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5"/>
  </p:sldMasterIdLst>
  <p:notesMasterIdLst>
    <p:notesMasterId r:id="rId26"/>
  </p:notesMasterIdLst>
  <p:handoutMasterIdLst>
    <p:handoutMasterId r:id="rId27"/>
  </p:handoutMasterIdLst>
  <p:sldIdLst>
    <p:sldId id="264" r:id="rId6"/>
    <p:sldId id="259" r:id="rId7"/>
    <p:sldId id="260" r:id="rId8"/>
    <p:sldId id="261" r:id="rId9"/>
    <p:sldId id="262" r:id="rId10"/>
    <p:sldId id="265" r:id="rId11"/>
    <p:sldId id="263" r:id="rId12"/>
    <p:sldId id="266" r:id="rId13"/>
    <p:sldId id="267" r:id="rId14"/>
    <p:sldId id="268" r:id="rId15"/>
    <p:sldId id="269" r:id="rId16"/>
    <p:sldId id="270" r:id="rId17"/>
    <p:sldId id="274" r:id="rId18"/>
    <p:sldId id="275" r:id="rId19"/>
    <p:sldId id="273" r:id="rId20"/>
    <p:sldId id="276" r:id="rId21"/>
    <p:sldId id="278" r:id="rId22"/>
    <p:sldId id="277" r:id="rId23"/>
    <p:sldId id="281" r:id="rId24"/>
    <p:sldId id="282" r:id="rId25"/>
  </p:sldIdLst>
  <p:sldSz cx="9144000" cy="6858000" type="screen4x3"/>
  <p:notesSz cx="70104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A856"/>
    <a:srgbClr val="92D050"/>
    <a:srgbClr val="B3A2C7"/>
    <a:srgbClr val="4F81BD"/>
    <a:srgbClr val="B99203"/>
    <a:srgbClr val="E6ED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6265" autoAdjust="0"/>
  </p:normalViewPr>
  <p:slideViewPr>
    <p:cSldViewPr>
      <p:cViewPr varScale="1">
        <p:scale>
          <a:sx n="108" d="100"/>
          <a:sy n="108" d="100"/>
        </p:scale>
        <p:origin x="114" y="192"/>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55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hq3fsvip01\Medicaid%20Quality\A%20CQRI%20UNIT\_____PIP%20Check%20In%20Resources___\Check-In%20%233\PNC-WCV%20Analysi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hq3fsvip01\Medicaid%20Quality\A%20CQRI%20UNIT\_____PIP%20Check%20In%20Resources___\Check-In%20%233\PNC-WCV%20Analysi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solidFill>
                  <a:schemeClr val="accent4"/>
                </a:solidFill>
              </a:rPr>
              <a:t>Barriers</a:t>
            </a:r>
            <a:r>
              <a:rPr lang="en-US" sz="1600" b="1" baseline="0" dirty="0">
                <a:solidFill>
                  <a:schemeClr val="accent4"/>
                </a:solidFill>
              </a:rPr>
              <a:t> Identified by MMA Health Plans</a:t>
            </a:r>
            <a:endParaRPr lang="en-US" sz="1600" b="1" dirty="0">
              <a:solidFill>
                <a:schemeClr val="accent4"/>
              </a:solidFill>
            </a:endParaRPr>
          </a:p>
        </c:rich>
      </c:tx>
      <c:layout>
        <c:manualLayout>
          <c:xMode val="edge"/>
          <c:yMode val="edge"/>
          <c:x val="0.30165903125745647"/>
          <c:y val="2.6192447253154745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4493128131710807"/>
          <c:y val="0.10407575139257656"/>
          <c:w val="0.50118993080410412"/>
          <c:h val="0.83082915171865079"/>
        </c:manualLayout>
      </c:layout>
      <c:barChart>
        <c:barDir val="bar"/>
        <c:grouping val="clustered"/>
        <c:varyColors val="0"/>
        <c:ser>
          <c:idx val="0"/>
          <c:order val="0"/>
          <c:spPr>
            <a:solidFill>
              <a:schemeClr val="accent4"/>
            </a:solidFill>
            <a:ln>
              <a:noFill/>
            </a:ln>
            <a:effectLst/>
          </c:spPr>
          <c:invertIfNegative val="0"/>
          <c:cat>
            <c:strRef>
              <c:f>'PNC and WCV Barrier'!$A$2:$A$9</c:f>
              <c:strCache>
                <c:ptCount val="8"/>
                <c:pt idx="0">
                  <c:v>Limited Member Knowledge</c:v>
                </c:pt>
                <c:pt idx="1">
                  <c:v>Member Non-Compliance</c:v>
                </c:pt>
                <c:pt idx="2">
                  <c:v>Provider Unaware of Billing Codes</c:v>
                </c:pt>
                <c:pt idx="3">
                  <c:v>Inaccurate Member Contact Information</c:v>
                </c:pt>
                <c:pt idx="4">
                  <c:v>Timeliness of Data</c:v>
                </c:pt>
                <c:pt idx="5">
                  <c:v>Poor PCP to Specialty Provider Communication</c:v>
                </c:pt>
                <c:pt idx="6">
                  <c:v>Limited Provider Outreach</c:v>
                </c:pt>
                <c:pt idx="7">
                  <c:v>Limited Member Engagement</c:v>
                </c:pt>
              </c:strCache>
            </c:strRef>
          </c:cat>
          <c:val>
            <c:numRef>
              <c:f>'PNC and WCV Barrier'!$B$2:$B$9</c:f>
              <c:numCache>
                <c:formatCode>General</c:formatCode>
                <c:ptCount val="8"/>
                <c:pt idx="0">
                  <c:v>9</c:v>
                </c:pt>
                <c:pt idx="1">
                  <c:v>9</c:v>
                </c:pt>
                <c:pt idx="2">
                  <c:v>6</c:v>
                </c:pt>
                <c:pt idx="3">
                  <c:v>5</c:v>
                </c:pt>
                <c:pt idx="4">
                  <c:v>5</c:v>
                </c:pt>
                <c:pt idx="5">
                  <c:v>3</c:v>
                </c:pt>
                <c:pt idx="6">
                  <c:v>3</c:v>
                </c:pt>
                <c:pt idx="7">
                  <c:v>2</c:v>
                </c:pt>
              </c:numCache>
            </c:numRef>
          </c:val>
          <c:extLst>
            <c:ext xmlns:c16="http://schemas.microsoft.com/office/drawing/2014/chart" uri="{C3380CC4-5D6E-409C-BE32-E72D297353CC}">
              <c16:uniqueId val="{00000000-BC18-400E-AF0F-CE819AE09F18}"/>
            </c:ext>
          </c:extLst>
        </c:ser>
        <c:dLbls>
          <c:showLegendKey val="0"/>
          <c:showVal val="0"/>
          <c:showCatName val="0"/>
          <c:showSerName val="0"/>
          <c:showPercent val="0"/>
          <c:showBubbleSize val="0"/>
        </c:dLbls>
        <c:gapWidth val="182"/>
        <c:axId val="117324416"/>
        <c:axId val="117346688"/>
      </c:barChart>
      <c:catAx>
        <c:axId val="1173244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7346688"/>
        <c:crosses val="autoZero"/>
        <c:auto val="1"/>
        <c:lblAlgn val="ctr"/>
        <c:lblOffset val="100"/>
        <c:noMultiLvlLbl val="0"/>
      </c:catAx>
      <c:valAx>
        <c:axId val="11734668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324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solidFill>
                  <a:schemeClr val="accent1"/>
                </a:solidFill>
              </a:rPr>
              <a:t>Interventions Implemented by Health Plans</a:t>
            </a:r>
          </a:p>
        </c:rich>
      </c:tx>
      <c:layout>
        <c:manualLayout>
          <c:xMode val="edge"/>
          <c:yMode val="edge"/>
          <c:x val="0.27602084595194831"/>
          <c:y val="1.818118438320209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3577755905511814"/>
          <c:y val="9.5994813900165954E-2"/>
          <c:w val="0.60823478662389419"/>
          <c:h val="0.84396438285758424"/>
        </c:manualLayout>
      </c:layout>
      <c:barChart>
        <c:barDir val="bar"/>
        <c:grouping val="clustered"/>
        <c:varyColors val="0"/>
        <c:ser>
          <c:idx val="0"/>
          <c:order val="0"/>
          <c:tx>
            <c:strRef>
              <c:f>'Intervention '!$B$1</c:f>
              <c:strCache>
                <c:ptCount val="1"/>
                <c:pt idx="0">
                  <c:v># of Plans</c:v>
                </c:pt>
              </c:strCache>
            </c:strRef>
          </c:tx>
          <c:spPr>
            <a:solidFill>
              <a:schemeClr val="accent1"/>
            </a:solidFill>
            <a:ln>
              <a:noFill/>
            </a:ln>
            <a:effectLst/>
          </c:spPr>
          <c:invertIfNegative val="0"/>
          <c:cat>
            <c:strRef>
              <c:f>'Intervention '!$A$2:$A$9</c:f>
              <c:strCache>
                <c:ptCount val="8"/>
                <c:pt idx="0">
                  <c:v>Member Rewards Program</c:v>
                </c:pt>
                <c:pt idx="1">
                  <c:v>Member/Patient Engagement</c:v>
                </c:pt>
                <c:pt idx="2">
                  <c:v>Live Phone Calls</c:v>
                </c:pt>
                <c:pt idx="3">
                  <c:v>Care Gap Reports to Providers</c:v>
                </c:pt>
                <c:pt idx="4">
                  <c:v>Provider Outreach/Training</c:v>
                </c:pt>
                <c:pt idx="5">
                  <c:v>Provider Incentive Programs</c:v>
                </c:pt>
                <c:pt idx="6">
                  <c:v>Print materials to Members</c:v>
                </c:pt>
                <c:pt idx="7">
                  <c:v>Data Repository/Registry</c:v>
                </c:pt>
              </c:strCache>
            </c:strRef>
          </c:cat>
          <c:val>
            <c:numRef>
              <c:f>'Intervention '!$B$2:$B$9</c:f>
              <c:numCache>
                <c:formatCode>General</c:formatCode>
                <c:ptCount val="8"/>
                <c:pt idx="0">
                  <c:v>8</c:v>
                </c:pt>
                <c:pt idx="1">
                  <c:v>5</c:v>
                </c:pt>
                <c:pt idx="2">
                  <c:v>4</c:v>
                </c:pt>
                <c:pt idx="3">
                  <c:v>4</c:v>
                </c:pt>
                <c:pt idx="4">
                  <c:v>3</c:v>
                </c:pt>
                <c:pt idx="5">
                  <c:v>2</c:v>
                </c:pt>
                <c:pt idx="6">
                  <c:v>2</c:v>
                </c:pt>
                <c:pt idx="7">
                  <c:v>2</c:v>
                </c:pt>
              </c:numCache>
            </c:numRef>
          </c:val>
          <c:extLst>
            <c:ext xmlns:c16="http://schemas.microsoft.com/office/drawing/2014/chart" uri="{C3380CC4-5D6E-409C-BE32-E72D297353CC}">
              <c16:uniqueId val="{00000000-35F7-4F1A-91C4-47597592D76D}"/>
            </c:ext>
          </c:extLst>
        </c:ser>
        <c:dLbls>
          <c:showLegendKey val="0"/>
          <c:showVal val="0"/>
          <c:showCatName val="0"/>
          <c:showSerName val="0"/>
          <c:showPercent val="0"/>
          <c:showBubbleSize val="0"/>
        </c:dLbls>
        <c:gapWidth val="182"/>
        <c:axId val="117377664"/>
        <c:axId val="117379456"/>
      </c:barChart>
      <c:catAx>
        <c:axId val="1173776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7379456"/>
        <c:crosses val="autoZero"/>
        <c:auto val="1"/>
        <c:lblAlgn val="ctr"/>
        <c:lblOffset val="100"/>
        <c:noMultiLvlLbl val="0"/>
      </c:catAx>
      <c:valAx>
        <c:axId val="117379456"/>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377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823" tIns="46411" rIns="92823" bIns="46411"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2823" tIns="46411" rIns="92823" bIns="46411" rtlCol="0"/>
          <a:lstStyle>
            <a:lvl1pPr algn="r">
              <a:defRPr sz="1200"/>
            </a:lvl1pPr>
          </a:lstStyle>
          <a:p>
            <a:fld id="{B186A4B3-CC3A-4F91-BE00-251F2072146A}" type="datetimeFigureOut">
              <a:rPr lang="en-US" smtClean="0"/>
              <a:pPr/>
              <a:t>10/31/2016</a:t>
            </a:fld>
            <a:endParaRPr lang="en-US"/>
          </a:p>
        </p:txBody>
      </p:sp>
      <p:sp>
        <p:nvSpPr>
          <p:cNvPr id="4" name="Footer Placeholder 3"/>
          <p:cNvSpPr>
            <a:spLocks noGrp="1"/>
          </p:cNvSpPr>
          <p:nvPr>
            <p:ph type="ftr" sz="quarter" idx="2"/>
          </p:nvPr>
        </p:nvSpPr>
        <p:spPr>
          <a:xfrm>
            <a:off x="1" y="8829966"/>
            <a:ext cx="3037840" cy="464820"/>
          </a:xfrm>
          <a:prstGeom prst="rect">
            <a:avLst/>
          </a:prstGeom>
        </p:spPr>
        <p:txBody>
          <a:bodyPr vert="horz" lIns="92823" tIns="46411" rIns="92823" bIns="46411"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23" tIns="46411" rIns="92823" bIns="46411" rtlCol="0" anchor="b"/>
          <a:lstStyle>
            <a:lvl1pPr algn="r">
              <a:defRPr sz="1200"/>
            </a:lvl1pPr>
          </a:lstStyle>
          <a:p>
            <a:fld id="{E0D26305-2AB5-4D33-AC2C-ACB0F5482730}" type="slidenum">
              <a:rPr lang="en-US" smtClean="0"/>
              <a:pPr/>
              <a:t>‹#›</a:t>
            </a:fld>
            <a:endParaRPr lang="en-US"/>
          </a:p>
        </p:txBody>
      </p:sp>
    </p:spTree>
    <p:extLst>
      <p:ext uri="{BB962C8B-B14F-4D97-AF65-F5344CB8AC3E}">
        <p14:creationId xmlns:p14="http://schemas.microsoft.com/office/powerpoint/2010/main" val="2701728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823" tIns="46411" rIns="92823" bIns="46411"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823" tIns="46411" rIns="92823" bIns="46411" rtlCol="0"/>
          <a:lstStyle>
            <a:lvl1pPr algn="r">
              <a:defRPr sz="1200"/>
            </a:lvl1pPr>
          </a:lstStyle>
          <a:p>
            <a:fld id="{C81A33DF-AFE3-4BDC-A89F-0B35E7E80216}" type="datetimeFigureOut">
              <a:rPr lang="en-US" smtClean="0"/>
              <a:pPr/>
              <a:t>10/31/2016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23" tIns="46411" rIns="92823" bIns="46411"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23" tIns="46411" rIns="92823" bIns="464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2823" tIns="46411" rIns="92823" bIns="46411"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23" tIns="46411" rIns="92823" bIns="46411" rtlCol="0" anchor="b"/>
          <a:lstStyle>
            <a:lvl1pPr algn="r">
              <a:defRPr sz="1200"/>
            </a:lvl1pPr>
          </a:lstStyle>
          <a:p>
            <a:fld id="{8698A9B7-3E19-404D-921E-F43BFDF6ECD7}" type="slidenum">
              <a:rPr lang="en-US" smtClean="0"/>
              <a:pPr/>
              <a:t>‹#›</a:t>
            </a:fld>
            <a:endParaRPr lang="en-US"/>
          </a:p>
        </p:txBody>
      </p:sp>
    </p:spTree>
    <p:extLst>
      <p:ext uri="{BB962C8B-B14F-4D97-AF65-F5344CB8AC3E}">
        <p14:creationId xmlns:p14="http://schemas.microsoft.com/office/powerpoint/2010/main" val="1730789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a:t>
            </a:fld>
            <a:endParaRPr lang="en-US"/>
          </a:p>
        </p:txBody>
      </p:sp>
    </p:spTree>
    <p:extLst>
      <p:ext uri="{BB962C8B-B14F-4D97-AF65-F5344CB8AC3E}">
        <p14:creationId xmlns:p14="http://schemas.microsoft.com/office/powerpoint/2010/main" val="3917516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10</a:t>
            </a:fld>
            <a:endParaRPr lang="en-US"/>
          </a:p>
        </p:txBody>
      </p:sp>
    </p:spTree>
    <p:extLst>
      <p:ext uri="{BB962C8B-B14F-4D97-AF65-F5344CB8AC3E}">
        <p14:creationId xmlns:p14="http://schemas.microsoft.com/office/powerpoint/2010/main" val="4034633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11</a:t>
            </a:fld>
            <a:endParaRPr lang="en-US"/>
          </a:p>
        </p:txBody>
      </p:sp>
    </p:spTree>
    <p:extLst>
      <p:ext uri="{BB962C8B-B14F-4D97-AF65-F5344CB8AC3E}">
        <p14:creationId xmlns:p14="http://schemas.microsoft.com/office/powerpoint/2010/main" val="2910757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12</a:t>
            </a:fld>
            <a:endParaRPr lang="en-US"/>
          </a:p>
        </p:txBody>
      </p:sp>
    </p:spTree>
    <p:extLst>
      <p:ext uri="{BB962C8B-B14F-4D97-AF65-F5344CB8AC3E}">
        <p14:creationId xmlns:p14="http://schemas.microsoft.com/office/powerpoint/2010/main" val="3954561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13</a:t>
            </a:fld>
            <a:endParaRPr lang="en-US"/>
          </a:p>
        </p:txBody>
      </p:sp>
    </p:spTree>
    <p:extLst>
      <p:ext uri="{BB962C8B-B14F-4D97-AF65-F5344CB8AC3E}">
        <p14:creationId xmlns:p14="http://schemas.microsoft.com/office/powerpoint/2010/main" val="1318601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must bring the child!</a:t>
            </a:r>
            <a:r>
              <a:rPr lang="en-US" baseline="0" dirty="0"/>
              <a:t> </a:t>
            </a:r>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14</a:t>
            </a:fld>
            <a:endParaRPr lang="en-US"/>
          </a:p>
        </p:txBody>
      </p:sp>
    </p:spTree>
    <p:extLst>
      <p:ext uri="{BB962C8B-B14F-4D97-AF65-F5344CB8AC3E}">
        <p14:creationId xmlns:p14="http://schemas.microsoft.com/office/powerpoint/2010/main" val="33566879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CFK: Complete the recommended number of prenatal care visits during your pregnancy (81% of your visits.)</a:t>
            </a:r>
            <a:r>
              <a:rPr lang="en-US" baseline="0" dirty="0"/>
              <a:t> may qualify even if they already have a crib. In Spanish and English.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Adopted</a:t>
            </a:r>
            <a:r>
              <a:rPr lang="en-US" baseline="0" dirty="0"/>
              <a:t> by North Dakota, New York</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Quality Provider Awards: </a:t>
            </a:r>
            <a:r>
              <a:rPr lang="en-US" sz="1200" dirty="0"/>
              <a:t>were issued to providers who were recognized as high performers among their peers. The performance measures used as metrics for the program included A1c levels, pediatric immunization compliance, and lowest rate of cesarean section births.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http://dhcfp.nv.gov/uploadedFiles/dhcfpnvgov/content/Members/BLU/FY2015_EQR_Technical_Report.pdf </a:t>
            </a:r>
          </a:p>
        </p:txBody>
      </p:sp>
      <p:sp>
        <p:nvSpPr>
          <p:cNvPr id="4" name="Slide Number Placeholder 3"/>
          <p:cNvSpPr>
            <a:spLocks noGrp="1"/>
          </p:cNvSpPr>
          <p:nvPr>
            <p:ph type="sldNum" sz="quarter" idx="10"/>
          </p:nvPr>
        </p:nvSpPr>
        <p:spPr/>
        <p:txBody>
          <a:bodyPr/>
          <a:lstStyle/>
          <a:p>
            <a:fld id="{8698A9B7-3E19-404D-921E-F43BFDF6ECD7}" type="slidenum">
              <a:rPr lang="en-US" smtClean="0"/>
              <a:pPr/>
              <a:t>15</a:t>
            </a:fld>
            <a:endParaRPr lang="en-US"/>
          </a:p>
        </p:txBody>
      </p:sp>
    </p:spTree>
    <p:extLst>
      <p:ext uri="{BB962C8B-B14F-4D97-AF65-F5344CB8AC3E}">
        <p14:creationId xmlns:p14="http://schemas.microsoft.com/office/powerpoint/2010/main" val="3539204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98A9B7-3E19-404D-921E-F43BFDF6ECD7}" type="slidenum">
              <a:rPr lang="en-US" smtClean="0"/>
              <a:pPr/>
              <a:t>16</a:t>
            </a:fld>
            <a:endParaRPr lang="en-US"/>
          </a:p>
        </p:txBody>
      </p:sp>
    </p:spTree>
    <p:extLst>
      <p:ext uri="{BB962C8B-B14F-4D97-AF65-F5344CB8AC3E}">
        <p14:creationId xmlns:p14="http://schemas.microsoft.com/office/powerpoint/2010/main" val="3995630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17</a:t>
            </a:fld>
            <a:endParaRPr lang="en-US"/>
          </a:p>
        </p:txBody>
      </p:sp>
    </p:spTree>
    <p:extLst>
      <p:ext uri="{BB962C8B-B14F-4D97-AF65-F5344CB8AC3E}">
        <p14:creationId xmlns:p14="http://schemas.microsoft.com/office/powerpoint/2010/main" val="1421492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98A9B7-3E19-404D-921E-F43BFDF6ECD7}" type="slidenum">
              <a:rPr lang="en-US" smtClean="0"/>
              <a:pPr/>
              <a:t>18</a:t>
            </a:fld>
            <a:endParaRPr lang="en-US"/>
          </a:p>
        </p:txBody>
      </p:sp>
    </p:spTree>
    <p:extLst>
      <p:ext uri="{BB962C8B-B14F-4D97-AF65-F5344CB8AC3E}">
        <p14:creationId xmlns:p14="http://schemas.microsoft.com/office/powerpoint/2010/main" val="3967013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98A9B7-3E19-404D-921E-F43BFDF6ECD7}" type="slidenum">
              <a:rPr lang="en-US" smtClean="0"/>
              <a:pPr/>
              <a:t>19</a:t>
            </a:fld>
            <a:endParaRPr lang="en-US"/>
          </a:p>
        </p:txBody>
      </p:sp>
    </p:spTree>
    <p:extLst>
      <p:ext uri="{BB962C8B-B14F-4D97-AF65-F5344CB8AC3E}">
        <p14:creationId xmlns:p14="http://schemas.microsoft.com/office/powerpoint/2010/main" val="402966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Averages retrieved</a:t>
            </a:r>
            <a:r>
              <a:rPr lang="en-US" baseline="0" dirty="0"/>
              <a:t> via </a:t>
            </a:r>
            <a:r>
              <a:rPr lang="en-US" dirty="0"/>
              <a:t>NCQA. (2015).</a:t>
            </a:r>
            <a:r>
              <a:rPr lang="en-US" baseline="0" dirty="0"/>
              <a:t> </a:t>
            </a:r>
            <a:r>
              <a:rPr lang="en-US" i="1" baseline="0" dirty="0"/>
              <a:t>State of Health Care Quality Report</a:t>
            </a:r>
            <a:r>
              <a:rPr lang="en-US" i="0" baseline="0" dirty="0"/>
              <a:t>.</a:t>
            </a:r>
            <a:endParaRPr lang="en-US" i="1"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2</a:t>
            </a:fld>
            <a:endParaRPr lang="en-US"/>
          </a:p>
        </p:txBody>
      </p:sp>
    </p:spTree>
    <p:extLst>
      <p:ext uri="{BB962C8B-B14F-4D97-AF65-F5344CB8AC3E}">
        <p14:creationId xmlns:p14="http://schemas.microsoft.com/office/powerpoint/2010/main" val="177355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98A9B7-3E19-404D-921E-F43BFDF6ECD7}" type="slidenum">
              <a:rPr lang="en-US" smtClean="0"/>
              <a:pPr/>
              <a:t>20</a:t>
            </a:fld>
            <a:endParaRPr lang="en-US"/>
          </a:p>
        </p:txBody>
      </p:sp>
    </p:spTree>
    <p:extLst>
      <p:ext uri="{BB962C8B-B14F-4D97-AF65-F5344CB8AC3E}">
        <p14:creationId xmlns:p14="http://schemas.microsoft.com/office/powerpoint/2010/main" val="4269711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Averages for Medicaid</a:t>
            </a:r>
            <a:r>
              <a:rPr lang="en-US" baseline="0" dirty="0"/>
              <a:t> HMOs </a:t>
            </a:r>
            <a:r>
              <a:rPr lang="en-US" dirty="0"/>
              <a:t>retrieved</a:t>
            </a:r>
            <a:r>
              <a:rPr lang="en-US" baseline="0" dirty="0"/>
              <a:t> via </a:t>
            </a:r>
            <a:r>
              <a:rPr lang="en-US" dirty="0"/>
              <a:t>NCQA. (2015).</a:t>
            </a:r>
            <a:r>
              <a:rPr lang="en-US" baseline="0" dirty="0"/>
              <a:t> </a:t>
            </a:r>
            <a:r>
              <a:rPr lang="en-US" i="1" baseline="0" dirty="0"/>
              <a:t>State of Health Care Quality Report</a:t>
            </a:r>
            <a:r>
              <a:rPr lang="en-US" i="0" baseline="0" dirty="0"/>
              <a:t>. </a:t>
            </a:r>
            <a:endParaRPr lang="en-US" i="1"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3</a:t>
            </a:fld>
            <a:endParaRPr lang="en-US"/>
          </a:p>
        </p:txBody>
      </p:sp>
    </p:spTree>
    <p:extLst>
      <p:ext uri="{BB962C8B-B14F-4D97-AF65-F5344CB8AC3E}">
        <p14:creationId xmlns:p14="http://schemas.microsoft.com/office/powerpoint/2010/main" val="589058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4</a:t>
            </a:fld>
            <a:endParaRPr lang="en-US"/>
          </a:p>
        </p:txBody>
      </p:sp>
    </p:spTree>
    <p:extLst>
      <p:ext uri="{BB962C8B-B14F-4D97-AF65-F5344CB8AC3E}">
        <p14:creationId xmlns:p14="http://schemas.microsoft.com/office/powerpoint/2010/main" val="2359358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5</a:t>
            </a:fld>
            <a:endParaRPr lang="en-US"/>
          </a:p>
        </p:txBody>
      </p:sp>
    </p:spTree>
    <p:extLst>
      <p:ext uri="{BB962C8B-B14F-4D97-AF65-F5344CB8AC3E}">
        <p14:creationId xmlns:p14="http://schemas.microsoft.com/office/powerpoint/2010/main" val="1242491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6</a:t>
            </a:fld>
            <a:endParaRPr lang="en-US"/>
          </a:p>
        </p:txBody>
      </p:sp>
    </p:spTree>
    <p:extLst>
      <p:ext uri="{BB962C8B-B14F-4D97-AF65-F5344CB8AC3E}">
        <p14:creationId xmlns:p14="http://schemas.microsoft.com/office/powerpoint/2010/main" val="1274272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7</a:t>
            </a:fld>
            <a:endParaRPr lang="en-US"/>
          </a:p>
        </p:txBody>
      </p:sp>
    </p:spTree>
    <p:extLst>
      <p:ext uri="{BB962C8B-B14F-4D97-AF65-F5344CB8AC3E}">
        <p14:creationId xmlns:p14="http://schemas.microsoft.com/office/powerpoint/2010/main" val="868679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8</a:t>
            </a:fld>
            <a:endParaRPr lang="en-US"/>
          </a:p>
        </p:txBody>
      </p:sp>
    </p:spTree>
    <p:extLst>
      <p:ext uri="{BB962C8B-B14F-4D97-AF65-F5344CB8AC3E}">
        <p14:creationId xmlns:p14="http://schemas.microsoft.com/office/powerpoint/2010/main" val="662237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9</a:t>
            </a:fld>
            <a:endParaRPr lang="en-US"/>
          </a:p>
        </p:txBody>
      </p:sp>
    </p:spTree>
    <p:extLst>
      <p:ext uri="{BB962C8B-B14F-4D97-AF65-F5344CB8AC3E}">
        <p14:creationId xmlns:p14="http://schemas.microsoft.com/office/powerpoint/2010/main" val="41987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lumMod val="75000"/>
                  </a:schemeClr>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2">
                    <a:lumMod val="7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13"/>
          <p:cNvSpPr>
            <a:spLocks noGrp="1"/>
          </p:cNvSpPr>
          <p:nvPr>
            <p:ph type="sldNum" sz="quarter" idx="10"/>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dirty="0"/>
              <a:t>Click to edit Master title style</a:t>
            </a:r>
          </a:p>
        </p:txBody>
      </p:sp>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
        <p:nvSpPr>
          <p:cNvPr id="6" name="Title 1"/>
          <p:cNvSpPr>
            <a:spLocks noGrp="1"/>
          </p:cNvSpPr>
          <p:nvPr>
            <p:ph type="title"/>
          </p:nvPr>
        </p:nvSpPr>
        <p:spPr>
          <a:xfrm>
            <a:off x="457200" y="274638"/>
            <a:ext cx="8229600" cy="1143000"/>
          </a:xfrm>
        </p:spPr>
        <p:txBody>
          <a:bodyPr/>
          <a:lstStyle>
            <a:lvl1pPr>
              <a:defRPr>
                <a:solidFill>
                  <a:schemeClr val="tx2">
                    <a:lumMod val="75000"/>
                  </a:schemeClr>
                </a:solidFill>
              </a:defRPr>
            </a:lvl1pPr>
          </a:lstStyle>
          <a:p>
            <a:r>
              <a:rPr lang="en-US" dirty="0"/>
              <a:t>Click to edit Master title style</a:t>
            </a:r>
          </a:p>
        </p:txBody>
      </p:sp>
      <p:sp>
        <p:nvSpPr>
          <p:cNvPr id="7"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extLst>
      <p:ext uri="{BB962C8B-B14F-4D97-AF65-F5344CB8AC3E}">
        <p14:creationId xmlns:p14="http://schemas.microsoft.com/office/powerpoint/2010/main" val="2096052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2">
                    <a:lumMod val="75000"/>
                  </a:schemeClr>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pic>
        <p:nvPicPr>
          <p:cNvPr id="5" name="Picture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80" r:id="rId8"/>
    <p:sldLayoutId id="2147483676" r:id="rId9"/>
    <p:sldLayoutId id="2147483677" r:id="rId10"/>
    <p:sldLayoutId id="2147483678" r:id="rId11"/>
    <p:sldLayoutId id="2147483679" r:id="rId12"/>
  </p:sldLayoutIdLst>
  <p:hf hdr="0" ftr="0" dt="0"/>
  <p:txStyles>
    <p:titleStyle>
      <a:lvl1pPr algn="ctr" defTabSz="914400" rtl="0" eaLnBrk="1" latinLnBrk="0" hangingPunct="1">
        <a:spcBef>
          <a:spcPct val="0"/>
        </a:spcBef>
        <a:buNone/>
        <a:defRPr sz="4000" b="1" kern="1200">
          <a:solidFill>
            <a:srgbClr val="0070C0"/>
          </a:solidFill>
          <a:effectLst/>
          <a:latin typeface="Myriad Pro" pitchFamily="34" charset="0"/>
          <a:ea typeface="+mj-ea"/>
          <a:cs typeface="+mj-cs"/>
        </a:defRPr>
      </a:lvl1pPr>
    </p:titleStyle>
    <p:bodyStyle>
      <a:lvl1pPr marL="342900" indent="-342900" algn="l" defTabSz="914400" rtl="0" eaLnBrk="1" latinLnBrk="0" hangingPunct="1">
        <a:spcBef>
          <a:spcPct val="20000"/>
        </a:spcBef>
        <a:buClr>
          <a:srgbClr val="C00000"/>
        </a:buClr>
        <a:buFont typeface="Arial" pitchFamily="34" charset="0"/>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hcfp.nv.gov/uploadedFiles/dhcfpnvgov/content/Members/BLU/FY2015_EQR_Technical_Report.pdf"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www.hpnmedicaidnvcheckup.com/Member/Incentiv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dhcs.ca.gov/dataandstats/reports/Documents/MMCD_Qual_Rpts/Studies_Quality_Strategy/MgdCareQualityStrategy2016.pdf"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ihi.org/resources/Pages/ImprovementStories/ChildrensPreventiveHealthcareInitiative.aspx"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hyperlink" Target="https://www.text4baby.org/" TargetMode="External"/><Relationship Id="rId3" Type="http://schemas.openxmlformats.org/officeDocument/2006/relationships/hyperlink" Target="https://www.aap.org/en-us/professional-resources/Research/research-resources/Pages/Health-Literacy-and-Pediatrics.aspx?nfstatus=401&amp;nftoken=00000000-0000-0000-0000-000000000000&amp;nfstatusdescription=ERROR:+No+local+token" TargetMode="External"/><Relationship Id="rId7" Type="http://schemas.openxmlformats.org/officeDocument/2006/relationships/hyperlink" Target="https://www.sensehealth.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ahca.myflorida.com/Medicaid/Policy_and_Quality/Quality/clinical_quality_initiatives/index.shtml" TargetMode="External"/><Relationship Id="rId11" Type="http://schemas.openxmlformats.org/officeDocument/2006/relationships/hyperlink" Target="http://www.upstream.org/" TargetMode="External"/><Relationship Id="rId5" Type="http://schemas.openxmlformats.org/officeDocument/2006/relationships/hyperlink" Target="https://eclkc.ohs.acf.hhs.gov/hslc/tta-system/health/health-literacy-family-engagement" TargetMode="External"/><Relationship Id="rId10" Type="http://schemas.openxmlformats.org/officeDocument/2006/relationships/hyperlink" Target="http://www.modernhealthcare.cm/article/20150805/NEWS/150809942" TargetMode="External"/><Relationship Id="rId4" Type="http://schemas.openxmlformats.org/officeDocument/2006/relationships/hyperlink" Target="http://www.cdc.gov/reproductivehealth/contraception/usmec.htm" TargetMode="External"/><Relationship Id="rId9" Type="http://schemas.openxmlformats.org/officeDocument/2006/relationships/hyperlink" Target="http://www.ibirthapp.com/"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janicka.harris@ahca.myflorida.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316" y="484830"/>
            <a:ext cx="8991599" cy="1145424"/>
          </a:xfrm>
        </p:spPr>
        <p:txBody>
          <a:bodyPr>
            <a:normAutofit/>
          </a:bodyPr>
          <a:lstStyle/>
          <a:p>
            <a:r>
              <a:rPr lang="en-US" sz="2800" dirty="0"/>
              <a:t>Performance Improvement Projects (PIPs):</a:t>
            </a:r>
            <a:br>
              <a:rPr lang="en-US" sz="2800" dirty="0"/>
            </a:br>
            <a:r>
              <a:rPr lang="en-US" sz="2800" dirty="0"/>
              <a:t>Agency Findings</a:t>
            </a:r>
          </a:p>
        </p:txBody>
      </p:sp>
      <p:sp>
        <p:nvSpPr>
          <p:cNvPr id="3" name="Subtitle 2"/>
          <p:cNvSpPr>
            <a:spLocks noGrp="1"/>
          </p:cNvSpPr>
          <p:nvPr>
            <p:ph type="subTitle" idx="1"/>
          </p:nvPr>
        </p:nvSpPr>
        <p:spPr>
          <a:xfrm>
            <a:off x="1422715" y="4859305"/>
            <a:ext cx="6400800" cy="1143000"/>
          </a:xfrm>
        </p:spPr>
        <p:txBody>
          <a:bodyPr>
            <a:noAutofit/>
          </a:bodyPr>
          <a:lstStyle/>
          <a:p>
            <a:r>
              <a:rPr lang="en-US" sz="1700" dirty="0"/>
              <a:t>Janicka D. Harris, MPH</a:t>
            </a:r>
          </a:p>
          <a:p>
            <a:r>
              <a:rPr lang="en-US" sz="1700" dirty="0"/>
              <a:t>Bureau of Medicaid Quality</a:t>
            </a:r>
          </a:p>
          <a:p>
            <a:r>
              <a:rPr lang="en-US" sz="1700" dirty="0"/>
              <a:t>Agency for Health Care Administration</a:t>
            </a:r>
          </a:p>
        </p:txBody>
      </p:sp>
      <p:sp>
        <p:nvSpPr>
          <p:cNvPr id="5" name="Rectangle 4"/>
          <p:cNvSpPr/>
          <p:nvPr/>
        </p:nvSpPr>
        <p:spPr>
          <a:xfrm>
            <a:off x="609600" y="1996803"/>
            <a:ext cx="3629863" cy="461665"/>
          </a:xfrm>
          <a:prstGeom prst="rect">
            <a:avLst/>
          </a:prstGeom>
          <a:solidFill>
            <a:schemeClr val="accent4">
              <a:lumMod val="60000"/>
              <a:lumOff val="40000"/>
            </a:schemeClr>
          </a:solidFill>
        </p:spPr>
        <p:txBody>
          <a:bodyPr wrap="square">
            <a:spAutoFit/>
          </a:bodyPr>
          <a:lstStyle/>
          <a:p>
            <a:r>
              <a:rPr lang="en-US" sz="2400" b="1" dirty="0"/>
              <a:t>Timeliness of Prenatal Care</a:t>
            </a:r>
          </a:p>
        </p:txBody>
      </p:sp>
      <p:sp>
        <p:nvSpPr>
          <p:cNvPr id="6" name="Rectangle 5"/>
          <p:cNvSpPr/>
          <p:nvPr/>
        </p:nvSpPr>
        <p:spPr>
          <a:xfrm>
            <a:off x="4419600" y="1996804"/>
            <a:ext cx="4267200" cy="461665"/>
          </a:xfrm>
          <a:prstGeom prst="rect">
            <a:avLst/>
          </a:prstGeom>
          <a:solidFill>
            <a:schemeClr val="accent5">
              <a:lumMod val="60000"/>
              <a:lumOff val="40000"/>
            </a:schemeClr>
          </a:solidFill>
        </p:spPr>
        <p:txBody>
          <a:bodyPr wrap="square">
            <a:spAutoFit/>
          </a:bodyPr>
          <a:lstStyle/>
          <a:p>
            <a:r>
              <a:rPr lang="en-US" sz="2400" b="1" dirty="0"/>
              <a:t>Well-Child Visits in First 15 mos.</a:t>
            </a:r>
          </a:p>
        </p:txBody>
      </p:sp>
      <p:sp>
        <p:nvSpPr>
          <p:cNvPr id="7" name="Rectangle 6"/>
          <p:cNvSpPr/>
          <p:nvPr/>
        </p:nvSpPr>
        <p:spPr>
          <a:xfrm>
            <a:off x="1456266" y="3896794"/>
            <a:ext cx="6375716" cy="369332"/>
          </a:xfrm>
          <a:prstGeom prst="rect">
            <a:avLst/>
          </a:prstGeom>
        </p:spPr>
        <p:txBody>
          <a:bodyPr wrap="square">
            <a:spAutoFit/>
          </a:bodyPr>
          <a:lstStyle/>
          <a:p>
            <a:pPr algn="ctr"/>
            <a:r>
              <a:rPr lang="en-US" dirty="0">
                <a:solidFill>
                  <a:schemeClr val="accent5">
                    <a:lumMod val="75000"/>
                  </a:schemeClr>
                </a:solidFill>
              </a:rPr>
              <a:t>External Quality Review Meeting Wednesday, November 2, 2016</a:t>
            </a:r>
            <a:endParaRPr lang="en-US" dirty="0"/>
          </a:p>
        </p:txBody>
      </p:sp>
      <p:sp>
        <p:nvSpPr>
          <p:cNvPr id="8" name="Rectangle 7"/>
          <p:cNvSpPr/>
          <p:nvPr/>
        </p:nvSpPr>
        <p:spPr>
          <a:xfrm>
            <a:off x="990600" y="2825017"/>
            <a:ext cx="71628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i="1" dirty="0">
                <a:solidFill>
                  <a:schemeClr val="tx1">
                    <a:lumMod val="50000"/>
                    <a:lumOff val="50000"/>
                  </a:schemeClr>
                </a:solidFill>
              </a:rPr>
              <a:t>- Successes, Opportunities, and Sharing Best Practices -</a:t>
            </a:r>
          </a:p>
        </p:txBody>
      </p:sp>
    </p:spTree>
    <p:extLst>
      <p:ext uri="{BB962C8B-B14F-4D97-AF65-F5344CB8AC3E}">
        <p14:creationId xmlns:p14="http://schemas.microsoft.com/office/powerpoint/2010/main" val="3121252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 name="Straight Connector 132"/>
          <p:cNvCxnSpPr>
            <a:stCxn id="5" idx="0"/>
            <a:endCxn id="134" idx="0"/>
          </p:cNvCxnSpPr>
          <p:nvPr/>
        </p:nvCxnSpPr>
        <p:spPr>
          <a:xfrm>
            <a:off x="4648200" y="1796145"/>
            <a:ext cx="1732235" cy="2513462"/>
          </a:xfrm>
          <a:prstGeom prst="line">
            <a:avLst/>
          </a:prstGeom>
        </p:spPr>
        <p:style>
          <a:lnRef idx="1">
            <a:schemeClr val="accent4"/>
          </a:lnRef>
          <a:fillRef idx="0">
            <a:schemeClr val="accent4"/>
          </a:fillRef>
          <a:effectRef idx="0">
            <a:schemeClr val="accent4"/>
          </a:effectRef>
          <a:fontRef idx="minor">
            <a:schemeClr val="tx1"/>
          </a:fontRef>
        </p:style>
      </p:cxnSp>
      <p:cxnSp>
        <p:nvCxnSpPr>
          <p:cNvPr id="7" name="Straight Connector 6"/>
          <p:cNvCxnSpPr>
            <a:stCxn id="5" idx="1"/>
            <a:endCxn id="8" idx="1"/>
          </p:cNvCxnSpPr>
          <p:nvPr/>
        </p:nvCxnSpPr>
        <p:spPr>
          <a:xfrm flipH="1">
            <a:off x="189607" y="2211644"/>
            <a:ext cx="2934593" cy="973495"/>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5" idx="0"/>
            <a:endCxn id="37" idx="0"/>
          </p:cNvCxnSpPr>
          <p:nvPr/>
        </p:nvCxnSpPr>
        <p:spPr>
          <a:xfrm>
            <a:off x="4648200" y="1796145"/>
            <a:ext cx="3183134" cy="957574"/>
          </a:xfrm>
          <a:prstGeom prst="line">
            <a:avLst/>
          </a:prstGeom>
        </p:spPr>
        <p:style>
          <a:lnRef idx="1">
            <a:schemeClr val="accent4"/>
          </a:lnRef>
          <a:fillRef idx="0">
            <a:schemeClr val="accent4"/>
          </a:fillRef>
          <a:effectRef idx="0">
            <a:schemeClr val="accent4"/>
          </a:effectRef>
          <a:fontRef idx="minor">
            <a:schemeClr val="tx1"/>
          </a:fontRef>
        </p:style>
      </p:cxnSp>
      <p:cxnSp>
        <p:nvCxnSpPr>
          <p:cNvPr id="17" name="Straight Connector 16"/>
          <p:cNvCxnSpPr>
            <a:stCxn id="5" idx="0"/>
            <a:endCxn id="18" idx="0"/>
          </p:cNvCxnSpPr>
          <p:nvPr/>
        </p:nvCxnSpPr>
        <p:spPr>
          <a:xfrm flipH="1">
            <a:off x="2868215" y="1796145"/>
            <a:ext cx="1779985" cy="2463915"/>
          </a:xfrm>
          <a:prstGeom prst="line">
            <a:avLst/>
          </a:prstGeom>
        </p:spPr>
        <p:style>
          <a:lnRef idx="1">
            <a:schemeClr val="accent4"/>
          </a:lnRef>
          <a:fillRef idx="0">
            <a:schemeClr val="accent4"/>
          </a:fillRef>
          <a:effectRef idx="0">
            <a:schemeClr val="accent4"/>
          </a:effectRef>
          <a:fontRef idx="minor">
            <a:schemeClr val="tx1"/>
          </a:fontRef>
        </p:style>
      </p:cxnSp>
      <p:sp>
        <p:nvSpPr>
          <p:cNvPr id="2" name="Title 1"/>
          <p:cNvSpPr>
            <a:spLocks noGrp="1"/>
          </p:cNvSpPr>
          <p:nvPr>
            <p:ph type="title"/>
          </p:nvPr>
        </p:nvSpPr>
        <p:spPr>
          <a:xfrm>
            <a:off x="189607" y="119857"/>
            <a:ext cx="8573393" cy="889427"/>
          </a:xfrm>
        </p:spPr>
        <p:txBody>
          <a:bodyPr>
            <a:noAutofit/>
          </a:bodyPr>
          <a:lstStyle/>
          <a:p>
            <a:r>
              <a:rPr lang="en-US" sz="3400" dirty="0"/>
              <a:t>Unique Interventions: PPC-Pre &amp; W15</a:t>
            </a:r>
          </a:p>
        </p:txBody>
      </p:sp>
      <p:sp>
        <p:nvSpPr>
          <p:cNvPr id="4" name="Slide Number Placeholder 3"/>
          <p:cNvSpPr>
            <a:spLocks noGrp="1"/>
          </p:cNvSpPr>
          <p:nvPr>
            <p:ph type="sldNum" sz="quarter" idx="4"/>
          </p:nvPr>
        </p:nvSpPr>
        <p:spPr>
          <a:xfrm>
            <a:off x="6858000" y="5899150"/>
            <a:ext cx="2133600" cy="365125"/>
          </a:xfrm>
        </p:spPr>
        <p:txBody>
          <a:bodyPr/>
          <a:lstStyle/>
          <a:p>
            <a:fld id="{92351276-899D-4574-94CF-FDF2418DFF16}" type="slidenum">
              <a:rPr lang="en-US" smtClean="0"/>
              <a:pPr/>
              <a:t>10</a:t>
            </a:fld>
            <a:endParaRPr lang="en-US" dirty="0"/>
          </a:p>
        </p:txBody>
      </p:sp>
      <p:sp>
        <p:nvSpPr>
          <p:cNvPr id="5" name="Rectangle 4"/>
          <p:cNvSpPr/>
          <p:nvPr/>
        </p:nvSpPr>
        <p:spPr>
          <a:xfrm>
            <a:off x="3124200" y="1796145"/>
            <a:ext cx="3048000" cy="830997"/>
          </a:xfrm>
          <a:prstGeom prst="rect">
            <a:avLst/>
          </a:prstGeom>
          <a:solidFill>
            <a:schemeClr val="accent4">
              <a:lumMod val="75000"/>
            </a:schemeClr>
          </a:solidFill>
          <a:ln w="19050">
            <a:solidFill>
              <a:schemeClr val="accent4">
                <a:lumMod val="75000"/>
              </a:schemeClr>
            </a:solidFill>
          </a:ln>
        </p:spPr>
        <p:txBody>
          <a:bodyPr wrap="square">
            <a:spAutoFit/>
          </a:bodyPr>
          <a:lstStyle/>
          <a:p>
            <a:pPr algn="ctr"/>
            <a:r>
              <a:rPr lang="en-US" sz="2400" b="1" dirty="0">
                <a:solidFill>
                  <a:schemeClr val="bg1"/>
                </a:solidFill>
              </a:rPr>
              <a:t>Timeliness of Prenatal Care &amp; W15</a:t>
            </a:r>
          </a:p>
        </p:txBody>
      </p:sp>
      <p:sp>
        <p:nvSpPr>
          <p:cNvPr id="8" name="Rectangle 7"/>
          <p:cNvSpPr/>
          <p:nvPr/>
        </p:nvSpPr>
        <p:spPr>
          <a:xfrm>
            <a:off x="189607" y="2710487"/>
            <a:ext cx="2424112" cy="949303"/>
          </a:xfrm>
          <a:prstGeom prst="rect">
            <a:avLst/>
          </a:prstGeom>
          <a:solidFill>
            <a:schemeClr val="accent4">
              <a:lumMod val="40000"/>
              <a:lumOff val="6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lumMod val="75000"/>
                  </a:schemeClr>
                </a:solidFill>
              </a:rPr>
              <a:t>Healthy Behaviors Perinatal Care Programs</a:t>
            </a:r>
          </a:p>
        </p:txBody>
      </p:sp>
      <p:sp>
        <p:nvSpPr>
          <p:cNvPr id="18" name="Rectangle 17"/>
          <p:cNvSpPr/>
          <p:nvPr/>
        </p:nvSpPr>
        <p:spPr>
          <a:xfrm>
            <a:off x="1600200" y="4260060"/>
            <a:ext cx="2536030" cy="894920"/>
          </a:xfrm>
          <a:prstGeom prst="rect">
            <a:avLst/>
          </a:prstGeom>
          <a:solidFill>
            <a:schemeClr val="accent4">
              <a:lumMod val="40000"/>
              <a:lumOff val="6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lumMod val="75000"/>
                  </a:schemeClr>
                </a:solidFill>
              </a:rPr>
              <a:t>Maternal Case Management Programs </a:t>
            </a:r>
            <a:br>
              <a:rPr lang="en-US" dirty="0">
                <a:solidFill>
                  <a:schemeClr val="accent4">
                    <a:lumMod val="75000"/>
                  </a:schemeClr>
                </a:solidFill>
              </a:rPr>
            </a:br>
            <a:r>
              <a:rPr lang="en-US" sz="1400" dirty="0">
                <a:solidFill>
                  <a:schemeClr val="accent4">
                    <a:lumMod val="75000"/>
                  </a:schemeClr>
                </a:solidFill>
              </a:rPr>
              <a:t>(e.g., high-risk pregnancies)</a:t>
            </a:r>
          </a:p>
        </p:txBody>
      </p:sp>
      <p:sp>
        <p:nvSpPr>
          <p:cNvPr id="37" name="Rectangle 36"/>
          <p:cNvSpPr/>
          <p:nvPr/>
        </p:nvSpPr>
        <p:spPr>
          <a:xfrm>
            <a:off x="6808586" y="2753719"/>
            <a:ext cx="2045495" cy="675143"/>
          </a:xfrm>
          <a:prstGeom prst="rect">
            <a:avLst/>
          </a:prstGeom>
          <a:solidFill>
            <a:schemeClr val="accent4">
              <a:lumMod val="40000"/>
              <a:lumOff val="6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lumMod val="75000"/>
                  </a:schemeClr>
                </a:solidFill>
              </a:rPr>
              <a:t>In-Home Visiting/ Outbound Services</a:t>
            </a:r>
          </a:p>
        </p:txBody>
      </p:sp>
      <p:sp>
        <p:nvSpPr>
          <p:cNvPr id="40" name="TextBox 39"/>
          <p:cNvSpPr txBox="1"/>
          <p:nvPr/>
        </p:nvSpPr>
        <p:spPr>
          <a:xfrm>
            <a:off x="2133600" y="934918"/>
            <a:ext cx="4876800" cy="461665"/>
          </a:xfrm>
          <a:prstGeom prst="rect">
            <a:avLst/>
          </a:prstGeom>
          <a:noFill/>
        </p:spPr>
        <p:txBody>
          <a:bodyPr wrap="square" rtlCol="0">
            <a:spAutoFit/>
          </a:bodyPr>
          <a:lstStyle/>
          <a:p>
            <a:pPr algn="ctr"/>
            <a:r>
              <a:rPr lang="en-US" sz="2400" b="1" dirty="0">
                <a:solidFill>
                  <a:schemeClr val="accent4">
                    <a:lumMod val="75000"/>
                  </a:schemeClr>
                </a:solidFill>
              </a:rPr>
              <a:t>Member-level</a:t>
            </a:r>
          </a:p>
        </p:txBody>
      </p:sp>
      <p:sp>
        <p:nvSpPr>
          <p:cNvPr id="134" name="Rectangle 133"/>
          <p:cNvSpPr/>
          <p:nvPr/>
        </p:nvSpPr>
        <p:spPr>
          <a:xfrm>
            <a:off x="5105401" y="4309607"/>
            <a:ext cx="2550068" cy="914400"/>
          </a:xfrm>
          <a:prstGeom prst="rect">
            <a:avLst/>
          </a:prstGeom>
          <a:solidFill>
            <a:schemeClr val="accent4">
              <a:lumMod val="40000"/>
              <a:lumOff val="60000"/>
            </a:schemeClr>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lumMod val="75000"/>
                  </a:schemeClr>
                </a:solidFill>
              </a:rPr>
              <a:t>Use of Social Media (e.g., campaigns, Text4Baby)</a:t>
            </a:r>
          </a:p>
        </p:txBody>
      </p:sp>
      <p:sp>
        <p:nvSpPr>
          <p:cNvPr id="10" name="Rectangle 9"/>
          <p:cNvSpPr/>
          <p:nvPr/>
        </p:nvSpPr>
        <p:spPr>
          <a:xfrm>
            <a:off x="6700239" y="3403393"/>
            <a:ext cx="1910459" cy="307777"/>
          </a:xfrm>
          <a:prstGeom prst="rect">
            <a:avLst/>
          </a:prstGeom>
        </p:spPr>
        <p:txBody>
          <a:bodyPr wrap="none">
            <a:spAutoFit/>
          </a:bodyPr>
          <a:lstStyle/>
          <a:p>
            <a:pPr marL="285750" indent="-114300">
              <a:buFont typeface="Arial" panose="020B0604020202020204" pitchFamily="34" charset="0"/>
              <a:buChar char="•"/>
            </a:pPr>
            <a:r>
              <a:rPr lang="en-US" sz="1400" dirty="0">
                <a:solidFill>
                  <a:schemeClr val="tx1">
                    <a:lumMod val="65000"/>
                    <a:lumOff val="35000"/>
                  </a:schemeClr>
                </a:solidFill>
              </a:rPr>
              <a:t>Third Party Vendors</a:t>
            </a:r>
          </a:p>
        </p:txBody>
      </p:sp>
    </p:spTree>
    <p:extLst>
      <p:ext uri="{BB962C8B-B14F-4D97-AF65-F5344CB8AC3E}">
        <p14:creationId xmlns:p14="http://schemas.microsoft.com/office/powerpoint/2010/main" val="957405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a:stCxn id="6" idx="0"/>
            <a:endCxn id="7" idx="0"/>
          </p:cNvCxnSpPr>
          <p:nvPr/>
        </p:nvCxnSpPr>
        <p:spPr>
          <a:xfrm>
            <a:off x="4595675" y="1747271"/>
            <a:ext cx="2244107" cy="274053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6" idx="1"/>
            <a:endCxn id="31" idx="3"/>
          </p:cNvCxnSpPr>
          <p:nvPr/>
        </p:nvCxnSpPr>
        <p:spPr>
          <a:xfrm flipH="1">
            <a:off x="2351569" y="2164407"/>
            <a:ext cx="834406" cy="787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6" idx="3"/>
            <a:endCxn id="20" idx="1"/>
          </p:cNvCxnSpPr>
          <p:nvPr/>
        </p:nvCxnSpPr>
        <p:spPr>
          <a:xfrm>
            <a:off x="6005375" y="2164407"/>
            <a:ext cx="834407" cy="693176"/>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28600" y="89972"/>
            <a:ext cx="8523453" cy="1143000"/>
          </a:xfrm>
        </p:spPr>
        <p:txBody>
          <a:bodyPr>
            <a:normAutofit/>
          </a:bodyPr>
          <a:lstStyle/>
          <a:p>
            <a:r>
              <a:rPr lang="en-US" sz="3400" dirty="0"/>
              <a:t>Unique Interventions: PPC-Pre &amp; W15</a:t>
            </a:r>
          </a:p>
        </p:txBody>
      </p:sp>
      <p:sp>
        <p:nvSpPr>
          <p:cNvPr id="4" name="Slide Number Placeholder 3"/>
          <p:cNvSpPr>
            <a:spLocks noGrp="1"/>
          </p:cNvSpPr>
          <p:nvPr>
            <p:ph type="sldNum" sz="quarter" idx="4"/>
          </p:nvPr>
        </p:nvSpPr>
        <p:spPr/>
        <p:txBody>
          <a:bodyPr/>
          <a:lstStyle/>
          <a:p>
            <a:fld id="{92351276-899D-4574-94CF-FDF2418DFF16}" type="slidenum">
              <a:rPr lang="en-US" smtClean="0"/>
              <a:pPr/>
              <a:t>11</a:t>
            </a:fld>
            <a:endParaRPr lang="en-US" dirty="0"/>
          </a:p>
        </p:txBody>
      </p:sp>
      <p:sp>
        <p:nvSpPr>
          <p:cNvPr id="5" name="Rectangle 4"/>
          <p:cNvSpPr/>
          <p:nvPr/>
        </p:nvSpPr>
        <p:spPr>
          <a:xfrm>
            <a:off x="3522889" y="1004492"/>
            <a:ext cx="1966179" cy="461665"/>
          </a:xfrm>
          <a:prstGeom prst="rect">
            <a:avLst/>
          </a:prstGeom>
        </p:spPr>
        <p:txBody>
          <a:bodyPr wrap="none">
            <a:spAutoFit/>
          </a:bodyPr>
          <a:lstStyle/>
          <a:p>
            <a:pPr algn="ctr"/>
            <a:r>
              <a:rPr lang="en-US" sz="2400" b="1" dirty="0">
                <a:solidFill>
                  <a:schemeClr val="accent1"/>
                </a:solidFill>
              </a:rPr>
              <a:t>Provider-level</a:t>
            </a:r>
          </a:p>
        </p:txBody>
      </p:sp>
      <p:sp>
        <p:nvSpPr>
          <p:cNvPr id="6" name="Rounded Rectangle 5"/>
          <p:cNvSpPr/>
          <p:nvPr/>
        </p:nvSpPr>
        <p:spPr>
          <a:xfrm>
            <a:off x="3185975" y="1747271"/>
            <a:ext cx="2819400" cy="834271"/>
          </a:xfrm>
          <a:prstGeom prst="roundRect">
            <a:avLst/>
          </a:prstGeom>
          <a:solidFill>
            <a:schemeClr val="tx2"/>
          </a:solidFill>
        </p:spPr>
        <p:txBody>
          <a:bodyPr wrap="square">
            <a:spAutoFit/>
          </a:bodyPr>
          <a:lstStyle/>
          <a:p>
            <a:pPr algn="ctr"/>
            <a:r>
              <a:rPr lang="en-US" sz="2150" b="1" dirty="0">
                <a:solidFill>
                  <a:schemeClr val="bg1"/>
                </a:solidFill>
              </a:rPr>
              <a:t>Timeliness of Prenatal Care &amp; W15</a:t>
            </a:r>
          </a:p>
        </p:txBody>
      </p:sp>
      <p:sp>
        <p:nvSpPr>
          <p:cNvPr id="20" name="Rectangle 19"/>
          <p:cNvSpPr/>
          <p:nvPr/>
        </p:nvSpPr>
        <p:spPr>
          <a:xfrm>
            <a:off x="6839782" y="2448380"/>
            <a:ext cx="2057399" cy="818406"/>
          </a:xfrm>
          <a:prstGeom prst="rect">
            <a:avLst/>
          </a:prstGeom>
          <a:solidFill>
            <a:srgbClr val="4F81BD">
              <a:alpha val="72157"/>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Provider Engagement/ Advisory Group</a:t>
            </a:r>
          </a:p>
        </p:txBody>
      </p:sp>
      <p:cxnSp>
        <p:nvCxnSpPr>
          <p:cNvPr id="45" name="Straight Connector 44"/>
          <p:cNvCxnSpPr>
            <a:stCxn id="6" idx="2"/>
            <a:endCxn id="46" idx="0"/>
          </p:cNvCxnSpPr>
          <p:nvPr/>
        </p:nvCxnSpPr>
        <p:spPr>
          <a:xfrm flipH="1">
            <a:off x="2408795" y="2581542"/>
            <a:ext cx="2186880" cy="1901557"/>
          </a:xfrm>
          <a:prstGeom prst="line">
            <a:avLst/>
          </a:prstGeom>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1083789" y="4483099"/>
            <a:ext cx="2650011" cy="818406"/>
          </a:xfrm>
          <a:prstGeom prst="rect">
            <a:avLst/>
          </a:prstGeom>
          <a:solidFill>
            <a:srgbClr val="4F81BD">
              <a:alpha val="72157"/>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Pediatric/ Primary Care Provider Performance Report Card</a:t>
            </a:r>
          </a:p>
        </p:txBody>
      </p:sp>
      <p:sp>
        <p:nvSpPr>
          <p:cNvPr id="31" name="Rectangle 30"/>
          <p:cNvSpPr/>
          <p:nvPr/>
        </p:nvSpPr>
        <p:spPr>
          <a:xfrm>
            <a:off x="283534" y="2489156"/>
            <a:ext cx="2068035" cy="924965"/>
          </a:xfrm>
          <a:prstGeom prst="rect">
            <a:avLst/>
          </a:prstGeom>
          <a:solidFill>
            <a:srgbClr val="4F81BD">
              <a:alpha val="72157"/>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Provider Quality Incentive Programs </a:t>
            </a:r>
          </a:p>
        </p:txBody>
      </p:sp>
      <p:sp>
        <p:nvSpPr>
          <p:cNvPr id="7" name="Rectangle 6"/>
          <p:cNvSpPr/>
          <p:nvPr/>
        </p:nvSpPr>
        <p:spPr>
          <a:xfrm>
            <a:off x="5489068" y="4487804"/>
            <a:ext cx="2701428" cy="813701"/>
          </a:xfrm>
          <a:prstGeom prst="rect">
            <a:avLst/>
          </a:prstGeom>
          <a:solidFill>
            <a:srgbClr val="4F81BD">
              <a:alpha val="72157"/>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W15 Compliance Audits of Medical Records</a:t>
            </a:r>
          </a:p>
        </p:txBody>
      </p:sp>
    </p:spTree>
    <p:extLst>
      <p:ext uri="{BB962C8B-B14F-4D97-AF65-F5344CB8AC3E}">
        <p14:creationId xmlns:p14="http://schemas.microsoft.com/office/powerpoint/2010/main" val="4083265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2351276-899D-4574-94CF-FDF2418DFF16}" type="slidenum">
              <a:rPr lang="en-US" smtClean="0"/>
              <a:pPr/>
              <a:t>12</a:t>
            </a:fld>
            <a:endParaRPr lang="en-US" dirty="0"/>
          </a:p>
        </p:txBody>
      </p:sp>
      <p:sp>
        <p:nvSpPr>
          <p:cNvPr id="6" name="Rectangle 5"/>
          <p:cNvSpPr/>
          <p:nvPr/>
        </p:nvSpPr>
        <p:spPr>
          <a:xfrm>
            <a:off x="3108572" y="3657600"/>
            <a:ext cx="2819400" cy="914400"/>
          </a:xfrm>
          <a:prstGeom prst="rect">
            <a:avLst/>
          </a:prstGeom>
          <a:solidFill>
            <a:schemeClr val="accent3">
              <a:lumMod val="60000"/>
              <a:lumOff val="40000"/>
            </a:schemeClr>
          </a:solidFill>
          <a:ln w="19050">
            <a:solidFill>
              <a:srgbClr val="6BA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Community &amp; Team-Based Partnerships</a:t>
            </a:r>
          </a:p>
        </p:txBody>
      </p:sp>
      <p:sp>
        <p:nvSpPr>
          <p:cNvPr id="7" name="TextBox 6"/>
          <p:cNvSpPr txBox="1"/>
          <p:nvPr/>
        </p:nvSpPr>
        <p:spPr>
          <a:xfrm>
            <a:off x="3254019" y="4572000"/>
            <a:ext cx="2369344" cy="1384995"/>
          </a:xfrm>
          <a:prstGeom prst="rect">
            <a:avLst/>
          </a:prstGeom>
          <a:noFill/>
        </p:spPr>
        <p:txBody>
          <a:bodyPr wrap="square" rtlCol="0">
            <a:spAutoFit/>
          </a:bodyPr>
          <a:lstStyle/>
          <a:p>
            <a:pPr marL="285750" indent="-114300">
              <a:buFont typeface="Arial" panose="020B0604020202020204" pitchFamily="34" charset="0"/>
              <a:buChar char="•"/>
            </a:pPr>
            <a:r>
              <a:rPr lang="en-US" sz="1400" dirty="0">
                <a:solidFill>
                  <a:schemeClr val="tx1">
                    <a:lumMod val="65000"/>
                    <a:lumOff val="35000"/>
                  </a:schemeClr>
                </a:solidFill>
              </a:rPr>
              <a:t>Department of Children &amp; Families</a:t>
            </a:r>
          </a:p>
          <a:p>
            <a:pPr marL="285750" indent="-114300">
              <a:buFont typeface="Arial" panose="020B0604020202020204" pitchFamily="34" charset="0"/>
              <a:buChar char="•"/>
            </a:pPr>
            <a:r>
              <a:rPr lang="en-US" sz="1400" dirty="0">
                <a:solidFill>
                  <a:schemeClr val="tx1">
                    <a:lumMod val="65000"/>
                    <a:lumOff val="35000"/>
                  </a:schemeClr>
                </a:solidFill>
              </a:rPr>
              <a:t>Healthy Start Coalition</a:t>
            </a:r>
          </a:p>
          <a:p>
            <a:pPr marL="285750" indent="-114300">
              <a:buFont typeface="Arial" panose="020B0604020202020204" pitchFamily="34" charset="0"/>
              <a:buChar char="•"/>
            </a:pPr>
            <a:r>
              <a:rPr lang="en-US" sz="1400" dirty="0">
                <a:solidFill>
                  <a:schemeClr val="tx1">
                    <a:lumMod val="65000"/>
                    <a:lumOff val="35000"/>
                  </a:schemeClr>
                </a:solidFill>
              </a:rPr>
              <a:t>WIC Program</a:t>
            </a:r>
          </a:p>
          <a:p>
            <a:pPr marL="285750" indent="-114300">
              <a:buFont typeface="Arial" panose="020B0604020202020204" pitchFamily="34" charset="0"/>
              <a:buChar char="•"/>
            </a:pPr>
            <a:r>
              <a:rPr lang="en-US" sz="1400" dirty="0">
                <a:solidFill>
                  <a:schemeClr val="tx1">
                    <a:lumMod val="65000"/>
                    <a:lumOff val="35000"/>
                  </a:schemeClr>
                </a:solidFill>
              </a:rPr>
              <a:t>Third Party Vendors</a:t>
            </a:r>
          </a:p>
          <a:p>
            <a:pPr marL="285750" indent="-114300">
              <a:buFont typeface="Arial" panose="020B0604020202020204" pitchFamily="34" charset="0"/>
              <a:buChar char="•"/>
            </a:pPr>
            <a:r>
              <a:rPr lang="en-US" sz="1400" dirty="0">
                <a:solidFill>
                  <a:schemeClr val="tx1">
                    <a:lumMod val="65000"/>
                    <a:lumOff val="35000"/>
                  </a:schemeClr>
                </a:solidFill>
              </a:rPr>
              <a:t>Large Pediatric Practices</a:t>
            </a:r>
          </a:p>
        </p:txBody>
      </p:sp>
      <p:sp>
        <p:nvSpPr>
          <p:cNvPr id="8" name="TextBox 7"/>
          <p:cNvSpPr txBox="1"/>
          <p:nvPr/>
        </p:nvSpPr>
        <p:spPr>
          <a:xfrm>
            <a:off x="3228777" y="925215"/>
            <a:ext cx="2693816" cy="461665"/>
          </a:xfrm>
          <a:prstGeom prst="rect">
            <a:avLst/>
          </a:prstGeom>
          <a:noFill/>
        </p:spPr>
        <p:txBody>
          <a:bodyPr wrap="square" rtlCol="0">
            <a:spAutoFit/>
          </a:bodyPr>
          <a:lstStyle/>
          <a:p>
            <a:pPr algn="ctr"/>
            <a:r>
              <a:rPr lang="en-US" sz="2400" b="1" dirty="0">
                <a:solidFill>
                  <a:srgbClr val="6BA856"/>
                </a:solidFill>
              </a:rPr>
              <a:t>Systems-level</a:t>
            </a:r>
          </a:p>
        </p:txBody>
      </p:sp>
      <p:sp>
        <p:nvSpPr>
          <p:cNvPr id="9" name="Rounded Rectangle 5"/>
          <p:cNvSpPr/>
          <p:nvPr/>
        </p:nvSpPr>
        <p:spPr>
          <a:xfrm>
            <a:off x="3094034" y="1618140"/>
            <a:ext cx="2819400" cy="834271"/>
          </a:xfrm>
          <a:prstGeom prst="roundRect">
            <a:avLst/>
          </a:prstGeom>
          <a:solidFill>
            <a:srgbClr val="6BA856"/>
          </a:solidFill>
        </p:spPr>
        <p:txBody>
          <a:bodyPr wrap="square">
            <a:spAutoFit/>
          </a:bodyPr>
          <a:lstStyle/>
          <a:p>
            <a:pPr algn="ctr"/>
            <a:r>
              <a:rPr lang="en-US" sz="2150" b="1" dirty="0">
                <a:solidFill>
                  <a:schemeClr val="bg1"/>
                </a:solidFill>
              </a:rPr>
              <a:t>Timeliness of Prenatal Care &amp; W15</a:t>
            </a:r>
          </a:p>
        </p:txBody>
      </p:sp>
      <p:sp>
        <p:nvSpPr>
          <p:cNvPr id="10" name="Rectangle 9"/>
          <p:cNvSpPr/>
          <p:nvPr/>
        </p:nvSpPr>
        <p:spPr>
          <a:xfrm>
            <a:off x="320659" y="2837579"/>
            <a:ext cx="2069846" cy="934644"/>
          </a:xfrm>
          <a:prstGeom prst="rect">
            <a:avLst/>
          </a:prstGeom>
          <a:solidFill>
            <a:schemeClr val="accent3">
              <a:lumMod val="60000"/>
              <a:lumOff val="40000"/>
            </a:schemeClr>
          </a:solidFill>
          <a:ln w="19050">
            <a:solidFill>
              <a:srgbClr val="6BA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On-Site Provider Coding/ Billing Training</a:t>
            </a:r>
          </a:p>
        </p:txBody>
      </p:sp>
      <p:cxnSp>
        <p:nvCxnSpPr>
          <p:cNvPr id="11" name="Straight Connector 10"/>
          <p:cNvCxnSpPr>
            <a:stCxn id="9" idx="1"/>
            <a:endCxn id="10" idx="0"/>
          </p:cNvCxnSpPr>
          <p:nvPr/>
        </p:nvCxnSpPr>
        <p:spPr>
          <a:xfrm flipH="1">
            <a:off x="1355582" y="2035276"/>
            <a:ext cx="1738452" cy="802303"/>
          </a:xfrm>
          <a:prstGeom prst="line">
            <a:avLst/>
          </a:prstGeom>
          <a:ln>
            <a:solidFill>
              <a:srgbClr val="6BA85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2"/>
            <a:endCxn id="6" idx="0"/>
          </p:cNvCxnSpPr>
          <p:nvPr/>
        </p:nvCxnSpPr>
        <p:spPr>
          <a:xfrm>
            <a:off x="4503734" y="2452411"/>
            <a:ext cx="14538" cy="1205189"/>
          </a:xfrm>
          <a:prstGeom prst="line">
            <a:avLst/>
          </a:prstGeom>
          <a:ln>
            <a:solidFill>
              <a:srgbClr val="6BA856"/>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712377" y="2624376"/>
            <a:ext cx="2191020" cy="914400"/>
          </a:xfrm>
          <a:prstGeom prst="rect">
            <a:avLst/>
          </a:prstGeom>
          <a:solidFill>
            <a:schemeClr val="accent3">
              <a:lumMod val="60000"/>
              <a:lumOff val="40000"/>
            </a:schemeClr>
          </a:solidFill>
          <a:ln w="19050">
            <a:solidFill>
              <a:srgbClr val="6BA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Community Clinic Days/Baby Showers</a:t>
            </a:r>
          </a:p>
        </p:txBody>
      </p:sp>
      <p:cxnSp>
        <p:nvCxnSpPr>
          <p:cNvPr id="24" name="Straight Connector 23"/>
          <p:cNvCxnSpPr>
            <a:stCxn id="9" idx="3"/>
            <a:endCxn id="22" idx="1"/>
          </p:cNvCxnSpPr>
          <p:nvPr/>
        </p:nvCxnSpPr>
        <p:spPr>
          <a:xfrm>
            <a:off x="5913434" y="2035276"/>
            <a:ext cx="798943" cy="1046300"/>
          </a:xfrm>
          <a:prstGeom prst="line">
            <a:avLst/>
          </a:prstGeom>
          <a:ln>
            <a:solidFill>
              <a:srgbClr val="6BA856"/>
            </a:solidFill>
          </a:ln>
        </p:spPr>
        <p:style>
          <a:lnRef idx="1">
            <a:schemeClr val="accent1"/>
          </a:lnRef>
          <a:fillRef idx="0">
            <a:schemeClr val="accent1"/>
          </a:fillRef>
          <a:effectRef idx="0">
            <a:schemeClr val="accent1"/>
          </a:effectRef>
          <a:fontRef idx="minor">
            <a:schemeClr val="tx1"/>
          </a:fontRef>
        </p:style>
      </p:cxnSp>
      <p:sp>
        <p:nvSpPr>
          <p:cNvPr id="49" name="Title 1"/>
          <p:cNvSpPr>
            <a:spLocks noGrp="1"/>
          </p:cNvSpPr>
          <p:nvPr>
            <p:ph type="title"/>
          </p:nvPr>
        </p:nvSpPr>
        <p:spPr>
          <a:xfrm>
            <a:off x="381000" y="89972"/>
            <a:ext cx="8371053" cy="1143000"/>
          </a:xfrm>
        </p:spPr>
        <p:txBody>
          <a:bodyPr>
            <a:normAutofit fontScale="90000"/>
          </a:bodyPr>
          <a:lstStyle/>
          <a:p>
            <a:r>
              <a:rPr lang="en-US" dirty="0"/>
              <a:t>Unique Interventions: PPC-Pre &amp; W15</a:t>
            </a:r>
          </a:p>
        </p:txBody>
      </p:sp>
    </p:spTree>
    <p:extLst>
      <p:ext uri="{BB962C8B-B14F-4D97-AF65-F5344CB8AC3E}">
        <p14:creationId xmlns:p14="http://schemas.microsoft.com/office/powerpoint/2010/main" val="33759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839200" cy="917800"/>
          </a:xfrm>
        </p:spPr>
        <p:txBody>
          <a:bodyPr>
            <a:normAutofit fontScale="90000"/>
          </a:bodyPr>
          <a:lstStyle/>
          <a:p>
            <a:r>
              <a:rPr lang="en-US" dirty="0"/>
              <a:t>Brainstorm New / Modify Interventions</a:t>
            </a:r>
          </a:p>
        </p:txBody>
      </p:sp>
      <p:sp>
        <p:nvSpPr>
          <p:cNvPr id="4" name="Slide Number Placeholder 3"/>
          <p:cNvSpPr>
            <a:spLocks noGrp="1"/>
          </p:cNvSpPr>
          <p:nvPr>
            <p:ph type="sldNum" sz="quarter" idx="10"/>
          </p:nvPr>
        </p:nvSpPr>
        <p:spPr/>
        <p:txBody>
          <a:bodyPr/>
          <a:lstStyle/>
          <a:p>
            <a:fld id="{92351276-899D-4574-94CF-FDF2418DFF16}" type="slidenum">
              <a:rPr lang="en-US" smtClean="0"/>
              <a:pPr/>
              <a:t>13</a:t>
            </a:fld>
            <a:endParaRPr lang="en-US" dirty="0"/>
          </a:p>
        </p:txBody>
      </p:sp>
      <p:sp>
        <p:nvSpPr>
          <p:cNvPr id="11" name="Rectangle 10"/>
          <p:cNvSpPr/>
          <p:nvPr/>
        </p:nvSpPr>
        <p:spPr>
          <a:xfrm>
            <a:off x="2821477" y="2372366"/>
            <a:ext cx="3665428" cy="686485"/>
          </a:xfrm>
          <a:prstGeom prst="rect">
            <a:avLst/>
          </a:prstGeom>
          <a:solidFill>
            <a:schemeClr val="accent3">
              <a:lumMod val="40000"/>
              <a:lumOff val="60000"/>
            </a:schemeClr>
          </a:solid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Utilize Text Messaging Applications</a:t>
            </a:r>
          </a:p>
        </p:txBody>
      </p:sp>
      <p:sp>
        <p:nvSpPr>
          <p:cNvPr id="12" name="Rectangle 11"/>
          <p:cNvSpPr/>
          <p:nvPr/>
        </p:nvSpPr>
        <p:spPr>
          <a:xfrm>
            <a:off x="2804544" y="3997399"/>
            <a:ext cx="3665429" cy="901913"/>
          </a:xfrm>
          <a:prstGeom prst="rect">
            <a:avLst/>
          </a:prstGeom>
          <a:solidFill>
            <a:schemeClr val="accent4">
              <a:lumMod val="60000"/>
              <a:lumOff val="4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Require providers to screen for smoking, domestic violence, &amp; drug/ substance use</a:t>
            </a:r>
          </a:p>
        </p:txBody>
      </p:sp>
      <p:sp>
        <p:nvSpPr>
          <p:cNvPr id="16" name="Rectangle 15"/>
          <p:cNvSpPr/>
          <p:nvPr/>
        </p:nvSpPr>
        <p:spPr>
          <a:xfrm>
            <a:off x="2700867" y="821281"/>
            <a:ext cx="3786038" cy="461665"/>
          </a:xfrm>
          <a:prstGeom prst="rect">
            <a:avLst/>
          </a:prstGeom>
        </p:spPr>
        <p:txBody>
          <a:bodyPr wrap="square">
            <a:spAutoFit/>
          </a:bodyPr>
          <a:lstStyle/>
          <a:p>
            <a:pPr algn="ctr"/>
            <a:r>
              <a:rPr lang="en-US" sz="2400" b="1" dirty="0">
                <a:solidFill>
                  <a:schemeClr val="accent4"/>
                </a:solidFill>
              </a:rPr>
              <a:t>Timeliness of Prenatal Care</a:t>
            </a:r>
            <a:endParaRPr lang="en-US" sz="2400" dirty="0">
              <a:solidFill>
                <a:schemeClr val="accent4"/>
              </a:solidFill>
            </a:endParaRPr>
          </a:p>
        </p:txBody>
      </p:sp>
      <p:sp>
        <p:nvSpPr>
          <p:cNvPr id="18" name="Rectangle 17"/>
          <p:cNvSpPr/>
          <p:nvPr/>
        </p:nvSpPr>
        <p:spPr>
          <a:xfrm>
            <a:off x="2811803" y="1589932"/>
            <a:ext cx="3675102" cy="685401"/>
          </a:xfrm>
          <a:prstGeom prst="rect">
            <a:avLst/>
          </a:prstGeom>
          <a:solidFill>
            <a:schemeClr val="accent6">
              <a:lumMod val="60000"/>
              <a:lumOff val="4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Address health disparities/Health literacy</a:t>
            </a:r>
          </a:p>
        </p:txBody>
      </p:sp>
      <p:sp>
        <p:nvSpPr>
          <p:cNvPr id="13" name="Rectangle 12"/>
          <p:cNvSpPr/>
          <p:nvPr/>
        </p:nvSpPr>
        <p:spPr>
          <a:xfrm>
            <a:off x="2811803" y="5048408"/>
            <a:ext cx="3665429" cy="937971"/>
          </a:xfrm>
          <a:prstGeom prst="rect">
            <a:avLst/>
          </a:prstGeom>
          <a:solidFill>
            <a:schemeClr val="accent2">
              <a:lumMod val="40000"/>
              <a:lumOff val="6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Promote/Improve postpartum &amp; inter-conception care</a:t>
            </a:r>
          </a:p>
          <a:p>
            <a:pPr algn="ctr"/>
            <a:r>
              <a:rPr lang="en-US" dirty="0">
                <a:solidFill>
                  <a:schemeClr val="tx1"/>
                </a:solidFill>
              </a:rPr>
              <a:t>(e.g., Family Planning Waiver)</a:t>
            </a:r>
          </a:p>
        </p:txBody>
      </p:sp>
      <p:sp>
        <p:nvSpPr>
          <p:cNvPr id="17" name="Rectangle 16"/>
          <p:cNvSpPr/>
          <p:nvPr/>
        </p:nvSpPr>
        <p:spPr>
          <a:xfrm>
            <a:off x="2804545" y="3158606"/>
            <a:ext cx="3665428" cy="686485"/>
          </a:xfrm>
          <a:prstGeom prst="rect">
            <a:avLst/>
          </a:prstGeom>
          <a:solidFill>
            <a:schemeClr val="bg1">
              <a:lumMod val="8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Engage fathers or partners</a:t>
            </a:r>
          </a:p>
        </p:txBody>
      </p:sp>
    </p:spTree>
    <p:extLst>
      <p:ext uri="{BB962C8B-B14F-4D97-AF65-F5344CB8AC3E}">
        <p14:creationId xmlns:p14="http://schemas.microsoft.com/office/powerpoint/2010/main" val="1061599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92351276-899D-4574-94CF-FDF2418DFF16}" type="slidenum">
              <a:rPr lang="en-US" smtClean="0"/>
              <a:pPr/>
              <a:t>14</a:t>
            </a:fld>
            <a:endParaRPr lang="en-US" dirty="0"/>
          </a:p>
        </p:txBody>
      </p:sp>
      <p:sp>
        <p:nvSpPr>
          <p:cNvPr id="11" name="Rectangle 10"/>
          <p:cNvSpPr/>
          <p:nvPr/>
        </p:nvSpPr>
        <p:spPr>
          <a:xfrm>
            <a:off x="2617529" y="895112"/>
            <a:ext cx="4082080" cy="523220"/>
          </a:xfrm>
          <a:prstGeom prst="rect">
            <a:avLst/>
          </a:prstGeom>
        </p:spPr>
        <p:txBody>
          <a:bodyPr wrap="square">
            <a:spAutoFit/>
          </a:bodyPr>
          <a:lstStyle/>
          <a:p>
            <a:pPr algn="ctr"/>
            <a:r>
              <a:rPr lang="en-US" sz="2800" b="1" dirty="0">
                <a:solidFill>
                  <a:schemeClr val="accent5"/>
                </a:solidFill>
              </a:rPr>
              <a:t>Well-Child Visits – 15 mos.</a:t>
            </a:r>
            <a:endParaRPr lang="en-US" sz="2800" dirty="0">
              <a:solidFill>
                <a:schemeClr val="accent5"/>
              </a:solidFill>
            </a:endParaRPr>
          </a:p>
        </p:txBody>
      </p:sp>
      <p:sp>
        <p:nvSpPr>
          <p:cNvPr id="17" name="Rectangle 16"/>
          <p:cNvSpPr/>
          <p:nvPr/>
        </p:nvSpPr>
        <p:spPr>
          <a:xfrm>
            <a:off x="3124200" y="1597895"/>
            <a:ext cx="2897070" cy="93797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solidFill>
                  <a:schemeClr val="tx1"/>
                </a:solidFill>
              </a:rPr>
              <a:t>Address health disparities/ Health Literacy</a:t>
            </a:r>
          </a:p>
        </p:txBody>
      </p:sp>
      <p:sp>
        <p:nvSpPr>
          <p:cNvPr id="20" name="Title 4"/>
          <p:cNvSpPr>
            <a:spLocks noGrp="1"/>
          </p:cNvSpPr>
          <p:nvPr>
            <p:ph type="title"/>
          </p:nvPr>
        </p:nvSpPr>
        <p:spPr>
          <a:xfrm>
            <a:off x="325539" y="175629"/>
            <a:ext cx="8666061" cy="854715"/>
          </a:xfrm>
        </p:spPr>
        <p:txBody>
          <a:bodyPr>
            <a:normAutofit fontScale="90000"/>
          </a:bodyPr>
          <a:lstStyle/>
          <a:p>
            <a:r>
              <a:rPr lang="en-US" dirty="0"/>
              <a:t>Brainstorm New / Modify Interventions</a:t>
            </a:r>
          </a:p>
        </p:txBody>
      </p:sp>
      <p:sp>
        <p:nvSpPr>
          <p:cNvPr id="22" name="Rectangle 21"/>
          <p:cNvSpPr/>
          <p:nvPr/>
        </p:nvSpPr>
        <p:spPr>
          <a:xfrm>
            <a:off x="3124199" y="2673673"/>
            <a:ext cx="2897070" cy="93797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solidFill>
                  <a:schemeClr val="tx1"/>
                </a:solidFill>
              </a:rPr>
              <a:t>Provider Performance Awards Program</a:t>
            </a:r>
          </a:p>
        </p:txBody>
      </p:sp>
      <p:sp>
        <p:nvSpPr>
          <p:cNvPr id="24" name="Rectangle 23"/>
          <p:cNvSpPr/>
          <p:nvPr/>
        </p:nvSpPr>
        <p:spPr>
          <a:xfrm>
            <a:off x="3124199" y="4866985"/>
            <a:ext cx="2882555" cy="93797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solidFill>
                  <a:schemeClr val="tx1"/>
                </a:solidFill>
              </a:rPr>
              <a:t>Collaborate or Partner with Early Steps/Head Start</a:t>
            </a:r>
          </a:p>
        </p:txBody>
      </p:sp>
      <p:sp>
        <p:nvSpPr>
          <p:cNvPr id="10" name="Rectangle 9"/>
          <p:cNvSpPr/>
          <p:nvPr/>
        </p:nvSpPr>
        <p:spPr>
          <a:xfrm>
            <a:off x="3124200" y="3791207"/>
            <a:ext cx="2897070" cy="93797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solidFill>
                  <a:schemeClr val="tx1"/>
                </a:solidFill>
              </a:rPr>
              <a:t>Incentives to parents for scheduling and attending W15 appointment</a:t>
            </a:r>
          </a:p>
        </p:txBody>
      </p:sp>
    </p:spTree>
    <p:extLst>
      <p:ext uri="{BB962C8B-B14F-4D97-AF65-F5344CB8AC3E}">
        <p14:creationId xmlns:p14="http://schemas.microsoft.com/office/powerpoint/2010/main" val="394913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3" y="98425"/>
            <a:ext cx="8229600" cy="1143000"/>
          </a:xfrm>
        </p:spPr>
        <p:txBody>
          <a:bodyPr/>
          <a:lstStyle/>
          <a:p>
            <a:r>
              <a:rPr lang="en-US" dirty="0"/>
              <a:t>State Interventions: Nevada</a:t>
            </a:r>
          </a:p>
        </p:txBody>
      </p:sp>
      <p:sp>
        <p:nvSpPr>
          <p:cNvPr id="4" name="Slide Number Placeholder 3"/>
          <p:cNvSpPr>
            <a:spLocks noGrp="1"/>
          </p:cNvSpPr>
          <p:nvPr>
            <p:ph type="sldNum" sz="quarter" idx="4"/>
          </p:nvPr>
        </p:nvSpPr>
        <p:spPr/>
        <p:txBody>
          <a:bodyPr/>
          <a:lstStyle/>
          <a:p>
            <a:fld id="{92351276-899D-4574-94CF-FDF2418DFF16}" type="slidenum">
              <a:rPr lang="en-US" smtClean="0"/>
              <a:pPr/>
              <a:t>15</a:t>
            </a:fld>
            <a:endParaRPr lang="en-US" dirty="0"/>
          </a:p>
        </p:txBody>
      </p:sp>
      <p:sp>
        <p:nvSpPr>
          <p:cNvPr id="3" name="Rectangle 2"/>
          <p:cNvSpPr/>
          <p:nvPr/>
        </p:nvSpPr>
        <p:spPr>
          <a:xfrm>
            <a:off x="2337451" y="1178625"/>
            <a:ext cx="4502964" cy="646331"/>
          </a:xfrm>
          <a:prstGeom prst="rect">
            <a:avLst/>
          </a:prstGeom>
        </p:spPr>
        <p:txBody>
          <a:bodyPr wrap="none">
            <a:spAutoFit/>
          </a:bodyPr>
          <a:lstStyle/>
          <a:p>
            <a:pPr algn="ctr"/>
            <a:r>
              <a:rPr lang="en-US" sz="3600" b="1" dirty="0">
                <a:solidFill>
                  <a:schemeClr val="accent6"/>
                </a:solidFill>
              </a:rPr>
              <a:t>Cribs for Kids Initiative</a:t>
            </a:r>
          </a:p>
        </p:txBody>
      </p:sp>
      <p:sp>
        <p:nvSpPr>
          <p:cNvPr id="5" name="Rectangle 4"/>
          <p:cNvSpPr/>
          <p:nvPr/>
        </p:nvSpPr>
        <p:spPr>
          <a:xfrm>
            <a:off x="2133600" y="5582076"/>
            <a:ext cx="7179733" cy="276999"/>
          </a:xfrm>
          <a:prstGeom prst="rect">
            <a:avLst/>
          </a:prstGeom>
        </p:spPr>
        <p:txBody>
          <a:bodyPr wrap="square">
            <a:spAutoFit/>
          </a:bodyPr>
          <a:lstStyle/>
          <a:p>
            <a:pPr lvl="0">
              <a:defRPr/>
            </a:pPr>
            <a:r>
              <a:rPr lang="en-US" sz="1200" dirty="0">
                <a:hlinkClick r:id="rId3"/>
              </a:rPr>
              <a:t>http://dhcfp.nv.gov/uploadedFiles/dhcfpnvgov/content/Members/BLU/FY2015_EQR_Technical_Report.pdf</a:t>
            </a:r>
            <a:r>
              <a:rPr lang="en-US" sz="1200" dirty="0"/>
              <a:t>  </a:t>
            </a:r>
          </a:p>
        </p:txBody>
      </p:sp>
      <p:sp>
        <p:nvSpPr>
          <p:cNvPr id="7" name="Rectangle 6"/>
          <p:cNvSpPr/>
          <p:nvPr/>
        </p:nvSpPr>
        <p:spPr>
          <a:xfrm>
            <a:off x="968023" y="2451487"/>
            <a:ext cx="8017933" cy="1920526"/>
          </a:xfrm>
          <a:prstGeom prst="rect">
            <a:avLst/>
          </a:prstGeom>
        </p:spPr>
        <p:txBody>
          <a:bodyPr wrap="square">
            <a:spAutoFit/>
          </a:bodyPr>
          <a:lstStyle/>
          <a:p>
            <a:pPr marL="342900" indent="-342900">
              <a:spcBef>
                <a:spcPct val="20000"/>
              </a:spcBef>
              <a:buClr>
                <a:srgbClr val="C00000"/>
              </a:buClr>
              <a:buFont typeface="Arial" pitchFamily="34" charset="0"/>
              <a:buChar char="•"/>
            </a:pPr>
            <a:r>
              <a:rPr lang="en-US" sz="2200" dirty="0">
                <a:latin typeface="Minion Pro" pitchFamily="18" charset="0"/>
              </a:rPr>
              <a:t>Implemented to deploy cribs, or other equipment needed by new moms</a:t>
            </a:r>
          </a:p>
          <a:p>
            <a:pPr marL="342900" indent="-342900">
              <a:spcBef>
                <a:spcPct val="20000"/>
              </a:spcBef>
              <a:buClr>
                <a:srgbClr val="C00000"/>
              </a:buClr>
              <a:buFont typeface="Arial" pitchFamily="34" charset="0"/>
              <a:buChar char="•"/>
            </a:pPr>
            <a:r>
              <a:rPr lang="en-US" sz="2200" dirty="0">
                <a:latin typeface="Minion Pro" pitchFamily="18" charset="0"/>
              </a:rPr>
              <a:t>Moms that completed the required number of prenatal and postpartum care visits within the required time frames</a:t>
            </a:r>
          </a:p>
          <a:p>
            <a:pPr marL="342900" indent="-342900">
              <a:spcBef>
                <a:spcPct val="20000"/>
              </a:spcBef>
              <a:buClr>
                <a:srgbClr val="C00000"/>
              </a:buClr>
              <a:buFont typeface="Arial" pitchFamily="34" charset="0"/>
              <a:buChar char="•"/>
            </a:pPr>
            <a:r>
              <a:rPr lang="en-US" sz="2200" dirty="0">
                <a:latin typeface="Minion Pro" pitchFamily="18" charset="0"/>
              </a:rPr>
              <a:t>Distribute safe sleep educational survival kits.</a:t>
            </a:r>
          </a:p>
        </p:txBody>
      </p:sp>
      <p:sp>
        <p:nvSpPr>
          <p:cNvPr id="11" name="Rectangle 10"/>
          <p:cNvSpPr/>
          <p:nvPr/>
        </p:nvSpPr>
        <p:spPr>
          <a:xfrm>
            <a:off x="2133600" y="5776760"/>
            <a:ext cx="6400800" cy="276999"/>
          </a:xfrm>
          <a:prstGeom prst="rect">
            <a:avLst/>
          </a:prstGeom>
        </p:spPr>
        <p:txBody>
          <a:bodyPr wrap="square">
            <a:spAutoFit/>
          </a:bodyPr>
          <a:lstStyle/>
          <a:p>
            <a:r>
              <a:rPr lang="en-US" sz="1200" dirty="0">
                <a:hlinkClick r:id="rId4"/>
              </a:rPr>
              <a:t>https://www.hpnmedicaidnvcheckup.com/Member/Incentives</a:t>
            </a:r>
            <a:r>
              <a:rPr lang="en-US" sz="1200" dirty="0"/>
              <a:t> </a:t>
            </a:r>
          </a:p>
        </p:txBody>
      </p:sp>
    </p:spTree>
    <p:extLst>
      <p:ext uri="{BB962C8B-B14F-4D97-AF65-F5344CB8AC3E}">
        <p14:creationId xmlns:p14="http://schemas.microsoft.com/office/powerpoint/2010/main" val="3939068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8638"/>
            <a:ext cx="8229600" cy="1143000"/>
          </a:xfrm>
        </p:spPr>
        <p:txBody>
          <a:bodyPr/>
          <a:lstStyle/>
          <a:p>
            <a:r>
              <a:rPr lang="en-US" dirty="0"/>
              <a:t>State Interventions: California</a:t>
            </a:r>
          </a:p>
        </p:txBody>
      </p:sp>
      <p:sp>
        <p:nvSpPr>
          <p:cNvPr id="4" name="Content Placeholder 3"/>
          <p:cNvSpPr>
            <a:spLocks noGrp="1"/>
          </p:cNvSpPr>
          <p:nvPr>
            <p:ph sz="half" idx="2"/>
          </p:nvPr>
        </p:nvSpPr>
        <p:spPr>
          <a:xfrm>
            <a:off x="800097" y="2895600"/>
            <a:ext cx="7543800" cy="1981199"/>
          </a:xfrm>
        </p:spPr>
        <p:txBody>
          <a:bodyPr>
            <a:normAutofit/>
          </a:bodyPr>
          <a:lstStyle/>
          <a:p>
            <a:pPr marL="0" indent="0" algn="ctr">
              <a:buNone/>
            </a:pPr>
            <a:r>
              <a:rPr lang="en-US" sz="2400" dirty="0"/>
              <a:t>Online and mobile engagement tool aligns with the demographic and ethnographic profiles of California’s Medicaid members (e.g., pregnant) enrolled through direct mail, outreach calls, and provider marketing; e-mail or text reminders about appointments and tips for healthy living.</a:t>
            </a:r>
          </a:p>
        </p:txBody>
      </p:sp>
      <p:sp>
        <p:nvSpPr>
          <p:cNvPr id="5" name="Slide Number Placeholder 4"/>
          <p:cNvSpPr>
            <a:spLocks noGrp="1"/>
          </p:cNvSpPr>
          <p:nvPr>
            <p:ph type="sldNum" sz="quarter" idx="4"/>
          </p:nvPr>
        </p:nvSpPr>
        <p:spPr/>
        <p:txBody>
          <a:bodyPr/>
          <a:lstStyle/>
          <a:p>
            <a:fld id="{92351276-899D-4574-94CF-FDF2418DFF16}" type="slidenum">
              <a:rPr lang="en-US" smtClean="0"/>
              <a:pPr/>
              <a:t>16</a:t>
            </a:fld>
            <a:endParaRPr lang="en-US" dirty="0"/>
          </a:p>
        </p:txBody>
      </p:sp>
      <p:sp>
        <p:nvSpPr>
          <p:cNvPr id="7" name="Rectangle 6"/>
          <p:cNvSpPr/>
          <p:nvPr/>
        </p:nvSpPr>
        <p:spPr>
          <a:xfrm>
            <a:off x="1981199" y="5894685"/>
            <a:ext cx="5562600" cy="461665"/>
          </a:xfrm>
          <a:prstGeom prst="rect">
            <a:avLst/>
          </a:prstGeom>
        </p:spPr>
        <p:txBody>
          <a:bodyPr wrap="square">
            <a:spAutoFit/>
          </a:bodyPr>
          <a:lstStyle/>
          <a:p>
            <a:r>
              <a:rPr lang="en-US" sz="1200" dirty="0">
                <a:hlinkClick r:id="rId3"/>
              </a:rPr>
              <a:t>http://www.dhcs.ca.gov/dataandstats/reports/Documents/MMCD_Qual_Rpts/Studies_Quality_Strategy/MgdCareQualityStrategy2016.pdf</a:t>
            </a:r>
            <a:r>
              <a:rPr lang="en-US" sz="1200" dirty="0"/>
              <a:t> </a:t>
            </a:r>
          </a:p>
        </p:txBody>
      </p:sp>
      <p:sp>
        <p:nvSpPr>
          <p:cNvPr id="6" name="Rectangle 5"/>
          <p:cNvSpPr/>
          <p:nvPr/>
        </p:nvSpPr>
        <p:spPr>
          <a:xfrm>
            <a:off x="2590800" y="1448205"/>
            <a:ext cx="4186082" cy="646331"/>
          </a:xfrm>
          <a:prstGeom prst="rect">
            <a:avLst/>
          </a:prstGeom>
        </p:spPr>
        <p:txBody>
          <a:bodyPr wrap="none">
            <a:spAutoFit/>
          </a:bodyPr>
          <a:lstStyle/>
          <a:p>
            <a:pPr algn="ctr"/>
            <a:r>
              <a:rPr lang="en-US" sz="3600" b="1" dirty="0">
                <a:solidFill>
                  <a:schemeClr val="accent6"/>
                </a:solidFill>
              </a:rPr>
              <a:t>Baby Blocks Program</a:t>
            </a:r>
          </a:p>
        </p:txBody>
      </p:sp>
    </p:spTree>
    <p:extLst>
      <p:ext uri="{BB962C8B-B14F-4D97-AF65-F5344CB8AC3E}">
        <p14:creationId xmlns:p14="http://schemas.microsoft.com/office/powerpoint/2010/main" val="580751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907" y="6398"/>
            <a:ext cx="8504959" cy="1143000"/>
          </a:xfrm>
        </p:spPr>
        <p:txBody>
          <a:bodyPr>
            <a:normAutofit fontScale="90000"/>
          </a:bodyPr>
          <a:lstStyle/>
          <a:p>
            <a:r>
              <a:rPr lang="en-US" dirty="0"/>
              <a:t>State Interventions: Washington State</a:t>
            </a:r>
          </a:p>
        </p:txBody>
      </p:sp>
      <p:sp>
        <p:nvSpPr>
          <p:cNvPr id="3" name="Content Placeholder 2"/>
          <p:cNvSpPr>
            <a:spLocks noGrp="1"/>
          </p:cNvSpPr>
          <p:nvPr>
            <p:ph sz="half" idx="1"/>
          </p:nvPr>
        </p:nvSpPr>
        <p:spPr>
          <a:xfrm>
            <a:off x="366184" y="2777202"/>
            <a:ext cx="4038600" cy="2396654"/>
          </a:xfrm>
        </p:spPr>
        <p:txBody>
          <a:bodyPr>
            <a:noAutofit/>
          </a:bodyPr>
          <a:lstStyle/>
          <a:p>
            <a:r>
              <a:rPr lang="en-US" sz="2400" dirty="0"/>
              <a:t>Proven Institute for Health Improvement initiative.</a:t>
            </a:r>
          </a:p>
          <a:p>
            <a:r>
              <a:rPr lang="en-US" sz="2400" dirty="0"/>
              <a:t>Cooperative effort between state policymakers, health plan representatives, and frontline clinic staff.</a:t>
            </a:r>
          </a:p>
        </p:txBody>
      </p:sp>
      <p:sp>
        <p:nvSpPr>
          <p:cNvPr id="4" name="Content Placeholder 3"/>
          <p:cNvSpPr>
            <a:spLocks noGrp="1"/>
          </p:cNvSpPr>
          <p:nvPr>
            <p:ph sz="half" idx="2"/>
          </p:nvPr>
        </p:nvSpPr>
        <p:spPr>
          <a:xfrm>
            <a:off x="4660899" y="2777202"/>
            <a:ext cx="4038600" cy="3394998"/>
          </a:xfrm>
        </p:spPr>
        <p:txBody>
          <a:bodyPr>
            <a:normAutofit fontScale="92500" lnSpcReduction="20000"/>
          </a:bodyPr>
          <a:lstStyle/>
          <a:p>
            <a:r>
              <a:rPr lang="en-US" sz="2400" dirty="0"/>
              <a:t>Develop postcard and telephone outreach to parents of infants and children overdue for a well-child visit.</a:t>
            </a:r>
          </a:p>
          <a:p>
            <a:r>
              <a:rPr lang="en-US" sz="2400" dirty="0"/>
              <a:t>Develop bilingual reminder postcards.</a:t>
            </a:r>
          </a:p>
          <a:p>
            <a:r>
              <a:rPr lang="en-US" sz="2400" dirty="0"/>
              <a:t>Develop a system to identify the children overdue for a well-child visit using clinic billing data or managed care health plan data. </a:t>
            </a:r>
          </a:p>
        </p:txBody>
      </p:sp>
      <p:sp>
        <p:nvSpPr>
          <p:cNvPr id="5" name="Slide Number Placeholder 4"/>
          <p:cNvSpPr>
            <a:spLocks noGrp="1"/>
          </p:cNvSpPr>
          <p:nvPr>
            <p:ph type="sldNum" sz="quarter" idx="4"/>
          </p:nvPr>
        </p:nvSpPr>
        <p:spPr/>
        <p:txBody>
          <a:bodyPr/>
          <a:lstStyle/>
          <a:p>
            <a:fld id="{92351276-899D-4574-94CF-FDF2418DFF16}" type="slidenum">
              <a:rPr lang="en-US" smtClean="0"/>
              <a:pPr/>
              <a:t>17</a:t>
            </a:fld>
            <a:endParaRPr lang="en-US" dirty="0"/>
          </a:p>
        </p:txBody>
      </p:sp>
      <p:sp>
        <p:nvSpPr>
          <p:cNvPr id="6" name="Rectangle 5"/>
          <p:cNvSpPr/>
          <p:nvPr/>
        </p:nvSpPr>
        <p:spPr>
          <a:xfrm>
            <a:off x="922863" y="944148"/>
            <a:ext cx="7476067" cy="584775"/>
          </a:xfrm>
          <a:prstGeom prst="rect">
            <a:avLst/>
          </a:prstGeom>
        </p:spPr>
        <p:txBody>
          <a:bodyPr wrap="square">
            <a:spAutoFit/>
          </a:bodyPr>
          <a:lstStyle/>
          <a:p>
            <a:pPr algn="ctr"/>
            <a:r>
              <a:rPr lang="en-US" sz="3200" b="1" dirty="0">
                <a:solidFill>
                  <a:schemeClr val="accent5">
                    <a:lumMod val="75000"/>
                  </a:schemeClr>
                </a:solidFill>
              </a:rPr>
              <a:t>Children’s Preventive Healthcare Initiative</a:t>
            </a:r>
          </a:p>
        </p:txBody>
      </p:sp>
      <p:sp>
        <p:nvSpPr>
          <p:cNvPr id="7" name="Rectangle 6"/>
          <p:cNvSpPr/>
          <p:nvPr/>
        </p:nvSpPr>
        <p:spPr>
          <a:xfrm>
            <a:off x="1981200" y="6033443"/>
            <a:ext cx="5486400" cy="461665"/>
          </a:xfrm>
          <a:prstGeom prst="rect">
            <a:avLst/>
          </a:prstGeom>
        </p:spPr>
        <p:txBody>
          <a:bodyPr wrap="square">
            <a:spAutoFit/>
          </a:bodyPr>
          <a:lstStyle/>
          <a:p>
            <a:r>
              <a:rPr lang="en-US" sz="1200" dirty="0">
                <a:hlinkClick r:id="rId3"/>
              </a:rPr>
              <a:t>http://www.ihi.org/resources/Pages/ImprovementStories/ChildrensPreventiveHealthcareInitiative.aspx</a:t>
            </a:r>
            <a:r>
              <a:rPr lang="en-US" sz="1200" dirty="0"/>
              <a:t> </a:t>
            </a:r>
          </a:p>
        </p:txBody>
      </p:sp>
      <p:sp>
        <p:nvSpPr>
          <p:cNvPr id="8" name="Rectangle 7"/>
          <p:cNvSpPr/>
          <p:nvPr/>
        </p:nvSpPr>
        <p:spPr>
          <a:xfrm>
            <a:off x="1155697" y="1577389"/>
            <a:ext cx="7010400" cy="1015663"/>
          </a:xfrm>
          <a:prstGeom prst="rect">
            <a:avLst/>
          </a:prstGeom>
          <a:solidFill>
            <a:schemeClr val="accent5">
              <a:lumMod val="20000"/>
              <a:lumOff val="80000"/>
            </a:schemeClr>
          </a:solidFill>
        </p:spPr>
        <p:txBody>
          <a:bodyPr wrap="square">
            <a:spAutoFit/>
          </a:bodyPr>
          <a:lstStyle/>
          <a:p>
            <a:r>
              <a:rPr lang="en-US" sz="2000" b="1" dirty="0"/>
              <a:t>Aim: </a:t>
            </a:r>
            <a:r>
              <a:rPr lang="en-US" sz="2000" dirty="0"/>
              <a:t>Increase well child care (WCC) visits and immunization rates for children enrolled in Washington Medicaid’s </a:t>
            </a:r>
            <a:r>
              <a:rPr lang="en-US" sz="2000" i="1" dirty="0"/>
              <a:t>Healthy Options</a:t>
            </a:r>
            <a:r>
              <a:rPr lang="en-US" sz="2000" dirty="0"/>
              <a:t> by 10 percentage points.</a:t>
            </a:r>
          </a:p>
        </p:txBody>
      </p:sp>
    </p:spTree>
    <p:extLst>
      <p:ext uri="{BB962C8B-B14F-4D97-AF65-F5344CB8AC3E}">
        <p14:creationId xmlns:p14="http://schemas.microsoft.com/office/powerpoint/2010/main" val="1815209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316"/>
            <a:ext cx="8229600" cy="826084"/>
          </a:xfrm>
        </p:spPr>
        <p:txBody>
          <a:bodyPr/>
          <a:lstStyle/>
          <a:p>
            <a:r>
              <a:rPr lang="en-US" dirty="0"/>
              <a:t>Resources/References</a:t>
            </a:r>
          </a:p>
        </p:txBody>
      </p:sp>
      <p:sp>
        <p:nvSpPr>
          <p:cNvPr id="6" name="Content Placeholder 5"/>
          <p:cNvSpPr>
            <a:spLocks noGrp="1"/>
          </p:cNvSpPr>
          <p:nvPr>
            <p:ph idx="1"/>
          </p:nvPr>
        </p:nvSpPr>
        <p:spPr>
          <a:xfrm>
            <a:off x="221673" y="1066800"/>
            <a:ext cx="8763000" cy="5289550"/>
          </a:xfrm>
        </p:spPr>
        <p:txBody>
          <a:bodyPr>
            <a:normAutofit/>
          </a:bodyPr>
          <a:lstStyle/>
          <a:p>
            <a:r>
              <a:rPr lang="en-US" sz="1650" dirty="0">
                <a:hlinkClick r:id="rId3"/>
              </a:rPr>
              <a:t>American Academy of Pediatrics</a:t>
            </a:r>
            <a:r>
              <a:rPr lang="en-US" sz="1650" dirty="0"/>
              <a:t> (Health Literacy)</a:t>
            </a:r>
          </a:p>
          <a:p>
            <a:r>
              <a:rPr lang="en-US" sz="1650" dirty="0"/>
              <a:t>CDC Contraceptive Guidelines for Health Care Providers </a:t>
            </a:r>
            <a:r>
              <a:rPr lang="en-US" sz="1650" dirty="0">
                <a:hlinkClick r:id="rId4"/>
              </a:rPr>
              <a:t>http://www.cdc.gov/reproductivehealth/contraception/usmec.htm</a:t>
            </a:r>
            <a:r>
              <a:rPr lang="en-US" sz="1650" dirty="0"/>
              <a:t> </a:t>
            </a:r>
          </a:p>
          <a:p>
            <a:r>
              <a:rPr lang="en-US" sz="1650" dirty="0"/>
              <a:t>Early Childhood Health and Wellness: Health Literacy &amp; Family Engagement: </a:t>
            </a:r>
            <a:r>
              <a:rPr lang="en-US" sz="1650" dirty="0">
                <a:hlinkClick r:id="rId5"/>
              </a:rPr>
              <a:t>https://eclkc.ohs.acf.hhs.gov/hslc/tta-system/health/health-literacy-family-engagement</a:t>
            </a:r>
            <a:r>
              <a:rPr lang="en-US" sz="1650" dirty="0"/>
              <a:t> </a:t>
            </a:r>
          </a:p>
          <a:p>
            <a:r>
              <a:rPr lang="en-US" sz="1650" dirty="0"/>
              <a:t>Medicaid Quality Innovation Center</a:t>
            </a:r>
          </a:p>
          <a:p>
            <a:pPr marL="342900" lvl="1" indent="0">
              <a:buNone/>
            </a:pPr>
            <a:r>
              <a:rPr lang="en-US" sz="1650" dirty="0">
                <a:hlinkClick r:id="rId6"/>
              </a:rPr>
              <a:t>https://ahca.myflorida.com/Medicaid/Policy_and_Quality/Quality/clinical_quality_initiatives/index.shtml</a:t>
            </a:r>
            <a:r>
              <a:rPr lang="en-US" sz="1650" dirty="0"/>
              <a:t> </a:t>
            </a:r>
          </a:p>
          <a:p>
            <a:r>
              <a:rPr lang="en-US" sz="1650" dirty="0"/>
              <a:t>Mobile Apps</a:t>
            </a:r>
          </a:p>
          <a:p>
            <a:pPr lvl="1"/>
            <a:r>
              <a:rPr lang="en-US" sz="1650" dirty="0"/>
              <a:t>Sense Health: </a:t>
            </a:r>
            <a:r>
              <a:rPr lang="en-US" sz="1650" dirty="0">
                <a:hlinkClick r:id="rId7"/>
              </a:rPr>
              <a:t>https://www.sensehealth.com/</a:t>
            </a:r>
            <a:r>
              <a:rPr lang="en-US" sz="1650" dirty="0"/>
              <a:t> </a:t>
            </a:r>
          </a:p>
          <a:p>
            <a:pPr lvl="1"/>
            <a:r>
              <a:rPr lang="en-US" sz="1650" dirty="0"/>
              <a:t>Text4Baby: </a:t>
            </a:r>
            <a:r>
              <a:rPr lang="en-US" sz="1650" dirty="0">
                <a:hlinkClick r:id="rId8"/>
              </a:rPr>
              <a:t>https://www.text4baby.org/</a:t>
            </a:r>
            <a:r>
              <a:rPr lang="en-US" sz="1650" dirty="0"/>
              <a:t> </a:t>
            </a:r>
          </a:p>
          <a:p>
            <a:pPr lvl="1"/>
            <a:r>
              <a:rPr lang="en-US" sz="1650" dirty="0" err="1"/>
              <a:t>iBirth</a:t>
            </a:r>
            <a:r>
              <a:rPr lang="en-US" sz="1650" dirty="0"/>
              <a:t>: </a:t>
            </a:r>
            <a:r>
              <a:rPr lang="en-US" sz="1650" dirty="0">
                <a:hlinkClick r:id="rId9"/>
              </a:rPr>
              <a:t>http://www.ibirthapp.com/</a:t>
            </a:r>
            <a:r>
              <a:rPr lang="en-US" sz="1650" dirty="0"/>
              <a:t> </a:t>
            </a:r>
          </a:p>
          <a:p>
            <a:r>
              <a:rPr lang="en-US" sz="1650" dirty="0"/>
              <a:t>News Article (e.g., connecting hard to reach via technology) </a:t>
            </a:r>
            <a:r>
              <a:rPr lang="en-US" sz="1650" dirty="0">
                <a:hlinkClick r:id="rId10"/>
              </a:rPr>
              <a:t>http://www.modernhealthcare.cm/article/20150805/NEWS/150809942</a:t>
            </a:r>
            <a:r>
              <a:rPr lang="en-US" sz="1650" dirty="0"/>
              <a:t> </a:t>
            </a:r>
          </a:p>
          <a:p>
            <a:r>
              <a:rPr lang="en-US" sz="1650" dirty="0"/>
              <a:t>Reproductive Training for Health Centers</a:t>
            </a:r>
          </a:p>
          <a:p>
            <a:pPr marL="342900" lvl="1" indent="0">
              <a:buNone/>
            </a:pPr>
            <a:r>
              <a:rPr lang="en-US" sz="1650" dirty="0">
                <a:hlinkClick r:id="rId11"/>
              </a:rPr>
              <a:t>http://www.upstream.org/</a:t>
            </a:r>
            <a:r>
              <a:rPr lang="en-US" sz="1650" dirty="0"/>
              <a:t> </a:t>
            </a:r>
          </a:p>
        </p:txBody>
      </p:sp>
      <p:sp>
        <p:nvSpPr>
          <p:cNvPr id="5" name="Slide Number Placeholder 4"/>
          <p:cNvSpPr>
            <a:spLocks noGrp="1"/>
          </p:cNvSpPr>
          <p:nvPr>
            <p:ph type="sldNum" sz="quarter" idx="4"/>
          </p:nvPr>
        </p:nvSpPr>
        <p:spPr/>
        <p:txBody>
          <a:bodyPr/>
          <a:lstStyle/>
          <a:p>
            <a:fld id="{92351276-899D-4574-94CF-FDF2418DFF16}" type="slidenum">
              <a:rPr lang="en-US" smtClean="0"/>
              <a:pPr/>
              <a:t>18</a:t>
            </a:fld>
            <a:endParaRPr lang="en-US" dirty="0"/>
          </a:p>
        </p:txBody>
      </p:sp>
    </p:spTree>
    <p:extLst>
      <p:ext uri="{BB962C8B-B14F-4D97-AF65-F5344CB8AC3E}">
        <p14:creationId xmlns:p14="http://schemas.microsoft.com/office/powerpoint/2010/main" val="4009645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dirty="0"/>
              <a:t>Questions/Comments?</a:t>
            </a:r>
          </a:p>
        </p:txBody>
      </p:sp>
      <p:sp>
        <p:nvSpPr>
          <p:cNvPr id="4" name="Slide Number Placeholder 3"/>
          <p:cNvSpPr>
            <a:spLocks noGrp="1"/>
          </p:cNvSpPr>
          <p:nvPr>
            <p:ph type="sldNum" sz="quarter" idx="4"/>
          </p:nvPr>
        </p:nvSpPr>
        <p:spPr/>
        <p:txBody>
          <a:bodyPr/>
          <a:lstStyle/>
          <a:p>
            <a:fld id="{92351276-899D-4574-94CF-FDF2418DFF16}" type="slidenum">
              <a:rPr lang="en-US" smtClean="0"/>
              <a:pPr/>
              <a:t>19</a:t>
            </a:fld>
            <a:endParaRPr lang="en-US" dirty="0"/>
          </a:p>
        </p:txBody>
      </p:sp>
    </p:spTree>
    <p:extLst>
      <p:ext uri="{BB962C8B-B14F-4D97-AF65-F5344CB8AC3E}">
        <p14:creationId xmlns:p14="http://schemas.microsoft.com/office/powerpoint/2010/main" val="32011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908"/>
            <a:ext cx="8229600" cy="1143000"/>
          </a:xfrm>
        </p:spPr>
        <p:txBody>
          <a:bodyPr>
            <a:normAutofit fontScale="90000"/>
          </a:bodyPr>
          <a:lstStyle/>
          <a:p>
            <a:r>
              <a:rPr lang="en-US" dirty="0"/>
              <a:t>Timeliness of Prenatal Care </a:t>
            </a:r>
            <a:r>
              <a:rPr lang="en-US" sz="3600" dirty="0"/>
              <a:t>(PPC-Pre)</a:t>
            </a:r>
          </a:p>
        </p:txBody>
      </p:sp>
      <p:sp>
        <p:nvSpPr>
          <p:cNvPr id="3" name="Content Placeholder 2"/>
          <p:cNvSpPr>
            <a:spLocks noGrp="1"/>
          </p:cNvSpPr>
          <p:nvPr>
            <p:ph idx="1"/>
          </p:nvPr>
        </p:nvSpPr>
        <p:spPr>
          <a:xfrm>
            <a:off x="457200" y="1140051"/>
            <a:ext cx="8229600" cy="1676400"/>
          </a:xfrm>
        </p:spPr>
        <p:txBody>
          <a:bodyPr>
            <a:normAutofit/>
          </a:bodyPr>
          <a:lstStyle/>
          <a:p>
            <a:r>
              <a:rPr lang="en-US" sz="2400" dirty="0"/>
              <a:t>Increase the percentage of women who had a live birth baby that received a prenatal care visit as an enrollee of the managed care plan in the first trimester OR within 42 days of enrollment to achieve NCQA Quality Compass 75</a:t>
            </a:r>
            <a:r>
              <a:rPr lang="en-US" sz="2400" baseline="30000" dirty="0"/>
              <a:t>th</a:t>
            </a:r>
            <a:r>
              <a:rPr lang="en-US" sz="2400" dirty="0"/>
              <a:t> percentile.</a:t>
            </a:r>
          </a:p>
        </p:txBody>
      </p:sp>
      <p:sp>
        <p:nvSpPr>
          <p:cNvPr id="4" name="Slide Number Placeholder 3"/>
          <p:cNvSpPr>
            <a:spLocks noGrp="1"/>
          </p:cNvSpPr>
          <p:nvPr>
            <p:ph type="sldNum" sz="quarter" idx="4"/>
          </p:nvPr>
        </p:nvSpPr>
        <p:spPr/>
        <p:txBody>
          <a:bodyPr/>
          <a:lstStyle/>
          <a:p>
            <a:fld id="{92351276-899D-4574-94CF-FDF2418DFF16}" type="slidenum">
              <a:rPr lang="en-US" smtClean="0"/>
              <a:pPr/>
              <a:t>2</a:t>
            </a:fld>
            <a:endParaRPr lang="en-US" dirty="0"/>
          </a:p>
        </p:txBody>
      </p:sp>
      <p:sp>
        <p:nvSpPr>
          <p:cNvPr id="5" name="Rectangle 4"/>
          <p:cNvSpPr/>
          <p:nvPr/>
        </p:nvSpPr>
        <p:spPr>
          <a:xfrm>
            <a:off x="3151250" y="2943224"/>
            <a:ext cx="2461718" cy="564726"/>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National Medicaid Rate</a:t>
            </a:r>
          </a:p>
          <a:p>
            <a:pPr algn="ctr"/>
            <a:r>
              <a:rPr lang="en-US" b="1" dirty="0"/>
              <a:t>FFY 2012</a:t>
            </a:r>
          </a:p>
        </p:txBody>
      </p:sp>
      <p:sp>
        <p:nvSpPr>
          <p:cNvPr id="6" name="TextBox 5"/>
          <p:cNvSpPr txBox="1"/>
          <p:nvPr/>
        </p:nvSpPr>
        <p:spPr>
          <a:xfrm>
            <a:off x="5612968" y="2972336"/>
            <a:ext cx="1126596" cy="523220"/>
          </a:xfrm>
          <a:prstGeom prst="rect">
            <a:avLst/>
          </a:prstGeom>
          <a:noFill/>
        </p:spPr>
        <p:txBody>
          <a:bodyPr wrap="square" rtlCol="0">
            <a:spAutoFit/>
          </a:bodyPr>
          <a:lstStyle/>
          <a:p>
            <a:pPr algn="ctr"/>
            <a:r>
              <a:rPr lang="en-US" sz="2800" b="1" dirty="0">
                <a:solidFill>
                  <a:schemeClr val="tx2"/>
                </a:solidFill>
              </a:rPr>
              <a:t>83%</a:t>
            </a:r>
          </a:p>
        </p:txBody>
      </p:sp>
      <p:sp>
        <p:nvSpPr>
          <p:cNvPr id="7" name="TextBox 6"/>
          <p:cNvSpPr txBox="1"/>
          <p:nvPr/>
        </p:nvSpPr>
        <p:spPr>
          <a:xfrm>
            <a:off x="5582572" y="3697786"/>
            <a:ext cx="1126596" cy="523220"/>
          </a:xfrm>
          <a:prstGeom prst="rect">
            <a:avLst/>
          </a:prstGeom>
          <a:noFill/>
        </p:spPr>
        <p:txBody>
          <a:bodyPr wrap="square" rtlCol="0">
            <a:spAutoFit/>
          </a:bodyPr>
          <a:lstStyle/>
          <a:p>
            <a:pPr algn="ctr"/>
            <a:r>
              <a:rPr lang="en-US" sz="2800" b="1" dirty="0">
                <a:solidFill>
                  <a:schemeClr val="tx2"/>
                </a:solidFill>
              </a:rPr>
              <a:t>82%</a:t>
            </a:r>
          </a:p>
        </p:txBody>
      </p:sp>
      <p:sp>
        <p:nvSpPr>
          <p:cNvPr id="8" name="Rectangle 7"/>
          <p:cNvSpPr/>
          <p:nvPr/>
        </p:nvSpPr>
        <p:spPr>
          <a:xfrm>
            <a:off x="3151250" y="3655937"/>
            <a:ext cx="2443536" cy="546487"/>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National Medicaid Rate</a:t>
            </a:r>
          </a:p>
          <a:p>
            <a:pPr algn="ctr"/>
            <a:r>
              <a:rPr lang="en-US" b="1" dirty="0"/>
              <a:t>FFY 2013</a:t>
            </a:r>
          </a:p>
        </p:txBody>
      </p:sp>
      <p:sp>
        <p:nvSpPr>
          <p:cNvPr id="9" name="Rectangle 8"/>
          <p:cNvSpPr/>
          <p:nvPr/>
        </p:nvSpPr>
        <p:spPr>
          <a:xfrm>
            <a:off x="3153332" y="4350411"/>
            <a:ext cx="2459636" cy="564912"/>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National Medicaid Rate</a:t>
            </a:r>
          </a:p>
          <a:p>
            <a:pPr algn="ctr"/>
            <a:r>
              <a:rPr lang="en-US" sz="2400" b="1" dirty="0"/>
              <a:t>FFY 2014</a:t>
            </a:r>
          </a:p>
        </p:txBody>
      </p:sp>
      <p:sp>
        <p:nvSpPr>
          <p:cNvPr id="10" name="TextBox 9"/>
          <p:cNvSpPr txBox="1"/>
          <p:nvPr/>
        </p:nvSpPr>
        <p:spPr>
          <a:xfrm>
            <a:off x="5594786" y="4417755"/>
            <a:ext cx="1126596" cy="523220"/>
          </a:xfrm>
          <a:prstGeom prst="rect">
            <a:avLst/>
          </a:prstGeom>
          <a:noFill/>
        </p:spPr>
        <p:txBody>
          <a:bodyPr wrap="square" rtlCol="0">
            <a:spAutoFit/>
          </a:bodyPr>
          <a:lstStyle/>
          <a:p>
            <a:pPr algn="ctr"/>
            <a:r>
              <a:rPr lang="en-US" sz="2800" b="1" dirty="0">
                <a:solidFill>
                  <a:schemeClr val="tx2"/>
                </a:solidFill>
              </a:rPr>
              <a:t>82%</a:t>
            </a:r>
          </a:p>
        </p:txBody>
      </p:sp>
      <p:sp>
        <p:nvSpPr>
          <p:cNvPr id="17" name="Rectangle 16"/>
          <p:cNvSpPr/>
          <p:nvPr/>
        </p:nvSpPr>
        <p:spPr>
          <a:xfrm>
            <a:off x="3199156" y="5514354"/>
            <a:ext cx="2217619" cy="707886"/>
          </a:xfrm>
          <a:prstGeom prst="rect">
            <a:avLst/>
          </a:prstGeom>
          <a:solidFill>
            <a:schemeClr val="accent4">
              <a:lumMod val="60000"/>
              <a:lumOff val="40000"/>
            </a:schemeClr>
          </a:solidFill>
          <a:ln w="19050">
            <a:solidFill>
              <a:schemeClr val="accent4"/>
            </a:solidFill>
          </a:ln>
        </p:spPr>
        <p:txBody>
          <a:bodyPr wrap="square">
            <a:spAutoFit/>
          </a:bodyPr>
          <a:lstStyle/>
          <a:p>
            <a:pPr algn="ctr"/>
            <a:r>
              <a:rPr lang="en-US" sz="2000" b="1" dirty="0"/>
              <a:t>FL MMA Statewide Average CY 2015</a:t>
            </a:r>
          </a:p>
        </p:txBody>
      </p:sp>
      <p:sp>
        <p:nvSpPr>
          <p:cNvPr id="18" name="TextBox 17"/>
          <p:cNvSpPr txBox="1"/>
          <p:nvPr/>
        </p:nvSpPr>
        <p:spPr>
          <a:xfrm>
            <a:off x="5596812" y="5575913"/>
            <a:ext cx="823311" cy="523220"/>
          </a:xfrm>
          <a:prstGeom prst="rect">
            <a:avLst/>
          </a:prstGeom>
          <a:noFill/>
        </p:spPr>
        <p:txBody>
          <a:bodyPr wrap="square" rtlCol="0">
            <a:spAutoFit/>
          </a:bodyPr>
          <a:lstStyle/>
          <a:p>
            <a:pPr algn="ctr"/>
            <a:r>
              <a:rPr lang="en-US" sz="2800" b="1" dirty="0">
                <a:solidFill>
                  <a:schemeClr val="tx2"/>
                </a:solidFill>
              </a:rPr>
              <a:t>83%</a:t>
            </a:r>
          </a:p>
        </p:txBody>
      </p:sp>
      <p:sp>
        <p:nvSpPr>
          <p:cNvPr id="19" name="Oval 18"/>
          <p:cNvSpPr/>
          <p:nvPr/>
        </p:nvSpPr>
        <p:spPr>
          <a:xfrm>
            <a:off x="5582572" y="5434629"/>
            <a:ext cx="805785" cy="80578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2474107" y="5638258"/>
            <a:ext cx="608241" cy="398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a:t>Thank You!!</a:t>
            </a:r>
          </a:p>
        </p:txBody>
      </p:sp>
      <p:sp>
        <p:nvSpPr>
          <p:cNvPr id="3" name="Content Placeholder 2"/>
          <p:cNvSpPr>
            <a:spLocks noGrp="1"/>
          </p:cNvSpPr>
          <p:nvPr>
            <p:ph idx="1"/>
          </p:nvPr>
        </p:nvSpPr>
        <p:spPr>
          <a:xfrm>
            <a:off x="1676400" y="2362200"/>
            <a:ext cx="5486400" cy="1905000"/>
          </a:xfrm>
          <a:solidFill>
            <a:schemeClr val="bg1"/>
          </a:solidFill>
        </p:spPr>
        <p:txBody>
          <a:bodyPr>
            <a:normAutofit/>
          </a:bodyPr>
          <a:lstStyle/>
          <a:p>
            <a:pPr marL="0" indent="0" algn="ctr">
              <a:buNone/>
            </a:pPr>
            <a:r>
              <a:rPr lang="en-US" sz="2000" dirty="0"/>
              <a:t>Janicka  D. Harris, MPH</a:t>
            </a:r>
          </a:p>
          <a:p>
            <a:pPr marL="0" indent="0" algn="ctr">
              <a:buNone/>
            </a:pPr>
            <a:r>
              <a:rPr lang="en-US" sz="2000" dirty="0"/>
              <a:t>Bureau of Medicaid Quality</a:t>
            </a:r>
          </a:p>
          <a:p>
            <a:pPr marL="0" indent="0" algn="ctr">
              <a:buNone/>
            </a:pPr>
            <a:r>
              <a:rPr lang="en-US" sz="2000" dirty="0"/>
              <a:t>Agency for Health Care Administration</a:t>
            </a:r>
          </a:p>
          <a:p>
            <a:pPr marL="0" indent="0" algn="ctr">
              <a:buNone/>
            </a:pPr>
            <a:r>
              <a:rPr lang="en-US" sz="2000" dirty="0">
                <a:hlinkClick r:id="rId3"/>
              </a:rPr>
              <a:t>janicka.harris@ahca.myflorida.com</a:t>
            </a:r>
            <a:endParaRPr lang="en-US" sz="2000" dirty="0"/>
          </a:p>
          <a:p>
            <a:pPr marL="0" indent="0" algn="ctr">
              <a:buNone/>
            </a:pPr>
            <a:r>
              <a:rPr lang="en-US" sz="2000" dirty="0"/>
              <a:t>(850) 412-4686</a:t>
            </a:r>
          </a:p>
        </p:txBody>
      </p:sp>
      <p:sp>
        <p:nvSpPr>
          <p:cNvPr id="4" name="Slide Number Placeholder 3"/>
          <p:cNvSpPr>
            <a:spLocks noGrp="1"/>
          </p:cNvSpPr>
          <p:nvPr>
            <p:ph type="sldNum" sz="quarter" idx="4"/>
          </p:nvPr>
        </p:nvSpPr>
        <p:spPr/>
        <p:txBody>
          <a:bodyPr/>
          <a:lstStyle/>
          <a:p>
            <a:fld id="{92351276-899D-4574-94CF-FDF2418DFF16}" type="slidenum">
              <a:rPr lang="en-US" smtClean="0"/>
              <a:pPr/>
              <a:t>20</a:t>
            </a:fld>
            <a:endParaRPr lang="en-US" dirty="0"/>
          </a:p>
        </p:txBody>
      </p:sp>
    </p:spTree>
    <p:extLst>
      <p:ext uri="{BB962C8B-B14F-4D97-AF65-F5344CB8AC3E}">
        <p14:creationId xmlns:p14="http://schemas.microsoft.com/office/powerpoint/2010/main" val="1374759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736"/>
            <a:ext cx="8305800" cy="1143000"/>
          </a:xfrm>
        </p:spPr>
        <p:txBody>
          <a:bodyPr>
            <a:normAutofit/>
          </a:bodyPr>
          <a:lstStyle/>
          <a:p>
            <a:r>
              <a:rPr lang="en-US" sz="3400" dirty="0"/>
              <a:t>Well-Child Visits in First 15 mos. (W15)</a:t>
            </a:r>
          </a:p>
        </p:txBody>
      </p:sp>
      <p:sp>
        <p:nvSpPr>
          <p:cNvPr id="3" name="Content Placeholder 2"/>
          <p:cNvSpPr>
            <a:spLocks noGrp="1"/>
          </p:cNvSpPr>
          <p:nvPr>
            <p:ph idx="1"/>
          </p:nvPr>
        </p:nvSpPr>
        <p:spPr>
          <a:xfrm>
            <a:off x="457200" y="1150856"/>
            <a:ext cx="8229600" cy="1752600"/>
          </a:xfrm>
        </p:spPr>
        <p:txBody>
          <a:bodyPr>
            <a:normAutofit fontScale="92500" lnSpcReduction="10000"/>
          </a:bodyPr>
          <a:lstStyle/>
          <a:p>
            <a:r>
              <a:rPr lang="en-US" dirty="0"/>
              <a:t>Increase the percentage of children who are 15 months of age during the measurement year and have 6 or more Well-Child visits to achieve the Quality Compass 75</a:t>
            </a:r>
            <a:r>
              <a:rPr lang="en-US" baseline="30000" dirty="0"/>
              <a:t>th</a:t>
            </a:r>
            <a:r>
              <a:rPr lang="en-US" dirty="0"/>
              <a:t> percentile.</a:t>
            </a:r>
          </a:p>
        </p:txBody>
      </p:sp>
      <p:sp>
        <p:nvSpPr>
          <p:cNvPr id="4" name="Slide Number Placeholder 3"/>
          <p:cNvSpPr>
            <a:spLocks noGrp="1"/>
          </p:cNvSpPr>
          <p:nvPr>
            <p:ph type="sldNum" sz="quarter" idx="4"/>
          </p:nvPr>
        </p:nvSpPr>
        <p:spPr/>
        <p:txBody>
          <a:bodyPr/>
          <a:lstStyle/>
          <a:p>
            <a:fld id="{92351276-899D-4574-94CF-FDF2418DFF16}" type="slidenum">
              <a:rPr lang="en-US" smtClean="0"/>
              <a:pPr/>
              <a:t>3</a:t>
            </a:fld>
            <a:endParaRPr lang="en-US" dirty="0"/>
          </a:p>
        </p:txBody>
      </p:sp>
      <p:sp>
        <p:nvSpPr>
          <p:cNvPr id="5" name="Rectangle 4"/>
          <p:cNvSpPr/>
          <p:nvPr/>
        </p:nvSpPr>
        <p:spPr>
          <a:xfrm>
            <a:off x="921618" y="3274815"/>
            <a:ext cx="2302100" cy="564726"/>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National Medicaid Average</a:t>
            </a:r>
          </a:p>
          <a:p>
            <a:pPr algn="ctr"/>
            <a:r>
              <a:rPr lang="en-US" sz="1400" b="1" dirty="0"/>
              <a:t>2012</a:t>
            </a:r>
          </a:p>
        </p:txBody>
      </p:sp>
      <p:sp>
        <p:nvSpPr>
          <p:cNvPr id="6" name="TextBox 5"/>
          <p:cNvSpPr txBox="1"/>
          <p:nvPr/>
        </p:nvSpPr>
        <p:spPr>
          <a:xfrm>
            <a:off x="3124838" y="3305435"/>
            <a:ext cx="1126596" cy="523220"/>
          </a:xfrm>
          <a:prstGeom prst="rect">
            <a:avLst/>
          </a:prstGeom>
          <a:noFill/>
        </p:spPr>
        <p:txBody>
          <a:bodyPr wrap="square" rtlCol="0">
            <a:spAutoFit/>
          </a:bodyPr>
          <a:lstStyle/>
          <a:p>
            <a:pPr algn="ctr"/>
            <a:r>
              <a:rPr lang="en-US" sz="2800" b="1" dirty="0">
                <a:solidFill>
                  <a:schemeClr val="tx2"/>
                </a:solidFill>
              </a:rPr>
              <a:t>64%</a:t>
            </a:r>
          </a:p>
        </p:txBody>
      </p:sp>
      <p:sp>
        <p:nvSpPr>
          <p:cNvPr id="7" name="TextBox 6"/>
          <p:cNvSpPr txBox="1"/>
          <p:nvPr/>
        </p:nvSpPr>
        <p:spPr>
          <a:xfrm>
            <a:off x="3124838" y="4016912"/>
            <a:ext cx="1126596" cy="523220"/>
          </a:xfrm>
          <a:prstGeom prst="rect">
            <a:avLst/>
          </a:prstGeom>
          <a:noFill/>
        </p:spPr>
        <p:txBody>
          <a:bodyPr wrap="square" rtlCol="0">
            <a:spAutoFit/>
          </a:bodyPr>
          <a:lstStyle/>
          <a:p>
            <a:pPr algn="ctr"/>
            <a:r>
              <a:rPr lang="en-US" sz="2800" b="1" dirty="0">
                <a:solidFill>
                  <a:schemeClr val="tx2"/>
                </a:solidFill>
              </a:rPr>
              <a:t>62%</a:t>
            </a:r>
          </a:p>
        </p:txBody>
      </p:sp>
      <p:sp>
        <p:nvSpPr>
          <p:cNvPr id="8" name="Rectangle 7"/>
          <p:cNvSpPr/>
          <p:nvPr/>
        </p:nvSpPr>
        <p:spPr>
          <a:xfrm>
            <a:off x="921618" y="3987528"/>
            <a:ext cx="2283918" cy="546487"/>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National Medicaid Average</a:t>
            </a:r>
          </a:p>
          <a:p>
            <a:pPr algn="ctr"/>
            <a:r>
              <a:rPr lang="en-US" sz="1400" b="1" dirty="0"/>
              <a:t>2013</a:t>
            </a:r>
          </a:p>
        </p:txBody>
      </p:sp>
      <p:sp>
        <p:nvSpPr>
          <p:cNvPr id="9" name="Rectangle 8"/>
          <p:cNvSpPr/>
          <p:nvPr/>
        </p:nvSpPr>
        <p:spPr>
          <a:xfrm>
            <a:off x="921618" y="4692888"/>
            <a:ext cx="2283918" cy="564912"/>
          </a:xfrm>
          <a:prstGeom prst="rect">
            <a:avLst/>
          </a:prstGeom>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National Medicaid Average</a:t>
            </a:r>
          </a:p>
          <a:p>
            <a:pPr algn="ctr"/>
            <a:r>
              <a:rPr lang="en-US" sz="1400" b="1" dirty="0"/>
              <a:t>2014</a:t>
            </a:r>
          </a:p>
        </p:txBody>
      </p:sp>
      <p:sp>
        <p:nvSpPr>
          <p:cNvPr id="10" name="TextBox 9"/>
          <p:cNvSpPr txBox="1"/>
          <p:nvPr/>
        </p:nvSpPr>
        <p:spPr>
          <a:xfrm>
            <a:off x="3124838" y="4734580"/>
            <a:ext cx="1126596" cy="523220"/>
          </a:xfrm>
          <a:prstGeom prst="rect">
            <a:avLst/>
          </a:prstGeom>
          <a:noFill/>
        </p:spPr>
        <p:txBody>
          <a:bodyPr wrap="square" rtlCol="0">
            <a:spAutoFit/>
          </a:bodyPr>
          <a:lstStyle/>
          <a:p>
            <a:pPr algn="ctr"/>
            <a:r>
              <a:rPr lang="en-US" sz="2800" b="1" dirty="0">
                <a:solidFill>
                  <a:schemeClr val="tx2"/>
                </a:solidFill>
              </a:rPr>
              <a:t>59%</a:t>
            </a:r>
          </a:p>
        </p:txBody>
      </p:sp>
      <p:sp>
        <p:nvSpPr>
          <p:cNvPr id="17" name="Rectangle 16"/>
          <p:cNvSpPr/>
          <p:nvPr/>
        </p:nvSpPr>
        <p:spPr>
          <a:xfrm>
            <a:off x="4946886" y="3828655"/>
            <a:ext cx="2577764" cy="830997"/>
          </a:xfrm>
          <a:prstGeom prst="rect">
            <a:avLst/>
          </a:prstGeom>
          <a:solidFill>
            <a:srgbClr val="B99203"/>
          </a:solidFill>
          <a:ln w="19050">
            <a:noFill/>
          </a:ln>
        </p:spPr>
        <p:txBody>
          <a:bodyPr wrap="square">
            <a:spAutoFit/>
          </a:bodyPr>
          <a:lstStyle/>
          <a:p>
            <a:pPr algn="ctr"/>
            <a:r>
              <a:rPr lang="en-US" sz="2400" b="1" dirty="0">
                <a:solidFill>
                  <a:schemeClr val="bg1"/>
                </a:solidFill>
              </a:rPr>
              <a:t>FL MMA Statewide Average CY 2015</a:t>
            </a:r>
          </a:p>
        </p:txBody>
      </p:sp>
      <p:sp>
        <p:nvSpPr>
          <p:cNvPr id="18" name="TextBox 17"/>
          <p:cNvSpPr txBox="1"/>
          <p:nvPr/>
        </p:nvSpPr>
        <p:spPr>
          <a:xfrm>
            <a:off x="7597678" y="3964025"/>
            <a:ext cx="1012922" cy="584775"/>
          </a:xfrm>
          <a:prstGeom prst="rect">
            <a:avLst/>
          </a:prstGeom>
          <a:noFill/>
        </p:spPr>
        <p:txBody>
          <a:bodyPr wrap="square" rtlCol="0">
            <a:spAutoFit/>
          </a:bodyPr>
          <a:lstStyle/>
          <a:p>
            <a:pPr algn="ctr"/>
            <a:r>
              <a:rPr lang="en-US" sz="3200" b="1" dirty="0">
                <a:solidFill>
                  <a:schemeClr val="tx2"/>
                </a:solidFill>
              </a:rPr>
              <a:t>58%</a:t>
            </a:r>
          </a:p>
        </p:txBody>
      </p:sp>
      <p:sp>
        <p:nvSpPr>
          <p:cNvPr id="19" name="Oval 18"/>
          <p:cNvSpPr/>
          <p:nvPr/>
        </p:nvSpPr>
        <p:spPr>
          <a:xfrm>
            <a:off x="7580826" y="3733084"/>
            <a:ext cx="1003837" cy="1003837"/>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991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233" y="457200"/>
            <a:ext cx="8229600" cy="990600"/>
          </a:xfrm>
        </p:spPr>
        <p:txBody>
          <a:bodyPr>
            <a:normAutofit/>
          </a:bodyPr>
          <a:lstStyle/>
          <a:p>
            <a:r>
              <a:rPr lang="en-US" dirty="0"/>
              <a:t>PPC-Pre and W15 PIP Analysis</a:t>
            </a:r>
          </a:p>
        </p:txBody>
      </p:sp>
      <p:sp>
        <p:nvSpPr>
          <p:cNvPr id="6" name="Content Placeholder 5"/>
          <p:cNvSpPr>
            <a:spLocks noGrp="1"/>
          </p:cNvSpPr>
          <p:nvPr>
            <p:ph idx="1"/>
          </p:nvPr>
        </p:nvSpPr>
        <p:spPr>
          <a:xfrm>
            <a:off x="448233" y="1828800"/>
            <a:ext cx="8530389" cy="2590800"/>
          </a:xfrm>
        </p:spPr>
        <p:txBody>
          <a:bodyPr>
            <a:noAutofit/>
          </a:bodyPr>
          <a:lstStyle/>
          <a:p>
            <a:r>
              <a:rPr lang="en-US" sz="2800" dirty="0"/>
              <a:t>11 plans submitted a Prenatal Care and Well Child Care PIP for evaluation.</a:t>
            </a:r>
          </a:p>
          <a:p>
            <a:r>
              <a:rPr lang="en-US" sz="2800" dirty="0"/>
              <a:t>1 plan submitted a W15 PIP only</a:t>
            </a:r>
          </a:p>
          <a:p>
            <a:r>
              <a:rPr lang="en-US" sz="2800" dirty="0"/>
              <a:t>ALL plans listed barriers and interventions!!</a:t>
            </a:r>
          </a:p>
        </p:txBody>
      </p:sp>
      <p:sp>
        <p:nvSpPr>
          <p:cNvPr id="4" name="Slide Number Placeholder 3"/>
          <p:cNvSpPr>
            <a:spLocks noGrp="1"/>
          </p:cNvSpPr>
          <p:nvPr>
            <p:ph type="sldNum" sz="quarter" idx="4"/>
          </p:nvPr>
        </p:nvSpPr>
        <p:spPr/>
        <p:txBody>
          <a:bodyPr/>
          <a:lstStyle/>
          <a:p>
            <a:fld id="{92351276-899D-4574-94CF-FDF2418DFF16}" type="slidenum">
              <a:rPr lang="en-US" smtClean="0"/>
              <a:pPr/>
              <a:t>4</a:t>
            </a:fld>
            <a:endParaRPr lang="en-US" dirty="0"/>
          </a:p>
        </p:txBody>
      </p:sp>
    </p:spTree>
    <p:extLst>
      <p:ext uri="{BB962C8B-B14F-4D97-AF65-F5344CB8AC3E}">
        <p14:creationId xmlns:p14="http://schemas.microsoft.com/office/powerpoint/2010/main" val="12646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PPC-Pre / W15 PIP Barrier Analysis</a:t>
            </a:r>
          </a:p>
        </p:txBody>
      </p:sp>
      <p:sp>
        <p:nvSpPr>
          <p:cNvPr id="5" name="Slide Number Placeholder 4"/>
          <p:cNvSpPr>
            <a:spLocks noGrp="1"/>
          </p:cNvSpPr>
          <p:nvPr>
            <p:ph type="sldNum" sz="quarter" idx="4"/>
          </p:nvPr>
        </p:nvSpPr>
        <p:spPr/>
        <p:txBody>
          <a:bodyPr/>
          <a:lstStyle/>
          <a:p>
            <a:fld id="{92351276-899D-4574-94CF-FDF2418DFF16}" type="slidenum">
              <a:rPr lang="en-US" smtClean="0"/>
              <a:pPr/>
              <a:t>5</a:t>
            </a:fld>
            <a:endParaRPr lang="en-US" dirty="0"/>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val="1697207054"/>
              </p:ext>
            </p:extLst>
          </p:nvPr>
        </p:nvGraphicFramePr>
        <p:xfrm>
          <a:off x="304800" y="1143000"/>
          <a:ext cx="8382000" cy="48487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846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0980" y="152400"/>
            <a:ext cx="8610600" cy="936812"/>
          </a:xfrm>
        </p:spPr>
        <p:txBody>
          <a:bodyPr>
            <a:normAutofit/>
          </a:bodyPr>
          <a:lstStyle/>
          <a:p>
            <a:r>
              <a:rPr lang="en-US" sz="3400" dirty="0"/>
              <a:t>PPC-Pre and W15 Intervention Analysis</a:t>
            </a:r>
          </a:p>
        </p:txBody>
      </p:sp>
      <p:sp>
        <p:nvSpPr>
          <p:cNvPr id="5" name="Slide Number Placeholder 4"/>
          <p:cNvSpPr>
            <a:spLocks noGrp="1"/>
          </p:cNvSpPr>
          <p:nvPr>
            <p:ph type="sldNum" sz="quarter" idx="4"/>
          </p:nvPr>
        </p:nvSpPr>
        <p:spPr/>
        <p:txBody>
          <a:bodyPr/>
          <a:lstStyle/>
          <a:p>
            <a:fld id="{92351276-899D-4574-94CF-FDF2418DFF16}" type="slidenum">
              <a:rPr lang="en-US" smtClean="0"/>
              <a:pPr/>
              <a:t>6</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92405143"/>
              </p:ext>
            </p:extLst>
          </p:nvPr>
        </p:nvGraphicFramePr>
        <p:xfrm>
          <a:off x="563880" y="990600"/>
          <a:ext cx="79248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4291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57645" y="90378"/>
            <a:ext cx="8229600" cy="1143000"/>
          </a:xfrm>
        </p:spPr>
        <p:txBody>
          <a:bodyPr/>
          <a:lstStyle/>
          <a:p>
            <a:r>
              <a:rPr lang="en-US" dirty="0"/>
              <a:t>PPC-Pre and W15 Interventions</a:t>
            </a:r>
          </a:p>
        </p:txBody>
      </p:sp>
      <p:sp>
        <p:nvSpPr>
          <p:cNvPr id="7" name="Text Placeholder 6"/>
          <p:cNvSpPr>
            <a:spLocks noGrp="1"/>
          </p:cNvSpPr>
          <p:nvPr>
            <p:ph type="body" idx="1"/>
          </p:nvPr>
        </p:nvSpPr>
        <p:spPr>
          <a:xfrm>
            <a:off x="228600" y="1351097"/>
            <a:ext cx="4040188" cy="436228"/>
          </a:xfrm>
        </p:spPr>
        <p:txBody>
          <a:bodyPr>
            <a:normAutofit lnSpcReduction="10000"/>
          </a:bodyPr>
          <a:lstStyle/>
          <a:p>
            <a:pPr algn="ctr"/>
            <a:r>
              <a:rPr lang="en-US" dirty="0">
                <a:solidFill>
                  <a:schemeClr val="accent4"/>
                </a:solidFill>
              </a:rPr>
              <a:t>ACTIVE</a:t>
            </a:r>
          </a:p>
        </p:txBody>
      </p:sp>
      <p:sp>
        <p:nvSpPr>
          <p:cNvPr id="8" name="Content Placeholder 7"/>
          <p:cNvSpPr>
            <a:spLocks noGrp="1"/>
          </p:cNvSpPr>
          <p:nvPr>
            <p:ph sz="half" idx="2"/>
          </p:nvPr>
        </p:nvSpPr>
        <p:spPr>
          <a:xfrm>
            <a:off x="374649" y="1783950"/>
            <a:ext cx="4227513" cy="3945732"/>
          </a:xfrm>
        </p:spPr>
        <p:txBody>
          <a:bodyPr>
            <a:normAutofit/>
          </a:bodyPr>
          <a:lstStyle/>
          <a:p>
            <a:r>
              <a:rPr lang="en-US" dirty="0"/>
              <a:t>Member Rewards Programs</a:t>
            </a:r>
          </a:p>
          <a:p>
            <a:r>
              <a:rPr lang="en-US" dirty="0"/>
              <a:t>Provider Quality Incentive Programs</a:t>
            </a:r>
          </a:p>
          <a:p>
            <a:r>
              <a:rPr lang="en-US" dirty="0"/>
              <a:t>Provider Performance Report Cards</a:t>
            </a:r>
          </a:p>
          <a:p>
            <a:r>
              <a:rPr lang="en-US" dirty="0"/>
              <a:t>Routine Live Outbound Appointment Calls</a:t>
            </a:r>
          </a:p>
          <a:p>
            <a:r>
              <a:rPr lang="en-US" dirty="0"/>
              <a:t>Utilization of Florida SHOTS Registry</a:t>
            </a:r>
          </a:p>
          <a:p>
            <a:endParaRPr lang="en-US" dirty="0"/>
          </a:p>
        </p:txBody>
      </p:sp>
      <p:sp>
        <p:nvSpPr>
          <p:cNvPr id="9" name="Text Placeholder 8"/>
          <p:cNvSpPr>
            <a:spLocks noGrp="1"/>
          </p:cNvSpPr>
          <p:nvPr>
            <p:ph type="body" sz="quarter" idx="3"/>
          </p:nvPr>
        </p:nvSpPr>
        <p:spPr>
          <a:xfrm>
            <a:off x="4602162" y="1147563"/>
            <a:ext cx="4041775" cy="639762"/>
          </a:xfrm>
        </p:spPr>
        <p:txBody>
          <a:bodyPr/>
          <a:lstStyle/>
          <a:p>
            <a:pPr algn="ctr"/>
            <a:r>
              <a:rPr lang="en-US" dirty="0">
                <a:solidFill>
                  <a:schemeClr val="accent4"/>
                </a:solidFill>
              </a:rPr>
              <a:t>PASSIVE</a:t>
            </a:r>
          </a:p>
        </p:txBody>
      </p:sp>
      <p:sp>
        <p:nvSpPr>
          <p:cNvPr id="10" name="Content Placeholder 9"/>
          <p:cNvSpPr>
            <a:spLocks noGrp="1"/>
          </p:cNvSpPr>
          <p:nvPr>
            <p:ph sz="quarter" idx="4"/>
          </p:nvPr>
        </p:nvSpPr>
        <p:spPr>
          <a:xfrm>
            <a:off x="5105400" y="1905000"/>
            <a:ext cx="3657600" cy="3352800"/>
          </a:xfrm>
        </p:spPr>
        <p:txBody>
          <a:bodyPr>
            <a:normAutofit lnSpcReduction="10000"/>
          </a:bodyPr>
          <a:lstStyle/>
          <a:p>
            <a:r>
              <a:rPr lang="en-US" dirty="0"/>
              <a:t>Provider/ Member Newsletters</a:t>
            </a:r>
          </a:p>
          <a:p>
            <a:r>
              <a:rPr lang="en-US" dirty="0"/>
              <a:t>Brochures</a:t>
            </a:r>
          </a:p>
          <a:p>
            <a:r>
              <a:rPr lang="en-US" dirty="0"/>
              <a:t>Postcards</a:t>
            </a:r>
          </a:p>
          <a:p>
            <a:r>
              <a:rPr lang="en-US" dirty="0"/>
              <a:t>Print Materials</a:t>
            </a:r>
          </a:p>
          <a:p>
            <a:r>
              <a:rPr lang="en-US" dirty="0"/>
              <a:t>Member Invitations/ Announcements</a:t>
            </a:r>
          </a:p>
          <a:p>
            <a:r>
              <a:rPr lang="en-US" dirty="0"/>
              <a:t>Reminder Letters</a:t>
            </a:r>
          </a:p>
        </p:txBody>
      </p:sp>
      <p:sp>
        <p:nvSpPr>
          <p:cNvPr id="5" name="Slide Number Placeholder 4"/>
          <p:cNvSpPr>
            <a:spLocks noGrp="1"/>
          </p:cNvSpPr>
          <p:nvPr>
            <p:ph type="sldNum" sz="quarter" idx="10"/>
          </p:nvPr>
        </p:nvSpPr>
        <p:spPr/>
        <p:txBody>
          <a:bodyPr/>
          <a:lstStyle/>
          <a:p>
            <a:fld id="{92351276-899D-4574-94CF-FDF2418DFF16}" type="slidenum">
              <a:rPr lang="en-US" smtClean="0"/>
              <a:pPr/>
              <a:t>7</a:t>
            </a:fld>
            <a:endParaRPr lang="en-US" dirty="0"/>
          </a:p>
        </p:txBody>
      </p:sp>
    </p:spTree>
    <p:extLst>
      <p:ext uri="{BB962C8B-B14F-4D97-AF65-F5344CB8AC3E}">
        <p14:creationId xmlns:p14="http://schemas.microsoft.com/office/powerpoint/2010/main" val="860369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lstStyle/>
          <a:p>
            <a:r>
              <a:rPr lang="en-US" dirty="0"/>
              <a:t>Opportunities for Improvement</a:t>
            </a:r>
          </a:p>
        </p:txBody>
      </p:sp>
      <p:sp>
        <p:nvSpPr>
          <p:cNvPr id="9" name="Content Placeholder 8"/>
          <p:cNvSpPr>
            <a:spLocks noGrp="1"/>
          </p:cNvSpPr>
          <p:nvPr>
            <p:ph sz="half" idx="2"/>
          </p:nvPr>
        </p:nvSpPr>
        <p:spPr>
          <a:xfrm>
            <a:off x="381000" y="1371600"/>
            <a:ext cx="8458200" cy="3962400"/>
          </a:xfrm>
        </p:spPr>
        <p:txBody>
          <a:bodyPr>
            <a:normAutofit fontScale="92500"/>
          </a:bodyPr>
          <a:lstStyle/>
          <a:p>
            <a:r>
              <a:rPr lang="en-US" dirty="0"/>
              <a:t>Plans may include interventions focused on addressing health disparities.</a:t>
            </a:r>
          </a:p>
          <a:p>
            <a:r>
              <a:rPr lang="en-US" dirty="0"/>
              <a:t>Encourage consistent communications between behavioral health and primary care providers, and obstetricians.</a:t>
            </a:r>
          </a:p>
          <a:p>
            <a:r>
              <a:rPr lang="en-US" dirty="0"/>
              <a:t>Plans may list 3 or 4 “high” priority barriers and link them to corresponding interventions.</a:t>
            </a:r>
          </a:p>
          <a:p>
            <a:r>
              <a:rPr lang="en-US" dirty="0"/>
              <a:t>Plan may incorporate interventions focused on members who are high-risk for pregnancy complications and who have a mental health condition.</a:t>
            </a:r>
          </a:p>
        </p:txBody>
      </p:sp>
      <p:sp>
        <p:nvSpPr>
          <p:cNvPr id="7" name="Slide Number Placeholder 6"/>
          <p:cNvSpPr>
            <a:spLocks noGrp="1"/>
          </p:cNvSpPr>
          <p:nvPr>
            <p:ph type="sldNum" sz="quarter" idx="4"/>
          </p:nvPr>
        </p:nvSpPr>
        <p:spPr/>
        <p:txBody>
          <a:bodyPr/>
          <a:lstStyle/>
          <a:p>
            <a:fld id="{92351276-899D-4574-94CF-FDF2418DFF16}" type="slidenum">
              <a:rPr lang="en-US" smtClean="0"/>
              <a:pPr/>
              <a:t>8</a:t>
            </a:fld>
            <a:endParaRPr lang="en-US" dirty="0"/>
          </a:p>
        </p:txBody>
      </p:sp>
    </p:spTree>
    <p:extLst>
      <p:ext uri="{BB962C8B-B14F-4D97-AF65-F5344CB8AC3E}">
        <p14:creationId xmlns:p14="http://schemas.microsoft.com/office/powerpoint/2010/main" val="3036958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Help? Just Ask </a:t>
            </a:r>
            <a:r>
              <a:rPr lang="en-US" dirty="0">
                <a:sym typeface="Wingdings" panose="05000000000000000000" pitchFamily="2" charset="2"/>
              </a:rPr>
              <a:t></a:t>
            </a:r>
            <a:endParaRPr lang="en-US" dirty="0"/>
          </a:p>
        </p:txBody>
      </p:sp>
      <p:sp>
        <p:nvSpPr>
          <p:cNvPr id="7" name="Content Placeholder 6"/>
          <p:cNvSpPr>
            <a:spLocks noGrp="1"/>
          </p:cNvSpPr>
          <p:nvPr>
            <p:ph idx="1"/>
          </p:nvPr>
        </p:nvSpPr>
        <p:spPr>
          <a:xfrm>
            <a:off x="457200" y="1905000"/>
            <a:ext cx="8229600" cy="3505200"/>
          </a:xfrm>
        </p:spPr>
        <p:txBody>
          <a:bodyPr>
            <a:normAutofit/>
          </a:bodyPr>
          <a:lstStyle/>
          <a:p>
            <a:r>
              <a:rPr lang="en-US" dirty="0"/>
              <a:t>HSAG will provide Technical Assistance.</a:t>
            </a:r>
          </a:p>
          <a:p>
            <a:r>
              <a:rPr lang="en-US" dirty="0"/>
              <a:t>The Agency, Bureau of Medicaid Quality serves as a resource to assist the plans with their innovative strategies related to your PIP study topics.</a:t>
            </a:r>
          </a:p>
          <a:p>
            <a:pPr lvl="1"/>
            <a:r>
              <a:rPr lang="en-US" dirty="0"/>
              <a:t>Research resources and helpful tools.</a:t>
            </a:r>
          </a:p>
        </p:txBody>
      </p:sp>
      <p:sp>
        <p:nvSpPr>
          <p:cNvPr id="5" name="Slide Number Placeholder 4"/>
          <p:cNvSpPr>
            <a:spLocks noGrp="1"/>
          </p:cNvSpPr>
          <p:nvPr>
            <p:ph type="sldNum" sz="quarter" idx="4"/>
          </p:nvPr>
        </p:nvSpPr>
        <p:spPr/>
        <p:txBody>
          <a:bodyPr/>
          <a:lstStyle/>
          <a:p>
            <a:fld id="{92351276-899D-4574-94CF-FDF2418DFF16}" type="slidenum">
              <a:rPr lang="en-US" smtClean="0"/>
              <a:pPr/>
              <a:t>9</a:t>
            </a:fld>
            <a:endParaRPr lang="en-US" dirty="0"/>
          </a:p>
        </p:txBody>
      </p:sp>
      <p:sp>
        <p:nvSpPr>
          <p:cNvPr id="8" name="Rectangle 7"/>
          <p:cNvSpPr/>
          <p:nvPr/>
        </p:nvSpPr>
        <p:spPr>
          <a:xfrm>
            <a:off x="1752600" y="1199653"/>
            <a:ext cx="5486400" cy="461665"/>
          </a:xfrm>
          <a:prstGeom prst="rect">
            <a:avLst/>
          </a:prstGeom>
        </p:spPr>
        <p:txBody>
          <a:bodyPr wrap="square">
            <a:spAutoFit/>
          </a:bodyPr>
          <a:lstStyle/>
          <a:p>
            <a:pPr algn="ctr"/>
            <a:r>
              <a:rPr lang="en-US" sz="2400" b="1" dirty="0">
                <a:solidFill>
                  <a:schemeClr val="accent1"/>
                </a:solidFill>
              </a:rPr>
              <a:t>Research. Data Collection. Tools. Strategy.</a:t>
            </a:r>
          </a:p>
        </p:txBody>
      </p:sp>
    </p:spTree>
    <p:extLst>
      <p:ext uri="{BB962C8B-B14F-4D97-AF65-F5344CB8AC3E}">
        <p14:creationId xmlns:p14="http://schemas.microsoft.com/office/powerpoint/2010/main" val="18532173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quot;/&gt;&lt;property id=&quot;20307&quot; value=&quot;258&quot;/&gt;&lt;/object&gt;&lt;object type=&quot;3&quot; unique_id=&quot;10004&quot;&gt;&lt;property id=&quot;20148&quot; value=&quot;5&quot;/&gt;&lt;property id=&quot;20300&quot; value=&quot;Slide 3&quot;/&gt;&lt;property id=&quot;20307&quot; value=&quot;259&quot;/&gt;&lt;/object&gt;&lt;object type=&quot;3&quot; unique_id=&quot;10117&quot;&gt;&lt;property id=&quot;20148&quot; value=&quot;5&quot;/&gt;&lt;property id=&quot;20300&quot; value=&quot;Slide 2&quot;/&gt;&lt;property id=&quot;20307&quot; value=&quot;260&quot;/&gt;&lt;/object&gt;&lt;/object&gt;&lt;object type=&quot;8&quot; unique_id=&quot;1000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_dlc_DocId xmlns="22801b3f-98ec-4c80-8ed0-0bc69cbff3c4">AHCA2014-1093-30</_dlc_DocId>
    <_dlc_DocIdUrl xmlns="22801b3f-98ec-4c80-8ed0-0bc69cbff3c4">
      <Url>http://ahcaportal/multimediadesign/_layouts/DocIdRedir.aspx?ID=AHCA2014-1093-30</Url>
      <Description>AHCA2014-1093-30</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8/3/2012 5:32:20 PM</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8/3/2012 5:32:20 PM</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8/3/2012 5:32:20 PM</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B4C43C22526A884A930D009893BDB524" ma:contentTypeVersion="9" ma:contentTypeDescription="Create a new document." ma:contentTypeScope="" ma:versionID="80ec34208d135d2e921f50a2e9313610">
  <xsd:schema xmlns:xsd="http://www.w3.org/2001/XMLSchema" xmlns:xs="http://www.w3.org/2001/XMLSchema" xmlns:p="http://schemas.microsoft.com/office/2006/metadata/properties" xmlns:ns2="22801b3f-98ec-4c80-8ed0-0bc69cbff3c4" targetNamespace="http://schemas.microsoft.com/office/2006/metadata/properties" ma:root="true" ma:fieldsID="00f96bc938df9a6d73bc5dc8dc847515" ns2:_="">
    <xsd:import namespace="22801b3f-98ec-4c80-8ed0-0bc69cbff3c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801b3f-98ec-4c80-8ed0-0bc69cbff3c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0A9719-1B46-442F-9D8E-3405AAB7F6DE}">
  <ds:schemaRefs>
    <ds:schemaRef ds:uri="http://schemas.microsoft.com/sharepoint/v3/contenttype/forms"/>
  </ds:schemaRefs>
</ds:datastoreItem>
</file>

<file path=customXml/itemProps2.xml><?xml version="1.0" encoding="utf-8"?>
<ds:datastoreItem xmlns:ds="http://schemas.openxmlformats.org/officeDocument/2006/customXml" ds:itemID="{9C0D2E56-544A-4C51-82C6-1C98798EF817}">
  <ds:schemaRefs>
    <ds:schemaRef ds:uri="http://purl.org/dc/terms/"/>
    <ds:schemaRef ds:uri="http://schemas.microsoft.com/office/2006/metadata/properties"/>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22801b3f-98ec-4c80-8ed0-0bc69cbff3c4"/>
    <ds:schemaRef ds:uri="http://purl.org/dc/dcmitype/"/>
  </ds:schemaRefs>
</ds:datastoreItem>
</file>

<file path=customXml/itemProps3.xml><?xml version="1.0" encoding="utf-8"?>
<ds:datastoreItem xmlns:ds="http://schemas.openxmlformats.org/officeDocument/2006/customXml" ds:itemID="{57E00147-E810-4FFE-B8BF-C6720D43FDBE}">
  <ds:schemaRefs>
    <ds:schemaRef ds:uri="http://schemas.microsoft.com/sharepoint/events"/>
  </ds:schemaRefs>
</ds:datastoreItem>
</file>

<file path=customXml/itemProps4.xml><?xml version="1.0" encoding="utf-8"?>
<ds:datastoreItem xmlns:ds="http://schemas.openxmlformats.org/officeDocument/2006/customXml" ds:itemID="{86CF8843-CC69-40C2-B573-5F5BB45603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801b3f-98ec-4c80-8ed0-0bc69cbff3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3243</TotalTime>
  <Words>1099</Words>
  <Application>Microsoft Office PowerPoint</Application>
  <PresentationFormat>On-screen Show (4:3)</PresentationFormat>
  <Paragraphs>195</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Minion Pro</vt:lpstr>
      <vt:lpstr>Myriad Pro</vt:lpstr>
      <vt:lpstr>Wingdings</vt:lpstr>
      <vt:lpstr>Office Theme</vt:lpstr>
      <vt:lpstr>Performance Improvement Projects (PIPs): Agency Findings</vt:lpstr>
      <vt:lpstr>Timeliness of Prenatal Care (PPC-Pre)</vt:lpstr>
      <vt:lpstr>Well-Child Visits in First 15 mos. (W15)</vt:lpstr>
      <vt:lpstr>PPC-Pre and W15 PIP Analysis</vt:lpstr>
      <vt:lpstr>PPC-Pre / W15 PIP Barrier Analysis</vt:lpstr>
      <vt:lpstr>PPC-Pre and W15 Intervention Analysis</vt:lpstr>
      <vt:lpstr>PPC-Pre and W15 Interventions</vt:lpstr>
      <vt:lpstr>Opportunities for Improvement</vt:lpstr>
      <vt:lpstr>Need Help? Just Ask </vt:lpstr>
      <vt:lpstr>Unique Interventions: PPC-Pre &amp; W15</vt:lpstr>
      <vt:lpstr>Unique Interventions: PPC-Pre &amp; W15</vt:lpstr>
      <vt:lpstr>Unique Interventions: PPC-Pre &amp; W15</vt:lpstr>
      <vt:lpstr>Brainstorm New / Modify Interventions</vt:lpstr>
      <vt:lpstr>Brainstorm New / Modify Interventions</vt:lpstr>
      <vt:lpstr>State Interventions: Nevada</vt:lpstr>
      <vt:lpstr>State Interventions: California</vt:lpstr>
      <vt:lpstr>State Interventions: Washington State</vt:lpstr>
      <vt:lpstr>Resources/References</vt:lpstr>
      <vt:lpstr>Questions/Comments?</vt:lpstr>
      <vt:lpstr>Thank You!!</vt:lpstr>
    </vt:vector>
  </TitlesOfParts>
  <Company>Agency for Health Care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AHCA Communications</dc:creator>
  <cp:lastModifiedBy>Mary Wiley</cp:lastModifiedBy>
  <cp:revision>813</cp:revision>
  <cp:lastPrinted>2016-10-31T14:49:05Z</cp:lastPrinted>
  <dcterms:created xsi:type="dcterms:W3CDTF">2010-03-11T20:28:31Z</dcterms:created>
  <dcterms:modified xsi:type="dcterms:W3CDTF">2016-10-31T20:24:07Z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0x010100B4C43C22526A884A930D009893BDB524</vt:lpwstr>
  </property>
  <property fmtid="{D5CDD505-2E9C-101B-9397-08002B2CF9AE}" pid="3" name="_dlc_DocIdItemGuid">
    <vt:lpwstr>f3dd167a-71ea-41a2-8342-229ddee2f6fe</vt:lpwstr>
  </property>
</Properties>
</file>