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5"/>
  </p:sldMasterIdLst>
  <p:notesMasterIdLst>
    <p:notesMasterId r:id="rId27"/>
  </p:notesMasterIdLst>
  <p:handoutMasterIdLst>
    <p:handoutMasterId r:id="rId28"/>
  </p:handoutMasterIdLst>
  <p:sldIdLst>
    <p:sldId id="290" r:id="rId6"/>
    <p:sldId id="259" r:id="rId7"/>
    <p:sldId id="260" r:id="rId8"/>
    <p:sldId id="261" r:id="rId9"/>
    <p:sldId id="279" r:id="rId10"/>
    <p:sldId id="281" r:id="rId11"/>
    <p:sldId id="266" r:id="rId12"/>
    <p:sldId id="275" r:id="rId13"/>
    <p:sldId id="267" r:id="rId14"/>
    <p:sldId id="269" r:id="rId15"/>
    <p:sldId id="282" r:id="rId16"/>
    <p:sldId id="278" r:id="rId17"/>
    <p:sldId id="288" r:id="rId18"/>
    <p:sldId id="289" r:id="rId19"/>
    <p:sldId id="277" r:id="rId20"/>
    <p:sldId id="276" r:id="rId21"/>
    <p:sldId id="283" r:id="rId22"/>
    <p:sldId id="280" r:id="rId23"/>
    <p:sldId id="295" r:id="rId24"/>
    <p:sldId id="298" r:id="rId25"/>
    <p:sldId id="297" r:id="rId26"/>
  </p:sldIdLst>
  <p:sldSz cx="9144000" cy="6858000" type="screen4x3"/>
  <p:notesSz cx="7010400" cy="9236075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r">
              <a:defRPr sz="1200"/>
            </a:lvl1pPr>
          </a:lstStyle>
          <a:p>
            <a:fld id="{B186A4B3-CC3A-4F91-BE00-251F2072146A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r">
              <a:defRPr sz="1200"/>
            </a:lvl1pPr>
          </a:lstStyle>
          <a:p>
            <a:fld id="{E0D26305-2AB5-4D33-AC2C-ACB0F54827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2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/>
          <a:lstStyle>
            <a:lvl1pPr algn="r">
              <a:defRPr sz="1200"/>
            </a:lvl1pPr>
          </a:lstStyle>
          <a:p>
            <a:fld id="{C81A33DF-AFE3-4BDC-A89F-0B35E7E80216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1" rIns="92823" bIns="464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3" tIns="46411" rIns="92823" bIns="464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23" tIns="46411" rIns="92823" bIns="46411" rtlCol="0" anchor="b"/>
          <a:lstStyle>
            <a:lvl1pPr algn="r">
              <a:defRPr sz="1200"/>
            </a:lvl1pPr>
          </a:lstStyle>
          <a:p>
            <a:fld id="{8698A9B7-3E19-404D-921E-F43BFDF6E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8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B7-3E19-404D-921E-F43BFDF6EC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B7-3E19-404D-921E-F43BFDF6EC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elaborate on the different characteristics</a:t>
            </a:r>
            <a:r>
              <a:rPr lang="en-US" baseline="0" dirty="0" smtClean="0"/>
              <a:t> of the workgroups we have learned of.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B7-3E19-404D-921E-F43BFDF6EC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3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B7-3E19-404D-921E-F43BFDF6EC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defRPr>
            </a:lvl1pPr>
          </a:lstStyle>
          <a:p>
            <a:fld id="{92351276-899D-4574-94CF-FDF2418DFF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0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effectLst/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398643"/>
            <a:ext cx="7772400" cy="1470025"/>
          </a:xfrm>
        </p:spPr>
        <p:txBody>
          <a:bodyPr/>
          <a:lstStyle/>
          <a:p>
            <a:r>
              <a:rPr lang="en-US" dirty="0" smtClean="0"/>
              <a:t>PIP Quarterly Check-Ins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1862136"/>
            <a:ext cx="6400800" cy="34718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State of Florida</a:t>
            </a:r>
          </a:p>
          <a:p>
            <a:r>
              <a:rPr lang="en-US" dirty="0" smtClean="0"/>
              <a:t>Agency for Health Care Administration </a:t>
            </a:r>
          </a:p>
          <a:p>
            <a:endParaRPr lang="en-US" dirty="0" smtClean="0"/>
          </a:p>
          <a:p>
            <a:r>
              <a:rPr lang="en-US" dirty="0" smtClean="0"/>
              <a:t>Bureau of Medicaid Quality</a:t>
            </a:r>
          </a:p>
          <a:p>
            <a:endParaRPr lang="en-US" dirty="0"/>
          </a:p>
          <a:p>
            <a:r>
              <a:rPr lang="en-US" dirty="0" smtClean="0"/>
              <a:t>May 25, 2016</a:t>
            </a:r>
          </a:p>
          <a:p>
            <a:endParaRPr lang="en-US" dirty="0"/>
          </a:p>
          <a:p>
            <a:r>
              <a:rPr lang="en-US" dirty="0" smtClean="0"/>
              <a:t>External Quality Review Quarterly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Interventions learned at Check-Ins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64137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Online provider portals-identify gaps, provide training, etc.</a:t>
            </a:r>
            <a:endParaRPr lang="en-US" dirty="0"/>
          </a:p>
          <a:p>
            <a:r>
              <a:rPr lang="en-US" dirty="0" smtClean="0"/>
              <a:t>Phone system alerts customer service agent if the member on the call is not in compliance</a:t>
            </a:r>
          </a:p>
          <a:p>
            <a:r>
              <a:rPr lang="en-US" dirty="0" smtClean="0"/>
              <a:t>Partnership of PCP offices and mobile dental units</a:t>
            </a:r>
          </a:p>
          <a:p>
            <a:r>
              <a:rPr lang="en-US" dirty="0" smtClean="0"/>
              <a:t>Placing a dental provider in FQHCs</a:t>
            </a:r>
          </a:p>
          <a:p>
            <a:r>
              <a:rPr lang="en-US" dirty="0" smtClean="0"/>
              <a:t>Hosting Clinic Days in partnership with providers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Intervention learned at Check-Ins, contd.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25189" y="1752600"/>
            <a:ext cx="5791200" cy="41213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inion Pro" pitchFamily="18" charset="0"/>
              </a:rPr>
              <a:t>Utilizing pharmacy database to locate member phone numbers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inion Pro" pitchFamily="18" charset="0"/>
              </a:rPr>
              <a:t>Use of Tracfone data to obtain member phone number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inion Pro" pitchFamily="18" charset="0"/>
              </a:rPr>
              <a:t>Focus groups with </a:t>
            </a:r>
            <a:r>
              <a:rPr lang="en-US" sz="2400" dirty="0" smtClean="0">
                <a:solidFill>
                  <a:prstClr val="black"/>
                </a:solidFill>
                <a:latin typeface="Minion Pro" pitchFamily="18" charset="0"/>
              </a:rPr>
              <a:t>members and primary care providers</a:t>
            </a:r>
            <a:endParaRPr lang="en-US" sz="2400" dirty="0">
              <a:solidFill>
                <a:prstClr val="black"/>
              </a:solidFill>
              <a:latin typeface="Minion Pro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inion Pro" pitchFamily="18" charset="0"/>
              </a:rPr>
              <a:t>Adjustment of search filters for dental </a:t>
            </a:r>
            <a:r>
              <a:rPr lang="en-US" sz="2400" dirty="0" smtClean="0">
                <a:solidFill>
                  <a:prstClr val="black"/>
                </a:solidFill>
                <a:latin typeface="Minion Pro" pitchFamily="18" charset="0"/>
              </a:rPr>
              <a:t>vendor website </a:t>
            </a:r>
            <a:r>
              <a:rPr lang="en-US" sz="2400" dirty="0">
                <a:solidFill>
                  <a:prstClr val="black"/>
                </a:solidFill>
                <a:latin typeface="Minion Pro" pitchFamily="18" charset="0"/>
              </a:rPr>
              <a:t>to include the search option to find a dentist for a specific </a:t>
            </a:r>
            <a:r>
              <a:rPr lang="en-US" sz="2400" dirty="0" smtClean="0">
                <a:solidFill>
                  <a:prstClr val="black"/>
                </a:solidFill>
                <a:latin typeface="Minion Pro" pitchFamily="18" charset="0"/>
              </a:rPr>
              <a:t>time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inion Pro" pitchFamily="18" charset="0"/>
              </a:rPr>
              <a:t>Placing pregnant mothers in dental homes, for easy transition for the child's dental home</a:t>
            </a:r>
            <a:endParaRPr lang="en-US" sz="2400" dirty="0">
              <a:solidFill>
                <a:prstClr val="black"/>
              </a:solidFill>
              <a:latin typeface="Minion Pro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 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sz="2400" dirty="0" smtClean="0"/>
              <a:t>Processes: Plan, Do, Study, Act (PDSA)</a:t>
            </a:r>
          </a:p>
          <a:p>
            <a:r>
              <a:rPr lang="en-US" sz="2400" dirty="0" smtClean="0"/>
              <a:t>Development of criteria for “successful phone calls” and follow up by reviewing encounter data</a:t>
            </a:r>
          </a:p>
          <a:p>
            <a:r>
              <a:rPr lang="en-US" sz="2400" dirty="0" smtClean="0"/>
              <a:t>Rapid Cycle Testing</a:t>
            </a:r>
          </a:p>
          <a:p>
            <a:r>
              <a:rPr lang="en-US" sz="2400" dirty="0" smtClean="0"/>
              <a:t>GEO-mapping/GEO-coding to identify members with dental care gaps in relation to the location of dental providers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8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Agency Recommendations to Health Plans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23751" y="1066800"/>
            <a:ext cx="7896498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More frequent re-measuring outcomes and reevaluation of </a:t>
            </a: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More robust interventions (resource kit)</a:t>
            </a: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Annual member newsletters and telephonic outreach (ROBO calls, On-Hold messaging) are more standard practice unless you are able to measure outcomes by hits on website where newsletter posted or mail return (still not very effective tool)</a:t>
            </a: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Consumer </a:t>
            </a: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engagement-Texting </a:t>
            </a: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Campaign (80% Medicaid recipients have cell phones and 50% have smart </a:t>
            </a: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phones)</a:t>
            </a:r>
            <a:endParaRPr lang="en-US" sz="2000" dirty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School based sealant programs – capturing claims (refer to map and CHD contact list)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0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Agency Recommendations to Health Plans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740228" y="1103526"/>
            <a:ext cx="7896498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Build </a:t>
            </a: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upon physician relations by forming provider focus group to better understand related barriers and needs of providers providing services to members (PCP and dental)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Educate </a:t>
            </a: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physicians to document in medical records referrals to dental homes or </a:t>
            </a: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providers</a:t>
            </a:r>
            <a:endParaRPr lang="en-US" sz="2000" dirty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other venues such as Vendor Oversight Committee, Physician Advisory Group, Stakeholder Workgroups and Joint Operating Committees to gather provider and member feedback if there is clinical </a:t>
            </a:r>
            <a:r>
              <a:rPr lang="en-US" sz="2000" dirty="0" smtClean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representation</a:t>
            </a:r>
            <a:endParaRPr lang="en-US" sz="2000" dirty="0"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7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Follow Up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4191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Reviewed materials given to teams from health plans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PIP Teams met in April after all check-ins were completed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Followed up with each health plan by providing a summary of initial visit and outline next steps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Sent health plans resources or contacts discussed during check-ins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22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PIP Check-Ins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543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Establishment of a firm working relationship</a:t>
            </a:r>
            <a:r>
              <a:rPr lang="en-US" dirty="0"/>
              <a:t>. </a:t>
            </a:r>
            <a:r>
              <a:rPr lang="en-US" dirty="0" smtClean="0"/>
              <a:t>Health plan and AHCA quality staff now communicate more frequently </a:t>
            </a:r>
          </a:p>
          <a:p>
            <a:r>
              <a:rPr lang="en-US" dirty="0" smtClean="0"/>
              <a:t>Learned that plans are doing much more work than what is documented</a:t>
            </a:r>
          </a:p>
          <a:p>
            <a:r>
              <a:rPr lang="en-US" dirty="0" smtClean="0"/>
              <a:t>Plans are monitoring data more frequently (monthly and weekly)</a:t>
            </a:r>
          </a:p>
          <a:p>
            <a:r>
              <a:rPr lang="en-US" dirty="0" smtClean="0"/>
              <a:t>Stakeholder connections have been made</a:t>
            </a:r>
          </a:p>
          <a:p>
            <a:r>
              <a:rPr lang="en-US" dirty="0" smtClean="0"/>
              <a:t>More frequent utilization of school based sealant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43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88491"/>
            <a:ext cx="8229600" cy="1143000"/>
          </a:xfrm>
        </p:spPr>
        <p:txBody>
          <a:bodyPr/>
          <a:lstStyle/>
          <a:p>
            <a:r>
              <a:rPr lang="en-US" dirty="0" smtClean="0"/>
              <a:t>Impact of PIP Check-Ins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Sharing of ideas across health plans</a:t>
            </a:r>
          </a:p>
          <a:p>
            <a:r>
              <a:rPr lang="en-US" dirty="0"/>
              <a:t>Discovered which plans are utilizing the </a:t>
            </a:r>
            <a:r>
              <a:rPr lang="en-US" dirty="0" smtClean="0"/>
              <a:t>plan </a:t>
            </a:r>
            <a:r>
              <a:rPr lang="en-US" dirty="0"/>
              <a:t>do study </a:t>
            </a:r>
            <a:r>
              <a:rPr lang="en-US" dirty="0" smtClean="0"/>
              <a:t>act (PDSA) </a:t>
            </a:r>
            <a:r>
              <a:rPr lang="en-US" dirty="0"/>
              <a:t>process, and which </a:t>
            </a:r>
            <a:r>
              <a:rPr lang="en-US" dirty="0" smtClean="0"/>
              <a:t>are not</a:t>
            </a:r>
            <a:endParaRPr lang="en-US" dirty="0"/>
          </a:p>
          <a:p>
            <a:r>
              <a:rPr lang="en-US" dirty="0"/>
              <a:t>Introduction of QI tools to plans (</a:t>
            </a:r>
            <a:r>
              <a:rPr lang="en-US" dirty="0" smtClean="0"/>
              <a:t>i.e., </a:t>
            </a:r>
            <a:r>
              <a:rPr lang="en-US" dirty="0"/>
              <a:t>barrier prioritization tools, etc.)</a:t>
            </a:r>
          </a:p>
          <a:p>
            <a:r>
              <a:rPr lang="en-US" dirty="0"/>
              <a:t>Discussion of the importance of rapid cycle improvement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</a:t>
            </a:r>
            <a:r>
              <a:rPr lang="en-US" u="sng" dirty="0" smtClean="0">
                <a:solidFill>
                  <a:srgbClr val="C00000"/>
                </a:solidFill>
              </a:rPr>
              <a:t>WE</a:t>
            </a:r>
            <a:r>
              <a:rPr lang="en-US" dirty="0" smtClean="0"/>
              <a:t> track our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934200" cy="3886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Tracking spreadsheet containing:</a:t>
            </a:r>
          </a:p>
          <a:p>
            <a:pPr lvl="1"/>
            <a:r>
              <a:rPr lang="en-US" dirty="0" smtClean="0"/>
              <a:t>Any interim measures reported from the plans</a:t>
            </a:r>
          </a:p>
          <a:p>
            <a:pPr lvl="1"/>
            <a:r>
              <a:rPr lang="en-US" dirty="0" smtClean="0"/>
              <a:t>Meeting dates/times (even if via phone or email)</a:t>
            </a:r>
          </a:p>
          <a:p>
            <a:pPr lvl="1"/>
            <a:r>
              <a:rPr lang="en-US" dirty="0" smtClean="0"/>
              <a:t>Notes indicating discussions and follow up tasks</a:t>
            </a:r>
          </a:p>
          <a:p>
            <a:pPr lvl="1"/>
            <a:r>
              <a:rPr lang="en-US" dirty="0" smtClean="0"/>
              <a:t>Any referrals, resources or contacts provided</a:t>
            </a:r>
          </a:p>
          <a:p>
            <a:pPr lvl="1"/>
            <a:r>
              <a:rPr lang="en-US" dirty="0" smtClean="0"/>
              <a:t>Ongoing communication with HSAG to assess plan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Resources/Follow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on Medicaid Recipient App</a:t>
            </a:r>
          </a:p>
          <a:p>
            <a:r>
              <a:rPr lang="en-US" dirty="0" smtClean="0"/>
              <a:t>Text Messaging initiatives</a:t>
            </a:r>
          </a:p>
          <a:p>
            <a:r>
              <a:rPr lang="en-US" dirty="0" smtClean="0"/>
              <a:t>PCP’s incorporating dental into their practice</a:t>
            </a:r>
          </a:p>
          <a:p>
            <a:r>
              <a:rPr lang="en-US" dirty="0" smtClean="0"/>
              <a:t>SOHAP Consumer Engagement</a:t>
            </a:r>
          </a:p>
        </p:txBody>
      </p:sp>
    </p:spTree>
    <p:extLst>
      <p:ext uri="{BB962C8B-B14F-4D97-AF65-F5344CB8AC3E}">
        <p14:creationId xmlns:p14="http://schemas.microsoft.com/office/powerpoint/2010/main" val="375019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Check-In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38946" cy="3992562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Established teams-</a:t>
            </a:r>
            <a:r>
              <a:rPr lang="en-US" sz="2400" dirty="0" smtClean="0"/>
              <a:t> 4 teams (based on specific staff qualities and health plan/field staff location)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 smtClean="0"/>
              <a:t>Health plan assignments-</a:t>
            </a:r>
            <a:r>
              <a:rPr lang="en-US" sz="2400" dirty="0" smtClean="0"/>
              <a:t> PIP team assigned </a:t>
            </a:r>
            <a:r>
              <a:rPr lang="en-US" sz="2400" dirty="0"/>
              <a:t>3-4 health plans each (</a:t>
            </a:r>
            <a:r>
              <a:rPr lang="en-US" sz="2400" dirty="0" smtClean="0"/>
              <a:t>these teams will be with the same health plans permanently)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 smtClean="0"/>
              <a:t>First PIP check in- </a:t>
            </a:r>
            <a:r>
              <a:rPr lang="en-US" sz="2400" dirty="0" smtClean="0"/>
              <a:t> face to face, focusing on preventive dental PIP (unless they are a specialty plan)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Check-Ins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209800"/>
            <a:ext cx="51054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6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Questions/Comments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Health Plans!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3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PIP Check-In Training Process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1" cy="4525963"/>
          </a:xfrm>
        </p:spPr>
        <p:txBody>
          <a:bodyPr/>
          <a:lstStyle/>
          <a:p>
            <a:r>
              <a:rPr lang="en-US" sz="2400" dirty="0" smtClean="0"/>
              <a:t>Developed internal training </a:t>
            </a:r>
          </a:p>
          <a:p>
            <a:r>
              <a:rPr lang="en-US" sz="2400" dirty="0" smtClean="0"/>
              <a:t>All PIP teams attended the training</a:t>
            </a:r>
          </a:p>
          <a:p>
            <a:r>
              <a:rPr lang="en-US" sz="2400" dirty="0" smtClean="0"/>
              <a:t>PIP teams received binders with resources and check-in forms/templates to guide the discussions</a:t>
            </a:r>
          </a:p>
          <a:p>
            <a:r>
              <a:rPr lang="en-US" sz="2400" dirty="0" smtClean="0"/>
              <a:t>Role playing &amp; practice</a:t>
            </a:r>
          </a:p>
          <a:p>
            <a:r>
              <a:rPr lang="en-US" sz="2400" dirty="0" smtClean="0"/>
              <a:t>Local health plan served as a pilot check-in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9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 Check-In 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37" y="1295400"/>
            <a:ext cx="7924800" cy="4525963"/>
          </a:xfrm>
        </p:spPr>
        <p:txBody>
          <a:bodyPr/>
          <a:lstStyle/>
          <a:p>
            <a:r>
              <a:rPr lang="en-US" sz="2800" dirty="0" smtClean="0"/>
              <a:t>Review and study all resources (including the preventive dental PIPs)</a:t>
            </a:r>
          </a:p>
          <a:p>
            <a:r>
              <a:rPr lang="en-US" sz="2800" dirty="0" smtClean="0"/>
              <a:t>Contact their assigned plans and coordinate meetings</a:t>
            </a:r>
          </a:p>
          <a:p>
            <a:r>
              <a:rPr lang="en-US" sz="2800" dirty="0" smtClean="0"/>
              <a:t>Scheduled 2-4 hours with each health plan, depending on assessment of need</a:t>
            </a:r>
          </a:p>
          <a:p>
            <a:r>
              <a:rPr lang="en-US" sz="2800" dirty="0" smtClean="0"/>
              <a:t>Coordinate travel approval (flights, hotels &amp; rental cars)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Health Plan Quality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169161"/>
            <a:ext cx="75438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Health plans expressed appreciation for the development of the teams and look forward to collaboration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Many </a:t>
            </a:r>
            <a:r>
              <a:rPr lang="en-US" sz="2400" dirty="0" smtClean="0"/>
              <a:t>health plan QI staff said they were glad to “put a face </a:t>
            </a:r>
            <a:r>
              <a:rPr lang="en-US" sz="2400" dirty="0"/>
              <a:t>to the name” in the emails that we exchange in our </a:t>
            </a:r>
            <a:r>
              <a:rPr lang="en-US" sz="2400" dirty="0" smtClean="0"/>
              <a:t>work</a:t>
            </a:r>
          </a:p>
          <a:p>
            <a:endParaRPr lang="en-US" sz="2400" dirty="0"/>
          </a:p>
          <a:p>
            <a:r>
              <a:rPr lang="en-US" sz="2400" dirty="0" smtClean="0"/>
              <a:t>Plans expressed the desire, willingness and interest to share ideas with other plans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96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Health Plan Quality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87491" cy="36749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plans have QI workgroups or teams that meet weekly/monthly</a:t>
            </a:r>
          </a:p>
          <a:p>
            <a:endParaRPr lang="en-US" sz="2400" dirty="0" smtClean="0"/>
          </a:p>
          <a:p>
            <a:r>
              <a:rPr lang="en-US" sz="2400" dirty="0" smtClean="0"/>
              <a:t>Met team members and learned their roles</a:t>
            </a:r>
          </a:p>
          <a:p>
            <a:endParaRPr lang="en-US" sz="2400" dirty="0"/>
          </a:p>
          <a:p>
            <a:r>
              <a:rPr lang="en-US" sz="2400" dirty="0" smtClean="0"/>
              <a:t>Gained </a:t>
            </a:r>
            <a:r>
              <a:rPr lang="en-US" sz="2400" dirty="0"/>
              <a:t>a better understanding for each health </a:t>
            </a:r>
            <a:r>
              <a:rPr lang="en-US" sz="2400" dirty="0" smtClean="0"/>
              <a:t>plan’s </a:t>
            </a:r>
            <a:r>
              <a:rPr lang="en-US" sz="2400" dirty="0"/>
              <a:t>QI process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4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67000"/>
              </p:ext>
            </p:extLst>
          </p:nvPr>
        </p:nvGraphicFramePr>
        <p:xfrm>
          <a:off x="80553" y="1414508"/>
          <a:ext cx="8987247" cy="536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/>
                <a:gridCol w="2995749"/>
                <a:gridCol w="2995749"/>
              </a:tblGrid>
              <a:tr h="417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Level</a:t>
                      </a:r>
                      <a:endParaRPr lang="en-US" dirty="0"/>
                    </a:p>
                  </a:txBody>
                  <a:tcPr/>
                </a:tc>
              </a:tr>
              <a:tr h="49501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Do not know they have dental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Lack of education, do not understand the importance of preventive dental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Cannot find a provider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Office hours are not accommodating to their schedule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Do not have transportation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They have other more critical priorities (social determinants)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Unaware of dental benefits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Inaccurate billing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Do not want to work with Medicaid Recipients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not want the extra administrative burden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Are not satisfied with reimbursements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Inaccurate</a:t>
                      </a:r>
                      <a:r>
                        <a:rPr lang="en-US" baseline="0" dirty="0" smtClean="0"/>
                        <a:t> demographic information in the Medicaid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Challenges with billing in school based</a:t>
                      </a:r>
                      <a:r>
                        <a:rPr lang="en-US" baseline="0" dirty="0" smtClean="0"/>
                        <a:t> sealant programs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513" y="609600"/>
            <a:ext cx="8987247" cy="106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Common Barriers reported by health plans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54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Barrier Prioritization Methods</a:t>
            </a:r>
            <a:br>
              <a:rPr lang="en-US" sz="3200" dirty="0" smtClean="0"/>
            </a:br>
            <a:r>
              <a:rPr lang="en-US" sz="3200" dirty="0" smtClean="0"/>
              <a:t>Health Plans are using: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20000" cy="4121332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Strategy Grid</a:t>
            </a:r>
            <a:r>
              <a:rPr lang="en-US" dirty="0" smtClean="0"/>
              <a:t>-prioritizes barriers based on need and feasibility.</a:t>
            </a:r>
          </a:p>
          <a:p>
            <a:r>
              <a:rPr lang="en-US" b="1" u="sng" dirty="0" smtClean="0"/>
              <a:t>Fishbone Diagram </a:t>
            </a:r>
            <a:r>
              <a:rPr lang="en-US" dirty="0" smtClean="0"/>
              <a:t>(Ishikawa)-causal diagrams. </a:t>
            </a:r>
          </a:p>
          <a:p>
            <a:r>
              <a:rPr lang="en-US" b="1" u="sng" dirty="0"/>
              <a:t>5 </a:t>
            </a:r>
            <a:r>
              <a:rPr lang="en-US" b="1" u="sng" dirty="0" smtClean="0"/>
              <a:t>Whys</a:t>
            </a:r>
            <a:r>
              <a:rPr lang="en-US" dirty="0" smtClean="0"/>
              <a:t>-determine </a:t>
            </a:r>
            <a:r>
              <a:rPr lang="en-US" dirty="0"/>
              <a:t>the root </a:t>
            </a:r>
            <a:r>
              <a:rPr lang="en-US" dirty="0" smtClean="0"/>
              <a:t>cause </a:t>
            </a:r>
            <a:r>
              <a:rPr lang="en-US" dirty="0"/>
              <a:t>of a defect or problem by repeating the question "Why?" Each question forms the basis of the next </a:t>
            </a:r>
            <a:r>
              <a:rPr lang="en-US" dirty="0" smtClean="0"/>
              <a:t>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351276-899D-4574-94CF-FDF2418DFF1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84116"/>
              </p:ext>
            </p:extLst>
          </p:nvPr>
        </p:nvGraphicFramePr>
        <p:xfrm>
          <a:off x="76200" y="1371600"/>
          <a:ext cx="8915400" cy="538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327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Member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Level</a:t>
                      </a:r>
                      <a:endParaRPr lang="en-US" dirty="0"/>
                    </a:p>
                  </a:txBody>
                  <a:tcPr/>
                </a:tc>
              </a:tr>
              <a:tr h="501709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materials (newsletters, flyers, handouts)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 contact (auto-dialer, text, reminder calls)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Outreach programs (in-home training, hosting activities)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and maintain an efficient and effective approach to address broken appointments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 number printed on the medical/dental plan card.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materials (newsletters, handouts, guidelines)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Training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Reports (gaps in care, service utilization)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Meetings (discussions of results and improvement strategies)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each child has a dental home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fairs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 outreach programs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outreach programs (case managers, liaisons)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educational information (social media, websites)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Co-communicate about oral health visits along with messaging about immunizations for young children.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Common Interventions reported by health plans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35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3&quot;/&gt;&lt;property id=&quot;20307&quot; value=&quot;259&quot;/&gt;&lt;/object&gt;&lt;object type=&quot;3&quot; unique_id=&quot;10117&quot;&gt;&lt;property id=&quot;20148&quot; value=&quot;5&quot;/&gt;&lt;property id=&quot;20300&quot; value=&quot;Slide 2&quot;/&gt;&lt;property id=&quot;20307&quot; value=&quot;26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22801b3f-98ec-4c80-8ed0-0bc69cbff3c4">AHCA2014-1093-30</_dlc_DocId>
    <_dlc_DocIdUrl xmlns="22801b3f-98ec-4c80-8ed0-0bc69cbff3c4">
      <Url>http://ahcaportal/multimediadesign/_layouts/DocIdRedir.aspx?ID=AHCA2014-1093-30</Url>
      <Description>AHCA2014-1093-30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8/3/2012 5:32:20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8/3/2012 5:32:20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8/3/2012 5:32:20 PM</Data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43C22526A884A930D009893BDB524" ma:contentTypeVersion="9" ma:contentTypeDescription="Create a new document." ma:contentTypeScope="" ma:versionID="80ec34208d135d2e921f50a2e9313610">
  <xsd:schema xmlns:xsd="http://www.w3.org/2001/XMLSchema" xmlns:xs="http://www.w3.org/2001/XMLSchema" xmlns:p="http://schemas.microsoft.com/office/2006/metadata/properties" xmlns:ns2="22801b3f-98ec-4c80-8ed0-0bc69cbff3c4" targetNamespace="http://schemas.microsoft.com/office/2006/metadata/properties" ma:root="true" ma:fieldsID="00f96bc938df9a6d73bc5dc8dc847515" ns2:_="">
    <xsd:import namespace="22801b3f-98ec-4c80-8ed0-0bc69cbff3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1b3f-98ec-4c80-8ed0-0bc69cbff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0D2E56-544A-4C51-82C6-1C98798EF81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22801b3f-98ec-4c80-8ed0-0bc69cbff3c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E00147-E810-4FFE-B8BF-C6720D43FDB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6CF8843-CC69-40C2-B573-5F5BB4560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01b3f-98ec-4c80-8ed0-0bc69cbff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C0A9719-1B46-442F-9D8E-3405AAB7F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1161</Words>
  <Application>Microsoft Office PowerPoint</Application>
  <PresentationFormat>On-screen Show (4:3)</PresentationFormat>
  <Paragraphs>191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PIP Quarterly Check-Ins</vt:lpstr>
      <vt:lpstr>PIP Check-In Planning Process</vt:lpstr>
      <vt:lpstr>PIP Check-In Training Process</vt:lpstr>
      <vt:lpstr>PIP Check-In Team Responsibilities</vt:lpstr>
      <vt:lpstr>Meeting Health Plan Quality Teams</vt:lpstr>
      <vt:lpstr>Meeting Health Plan Quality Teams</vt:lpstr>
      <vt:lpstr>Common Barriers reported by health plans</vt:lpstr>
      <vt:lpstr>Barrier Prioritization Methods Health Plans are using:</vt:lpstr>
      <vt:lpstr>Common Interventions reported by health plans</vt:lpstr>
      <vt:lpstr>Unique Interventions learned at Check-Ins</vt:lpstr>
      <vt:lpstr>Unique Intervention learned at Check-Ins, contd.</vt:lpstr>
      <vt:lpstr>QI Evaluation Methods</vt:lpstr>
      <vt:lpstr>Agency Recommendations to Health Plans</vt:lpstr>
      <vt:lpstr>Agency Recommendations to Health Plans</vt:lpstr>
      <vt:lpstr>Agency Follow Up Plan</vt:lpstr>
      <vt:lpstr>Impact of PIP Check-Ins</vt:lpstr>
      <vt:lpstr>Impact of PIP Check-Ins</vt:lpstr>
      <vt:lpstr>How will WE track our success?</vt:lpstr>
      <vt:lpstr>Additional Resources/Follow Up</vt:lpstr>
      <vt:lpstr>PIP Check-Ins</vt:lpstr>
      <vt:lpstr>Questions/Comments  Thank you Health Plans!</vt:lpstr>
    </vt:vector>
  </TitlesOfParts>
  <Company>Agency for Health Care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AHCA Communications</dc:creator>
  <cp:lastModifiedBy>Frances Kaplan</cp:lastModifiedBy>
  <cp:revision>128</cp:revision>
  <cp:lastPrinted>2014-06-04T20:01:16Z</cp:lastPrinted>
  <dcterms:created xsi:type="dcterms:W3CDTF">2010-03-11T20:28:31Z</dcterms:created>
  <dcterms:modified xsi:type="dcterms:W3CDTF">2016-05-13T19:20:08Z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0x010100B4C43C22526A884A930D009893BDB524</vt:lpwstr>
  </property>
  <property fmtid="{D5CDD505-2E9C-101B-9397-08002B2CF9AE}" pid="3" name="_dlc_DocIdItemGuid">
    <vt:lpwstr>f3dd167a-71ea-41a2-8342-229ddee2f6fe</vt:lpwstr>
  </property>
</Properties>
</file>