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ppt/theme/themeOverride18.xml" ContentType="application/vnd.openxmlformats-officedocument.themeOverride+xml"/>
  <Override PartName="/ppt/notesSlides/notesSlide19.xml" ContentType="application/vnd.openxmlformats-officedocument.presentationml.notesSlide+xml"/>
  <Override PartName="/ppt/theme/themeOverride19.xml" ContentType="application/vnd.openxmlformats-officedocument.themeOverride+xml"/>
  <Override PartName="/ppt/notesSlides/notesSlide20.xml" ContentType="application/vnd.openxmlformats-officedocument.presentationml.notesSlide+xml"/>
  <Override PartName="/ppt/theme/themeOverride20.xml" ContentType="application/vnd.openxmlformats-officedocument.themeOverride+xml"/>
  <Override PartName="/ppt/notesSlides/notesSlide21.xml" ContentType="application/vnd.openxmlformats-officedocument.presentationml.notesSlide+xml"/>
  <Override PartName="/ppt/theme/themeOverride21.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03" r:id="rId3"/>
  </p:sldMasterIdLst>
  <p:notesMasterIdLst>
    <p:notesMasterId r:id="rId26"/>
  </p:notesMasterIdLst>
  <p:handoutMasterIdLst>
    <p:handoutMasterId r:id="rId27"/>
  </p:handoutMasterIdLst>
  <p:sldIdLst>
    <p:sldId id="378" r:id="rId4"/>
    <p:sldId id="409" r:id="rId5"/>
    <p:sldId id="311" r:id="rId6"/>
    <p:sldId id="314" r:id="rId7"/>
    <p:sldId id="316" r:id="rId8"/>
    <p:sldId id="407" r:id="rId9"/>
    <p:sldId id="412" r:id="rId10"/>
    <p:sldId id="370" r:id="rId11"/>
    <p:sldId id="317" r:id="rId12"/>
    <p:sldId id="319" r:id="rId13"/>
    <p:sldId id="345" r:id="rId14"/>
    <p:sldId id="410" r:id="rId15"/>
    <p:sldId id="376" r:id="rId16"/>
    <p:sldId id="415" r:id="rId17"/>
    <p:sldId id="377" r:id="rId18"/>
    <p:sldId id="323" r:id="rId19"/>
    <p:sldId id="414" r:id="rId20"/>
    <p:sldId id="411" r:id="rId21"/>
    <p:sldId id="413" r:id="rId22"/>
    <p:sldId id="371" r:id="rId23"/>
    <p:sldId id="373" r:id="rId24"/>
    <p:sldId id="406"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y Valentine" initials="JV" lastIdx="11" clrIdx="0"/>
  <p:cmAuthor id="1" name="Donald Grostic" initials="DG" lastIdx="2" clrIdx="1"/>
  <p:cmAuthor id="2" name="Patricia A. Ferry" initials="PAF" lastIdx="12" clrIdx="2">
    <p:extLst/>
  </p:cmAuthor>
  <p:cmAuthor id="3" name="Kristine Hartmann" initials="KH" lastIdx="1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75" autoAdjust="0"/>
  </p:normalViewPr>
  <p:slideViewPr>
    <p:cSldViewPr>
      <p:cViewPr varScale="1">
        <p:scale>
          <a:sx n="59" d="100"/>
          <a:sy n="59" d="100"/>
        </p:scale>
        <p:origin x="-9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370" y="6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91165" y="8651308"/>
            <a:ext cx="3043343" cy="465455"/>
          </a:xfrm>
          <a:prstGeom prst="rect">
            <a:avLst/>
          </a:prstGeom>
        </p:spPr>
        <p:txBody>
          <a:bodyPr vert="horz" lIns="93317" tIns="46659" rIns="93317" bIns="46659" rtlCol="0" anchor="b"/>
          <a:lstStyle>
            <a:lvl1pPr algn="r">
              <a:defRPr sz="1200"/>
            </a:lvl1pPr>
          </a:lstStyle>
          <a:p>
            <a:pPr algn="ctr"/>
            <a:r>
              <a:rPr lang="en-US" dirty="0" smtClean="0">
                <a:latin typeface="Times New Roman" panose="02020603050405020304" pitchFamily="18" charset="0"/>
                <a:cs typeface="Times New Roman" panose="02020603050405020304" pitchFamily="18" charset="0"/>
              </a:rPr>
              <a:t>Health Services Advisory Group, Inc.</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t>
            </a:r>
            <a:fld id="{1C9B1579-8472-4147-9A5D-77625BF8FA7F}" type="slidenum">
              <a:rPr lang="en-US" smtClean="0">
                <a:latin typeface="Times New Roman" panose="02020603050405020304" pitchFamily="18" charset="0"/>
                <a:cs typeface="Times New Roman" panose="02020603050405020304" pitchFamily="18" charset="0"/>
              </a:rPr>
              <a:pPr algn="ctr"/>
              <a:t>‹#›</a:t>
            </a:fld>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535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200"/>
            </a:lvl1pPr>
          </a:lstStyle>
          <a:p>
            <a:fld id="{0C821E7E-F56A-4A6E-8EBB-DFE43C9C1E83}" type="datetimeFigureOut">
              <a:rPr lang="en-US" smtClean="0"/>
              <a:t>5/11/2016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200"/>
            </a:lvl1pPr>
          </a:lstStyle>
          <a:p>
            <a:fld id="{FB478A91-E263-46B9-A7AE-71D8ABBACD49}" type="slidenum">
              <a:rPr lang="en-US" smtClean="0"/>
              <a:t>‹#›</a:t>
            </a:fld>
            <a:endParaRPr lang="en-US" dirty="0"/>
          </a:p>
        </p:txBody>
      </p:sp>
    </p:spTree>
    <p:extLst>
      <p:ext uri="{BB962C8B-B14F-4D97-AF65-F5344CB8AC3E}">
        <p14:creationId xmlns:p14="http://schemas.microsoft.com/office/powerpoint/2010/main" val="103800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a:t>
            </a:fld>
            <a:endParaRPr lang="en-US" dirty="0"/>
          </a:p>
        </p:txBody>
      </p:sp>
    </p:spTree>
    <p:extLst>
      <p:ext uri="{BB962C8B-B14F-4D97-AF65-F5344CB8AC3E}">
        <p14:creationId xmlns:p14="http://schemas.microsoft.com/office/powerpoint/2010/main" val="400410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t>10</a:t>
            </a:fld>
            <a:endParaRPr lang="en-US" dirty="0"/>
          </a:p>
        </p:txBody>
      </p:sp>
    </p:spTree>
    <p:extLst>
      <p:ext uri="{BB962C8B-B14F-4D97-AF65-F5344CB8AC3E}">
        <p14:creationId xmlns:p14="http://schemas.microsoft.com/office/powerpoint/2010/main" val="7675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11</a:t>
            </a:fld>
            <a:endParaRPr lang="en-US" dirty="0"/>
          </a:p>
        </p:txBody>
      </p:sp>
    </p:spTree>
    <p:extLst>
      <p:ext uri="{BB962C8B-B14F-4D97-AF65-F5344CB8AC3E}">
        <p14:creationId xmlns:p14="http://schemas.microsoft.com/office/powerpoint/2010/main" val="328884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12</a:t>
            </a:fld>
            <a:endParaRPr lang="en-US" dirty="0"/>
          </a:p>
        </p:txBody>
      </p:sp>
    </p:spTree>
    <p:extLst>
      <p:ext uri="{BB962C8B-B14F-4D97-AF65-F5344CB8AC3E}">
        <p14:creationId xmlns:p14="http://schemas.microsoft.com/office/powerpoint/2010/main" val="342605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13</a:t>
            </a:fld>
            <a:endParaRPr lang="en-US" dirty="0"/>
          </a:p>
        </p:txBody>
      </p:sp>
    </p:spTree>
    <p:extLst>
      <p:ext uri="{BB962C8B-B14F-4D97-AF65-F5344CB8AC3E}">
        <p14:creationId xmlns:p14="http://schemas.microsoft.com/office/powerpoint/2010/main" val="3288840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14</a:t>
            </a:fld>
            <a:endParaRPr lang="en-US" dirty="0"/>
          </a:p>
        </p:txBody>
      </p:sp>
    </p:spTree>
    <p:extLst>
      <p:ext uri="{BB962C8B-B14F-4D97-AF65-F5344CB8AC3E}">
        <p14:creationId xmlns:p14="http://schemas.microsoft.com/office/powerpoint/2010/main" val="393924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15</a:t>
            </a:fld>
            <a:endParaRPr lang="en-US" dirty="0"/>
          </a:p>
        </p:txBody>
      </p:sp>
    </p:spTree>
    <p:extLst>
      <p:ext uri="{BB962C8B-B14F-4D97-AF65-F5344CB8AC3E}">
        <p14:creationId xmlns:p14="http://schemas.microsoft.com/office/powerpoint/2010/main" val="3288840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t>16</a:t>
            </a:fld>
            <a:endParaRPr lang="en-US" dirty="0"/>
          </a:p>
        </p:txBody>
      </p:sp>
    </p:spTree>
    <p:extLst>
      <p:ext uri="{BB962C8B-B14F-4D97-AF65-F5344CB8AC3E}">
        <p14:creationId xmlns:p14="http://schemas.microsoft.com/office/powerpoint/2010/main" val="77970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t>17</a:t>
            </a:fld>
            <a:endParaRPr lang="en-US" dirty="0"/>
          </a:p>
        </p:txBody>
      </p:sp>
    </p:spTree>
    <p:extLst>
      <p:ext uri="{BB962C8B-B14F-4D97-AF65-F5344CB8AC3E}">
        <p14:creationId xmlns:p14="http://schemas.microsoft.com/office/powerpoint/2010/main" val="3276770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t>18</a:t>
            </a:fld>
            <a:endParaRPr lang="en-US" dirty="0"/>
          </a:p>
        </p:txBody>
      </p:sp>
    </p:spTree>
    <p:extLst>
      <p:ext uri="{BB962C8B-B14F-4D97-AF65-F5344CB8AC3E}">
        <p14:creationId xmlns:p14="http://schemas.microsoft.com/office/powerpoint/2010/main" val="127461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B478A91-E263-46B9-A7AE-71D8ABBACD49}" type="slidenum">
              <a:rPr lang="en-US" smtClean="0"/>
              <a:t>19</a:t>
            </a:fld>
            <a:endParaRPr lang="en-US" dirty="0"/>
          </a:p>
        </p:txBody>
      </p:sp>
    </p:spTree>
    <p:extLst>
      <p:ext uri="{BB962C8B-B14F-4D97-AF65-F5344CB8AC3E}">
        <p14:creationId xmlns:p14="http://schemas.microsoft.com/office/powerpoint/2010/main" val="164317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B478A91-E263-46B9-A7AE-71D8ABBACD49}" type="slidenum">
              <a:rPr lang="en-US" smtClean="0"/>
              <a:t>2</a:t>
            </a:fld>
            <a:endParaRPr lang="en-US" dirty="0"/>
          </a:p>
        </p:txBody>
      </p:sp>
    </p:spTree>
    <p:extLst>
      <p:ext uri="{BB962C8B-B14F-4D97-AF65-F5344CB8AC3E}">
        <p14:creationId xmlns:p14="http://schemas.microsoft.com/office/powerpoint/2010/main" val="2713835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20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09206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21</a:t>
            </a:fld>
            <a:endParaRPr lang="en-US" dirty="0"/>
          </a:p>
        </p:txBody>
      </p:sp>
    </p:spTree>
    <p:extLst>
      <p:ext uri="{BB962C8B-B14F-4D97-AF65-F5344CB8AC3E}">
        <p14:creationId xmlns:p14="http://schemas.microsoft.com/office/powerpoint/2010/main" val="130920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65641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B478A91-E263-46B9-A7AE-71D8ABBACD49}" type="slidenum">
              <a:rPr lang="en-US" smtClean="0"/>
              <a:t>3</a:t>
            </a:fld>
            <a:endParaRPr lang="en-US" dirty="0"/>
          </a:p>
        </p:txBody>
      </p:sp>
    </p:spTree>
    <p:extLst>
      <p:ext uri="{BB962C8B-B14F-4D97-AF65-F5344CB8AC3E}">
        <p14:creationId xmlns:p14="http://schemas.microsoft.com/office/powerpoint/2010/main" val="214013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8319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0175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20174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1655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B478A91-E263-46B9-A7AE-71D8ABBACD49}" type="slidenum">
              <a:rPr lang="en-US" smtClean="0"/>
              <a:t>8</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01751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78A91-E263-46B9-A7AE-71D8ABBACD49}" type="slidenum">
              <a:rPr lang="en-US" smtClean="0"/>
              <a:t>9</a:t>
            </a:fld>
            <a:endParaRPr lang="en-US" dirty="0"/>
          </a:p>
        </p:txBody>
      </p:sp>
    </p:spTree>
    <p:extLst>
      <p:ext uri="{BB962C8B-B14F-4D97-AF65-F5344CB8AC3E}">
        <p14:creationId xmlns:p14="http://schemas.microsoft.com/office/powerpoint/2010/main" val="100471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96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244958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t>5/11/2016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6D2427-4AE7-4AFA-820A-FD7DD64A3144}" type="slidenum">
              <a:rPr lang="en-US" smtClean="0"/>
              <a:t>‹#›</a:t>
            </a:fld>
            <a:endParaRPr lang="en-US" dirty="0"/>
          </a:p>
        </p:txBody>
      </p:sp>
    </p:spTree>
    <p:extLst>
      <p:ext uri="{BB962C8B-B14F-4D97-AF65-F5344CB8AC3E}">
        <p14:creationId xmlns:p14="http://schemas.microsoft.com/office/powerpoint/2010/main" val="34610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48493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361973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2"/>
          </p:nvPr>
        </p:nvSpPr>
        <p:spPr>
          <a:xfrm>
            <a:off x="457200" y="6477000"/>
            <a:ext cx="762000" cy="3810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074299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28600" y="0"/>
            <a:ext cx="8686800" cy="1066800"/>
          </a:xfrm>
        </p:spPr>
        <p:txBody>
          <a:bodyPr lIns="0" tIns="45720" rIns="0" anchor="ctr" anchorCtr="0">
            <a:noAutofit/>
          </a:bodyPr>
          <a:lstStyle>
            <a:lvl1pPr algn="l">
              <a:lnSpc>
                <a:spcPts val="3700"/>
              </a:lnSpc>
              <a:defRPr sz="4000" b="1" baseline="0">
                <a:solidFill>
                  <a:schemeClr val="bg2"/>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72184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86337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08187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000"/>
            <a:ext cx="4040188"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noAutofit/>
          </a:bodyPr>
          <a:lstStyle>
            <a:lvl1pPr marL="0" indent="0">
              <a:buNone/>
              <a:defRPr sz="32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161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228600" y="0"/>
            <a:ext cx="8686800" cy="1066800"/>
          </a:xfrm>
        </p:spPr>
        <p:txBody>
          <a:bodyPr lIns="0" rIns="0" anchor="ctr" anchorCtr="0">
            <a:noAutofit/>
          </a:bodyPr>
          <a:lstStyle>
            <a:lvl1pPr algn="l">
              <a:lnSpc>
                <a:spcPts val="3700"/>
              </a:lnSpc>
              <a:defRPr sz="4000" b="1">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18159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9926226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77558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1143000"/>
            <a:ext cx="3008313" cy="1676400"/>
          </a:xfrm>
        </p:spPr>
        <p:txBody>
          <a:bodyPr anchor="b">
            <a:noAutofit/>
          </a:bodyPr>
          <a:lstStyle>
            <a:lvl1pPr algn="l">
              <a:defRPr sz="36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2971800"/>
            <a:ext cx="3008313" cy="3154363"/>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47111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4724400"/>
            <a:ext cx="6132512" cy="566738"/>
          </a:xfrm>
        </p:spPr>
        <p:txBody>
          <a:bodyPr anchor="b">
            <a:noAutofit/>
          </a:bodyPr>
          <a:lstStyle>
            <a:lvl1pPr algn="l">
              <a:defRPr sz="36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47056"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542256" y="5367338"/>
            <a:ext cx="6096000" cy="804862"/>
          </a:xfrm>
        </p:spPr>
        <p:txBody>
          <a:bodyPr>
            <a:normAutofit/>
          </a:bodyPr>
          <a:lstStyle>
            <a:lvl1pPr marL="0" indent="0">
              <a:buNone/>
              <a:defRPr sz="32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562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5/11/2016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708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5/11/2016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8382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19100" y="2362200"/>
            <a:ext cx="8305800" cy="1524000"/>
          </a:xfrm>
        </p:spPr>
        <p:txBody>
          <a:bodyPr>
            <a:noAutofit/>
          </a:bodyPr>
          <a:lstStyle>
            <a:lvl1pPr>
              <a:defRPr sz="4000">
                <a:solidFill>
                  <a:schemeClr val="tx1"/>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19100" y="3962400"/>
            <a:ext cx="8305800" cy="1752600"/>
          </a:xfrm>
        </p:spPr>
        <p:txBody>
          <a:bodyPr>
            <a:normAutofit/>
          </a:bodyPr>
          <a:lstStyle>
            <a:lvl1pPr marL="0" indent="0" algn="ctr">
              <a:buNone/>
              <a:defRPr sz="3200">
                <a:solidFill>
                  <a:schemeClr val="tx1"/>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5"/>
          <p:cNvSpPr>
            <a:spLocks noGrp="1"/>
          </p:cNvSpPr>
          <p:nvPr>
            <p:ph type="sldNum" sz="quarter" idx="12"/>
          </p:nvPr>
        </p:nvSpPr>
        <p:spPr>
          <a:xfrm>
            <a:off x="457200" y="6477000"/>
            <a:ext cx="762000" cy="3810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1247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9307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8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a:defRPr sz="2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a:defRPr sz="20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a:defRPr>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7950831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168640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0818981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922324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77850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6711313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565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9769085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26101838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20639-1699-4958-8469-EAD60A3B590A}" type="datetime1">
              <a:rPr lang="en-US" smtClean="0">
                <a:solidFill>
                  <a:prstClr val="black">
                    <a:tint val="75000"/>
                  </a:prstClr>
                </a:solidFill>
              </a:rPr>
              <a:pPr/>
              <a:t>5/11/2016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60496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tx1">
                    <a:lumMod val="85000"/>
                    <a:lumOff val="1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CECB65-2BB2-4600-B132-72E877AF0804}" type="datetime1">
              <a:rPr lang="en-US" smtClean="0">
                <a:solidFill>
                  <a:prstClr val="black">
                    <a:tint val="75000"/>
                  </a:prstClr>
                </a:solidFill>
              </a:rPr>
              <a:pPr/>
              <a:t>5/11/2016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7542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971800"/>
            <a:ext cx="7772400" cy="685800"/>
          </a:xfrm>
        </p:spPr>
        <p:txBody>
          <a:bodyPr>
            <a:noAutofit/>
          </a:bodyPr>
          <a:lstStyle>
            <a:lvl1pPr>
              <a:defRPr sz="4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685800" y="3733800"/>
            <a:ext cx="7772400" cy="1752600"/>
          </a:xfrm>
        </p:spPr>
        <p:txBody>
          <a:bodyPr>
            <a:normAutofit/>
          </a:bodyPr>
          <a:lstStyle>
            <a:lvl1pPr marL="0" indent="0" algn="ctr">
              <a:buNone/>
              <a:defRPr sz="3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591700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descr="QIO and HSAG logo." title="Quality Improvement Organizations - Health Services Advisory Group, In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43200" y="3352800"/>
            <a:ext cx="3657600" cy="539515"/>
          </a:xfrm>
          <a:prstGeom prst="rect">
            <a:avLst/>
          </a:prstGeom>
        </p:spPr>
      </p:pic>
      <p:sp>
        <p:nvSpPr>
          <p:cNvPr id="16" name="Subtitle 2"/>
          <p:cNvSpPr>
            <a:spLocks noGrp="1"/>
          </p:cNvSpPr>
          <p:nvPr>
            <p:ph type="subTitle" idx="1" hasCustomPrompt="1"/>
          </p:nvPr>
        </p:nvSpPr>
        <p:spPr>
          <a:xfrm>
            <a:off x="1371600" y="4572000"/>
            <a:ext cx="6400800" cy="1371600"/>
          </a:xfrm>
        </p:spPr>
        <p:txBody>
          <a:bodyPr>
            <a:normAutofit/>
          </a:bodyPr>
          <a:lstStyle>
            <a:lvl1pPr marL="0" indent="0" algn="ctr">
              <a:buNone/>
              <a:defRPr sz="1400" baseline="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 Disclaimer Text --</a:t>
            </a:r>
            <a:endParaRPr lang="en-US" dirty="0"/>
          </a:p>
        </p:txBody>
      </p:sp>
      <p:sp>
        <p:nvSpPr>
          <p:cNvPr id="17" name="Title 8"/>
          <p:cNvSpPr>
            <a:spLocks noGrp="1"/>
          </p:cNvSpPr>
          <p:nvPr>
            <p:ph type="title"/>
          </p:nvPr>
        </p:nvSpPr>
        <p:spPr>
          <a:xfrm>
            <a:off x="1371600" y="4191000"/>
            <a:ext cx="6400800" cy="381000"/>
          </a:xfrm>
        </p:spPr>
        <p:txBody>
          <a:bodyPr>
            <a:normAutofit/>
          </a:bodyPr>
          <a:lstStyle>
            <a:lvl1pPr>
              <a:defRPr sz="1600">
                <a:solidFill>
                  <a:schemeClr val="tx1">
                    <a:lumMod val="85000"/>
                    <a:lumOff val="1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41505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906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2281226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85000"/>
                    <a:lumOff val="15000"/>
                  </a:schemeClr>
                </a:solidFill>
              </a:defRPr>
            </a:lvl1pPr>
            <a:lvl2pPr>
              <a:defRPr sz="2000">
                <a:solidFill>
                  <a:schemeClr val="tx1">
                    <a:lumMod val="85000"/>
                    <a:lumOff val="15000"/>
                  </a:schemeClr>
                </a:solidFill>
              </a:defRPr>
            </a:lvl2pPr>
            <a:lvl3pPr>
              <a:defRPr sz="1800">
                <a:solidFill>
                  <a:schemeClr val="tx1">
                    <a:lumMod val="85000"/>
                    <a:lumOff val="15000"/>
                  </a:schemeClr>
                </a:solidFill>
              </a:defRPr>
            </a:lvl3pPr>
            <a:lvl4pPr>
              <a:defRPr sz="1600">
                <a:solidFill>
                  <a:schemeClr val="tx1">
                    <a:lumMod val="85000"/>
                    <a:lumOff val="15000"/>
                  </a:schemeClr>
                </a:solidFill>
              </a:defRPr>
            </a:lvl4pPr>
            <a:lvl5pPr>
              <a:defRPr sz="1600">
                <a:solidFill>
                  <a:schemeClr val="tx1">
                    <a:lumMod val="85000"/>
                    <a:lumOff val="1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
        <p:nvSpPr>
          <p:cNvPr id="11"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4373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28600" y="304800"/>
            <a:ext cx="8686800" cy="533400"/>
          </a:xfrm>
        </p:spPr>
        <p:txBody>
          <a:bodyPr>
            <a:noAutofit/>
          </a:bodyPr>
          <a:lstStyle>
            <a:lvl1pPr algn="l">
              <a:defRPr sz="3200">
                <a:solidFill>
                  <a:schemeClr val="bg1"/>
                </a:solidFill>
                <a:latin typeface="Calibri" panose="020F0502020204030204" pitchFamily="34" charset="0"/>
                <a:ea typeface="Tahoma" panose="020B0604030504040204" pitchFamily="34" charset="0"/>
                <a:cs typeface="Tahoma" panose="020B0604030504040204"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4287715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4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066800"/>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2161812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normAutofit/>
          </a:bodyPr>
          <a:lstStyle>
            <a:lvl1pPr algn="l">
              <a:defRPr sz="2800" b="0">
                <a:solidFill>
                  <a:schemeClr val="tx1">
                    <a:lumMod val="85000"/>
                    <a:lumOff val="1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a:xfrm>
            <a:off x="457200" y="6248400"/>
            <a:ext cx="762000" cy="533400"/>
          </a:xfrm>
        </p:spPr>
        <p:txBody>
          <a:bodyPr/>
          <a:lstStyle>
            <a:lvl1pPr algn="l">
              <a:defRPr sz="14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stStyle>
          <a:p>
            <a:fld id="{F1932CD8-2456-4537-B600-04522923C878}" type="slidenum">
              <a:rPr lang="en-US" smtClean="0"/>
              <a:pPr/>
              <a:t>‹#›</a:t>
            </a:fld>
            <a:endParaRPr lang="en-US" dirty="0"/>
          </a:p>
        </p:txBody>
      </p:sp>
    </p:spTree>
    <p:extLst>
      <p:ext uri="{BB962C8B-B14F-4D97-AF65-F5344CB8AC3E}">
        <p14:creationId xmlns:p14="http://schemas.microsoft.com/office/powerpoint/2010/main" val="3998741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t>5/11/2016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t>‹#›</a:t>
            </a:fld>
            <a:endParaRPr lang="en-US" dirty="0"/>
          </a:p>
        </p:txBody>
      </p:sp>
    </p:spTree>
    <p:extLst>
      <p:ext uri="{BB962C8B-B14F-4D97-AF65-F5344CB8AC3E}">
        <p14:creationId xmlns:p14="http://schemas.microsoft.com/office/powerpoint/2010/main" val="112734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5/11/2016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74121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ctr" defTabSz="914400" rtl="0" eaLnBrk="1" latinLnBrk="0" hangingPunct="1">
        <a:spcBef>
          <a:spcPct val="0"/>
        </a:spcBef>
        <a:buNone/>
        <a:defRPr sz="36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E82D-28B4-43C8-A932-F4B81A8B5B64}" type="datetime1">
              <a:rPr lang="en-US" smtClean="0">
                <a:solidFill>
                  <a:prstClr val="black">
                    <a:tint val="75000"/>
                  </a:prstClr>
                </a:solidFill>
              </a:rPr>
              <a:pPr/>
              <a:t>5/11/2016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D2427-4AE7-4AFA-820A-FD7DD64A31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3142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defTabSz="914400" rtl="0" eaLnBrk="1" latinLnBrk="0" hangingPunct="1">
        <a:spcBef>
          <a:spcPct val="0"/>
        </a:spcBef>
        <a:buNone/>
        <a:defRPr sz="4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12.emf"/><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image" Target="../media/image13.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hemeOverride" Target="../theme/themeOverride2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000" b="1" dirty="0" smtClean="0">
                <a:solidFill>
                  <a:prstClr val="black">
                    <a:lumMod val="85000"/>
                    <a:lumOff val="15000"/>
                  </a:prstClr>
                </a:solidFill>
              </a:rPr>
              <a:t>Applying Plan-Do-Study-Act </a:t>
            </a:r>
            <a:r>
              <a:rPr lang="en-US" sz="3000" b="1" dirty="0">
                <a:solidFill>
                  <a:prstClr val="black">
                    <a:lumMod val="85000"/>
                    <a:lumOff val="15000"/>
                  </a:prstClr>
                </a:solidFill>
              </a:rPr>
              <a:t>(PDSA</a:t>
            </a:r>
            <a:r>
              <a:rPr lang="en-US" sz="3000" b="1" dirty="0" smtClean="0">
                <a:solidFill>
                  <a:prstClr val="black">
                    <a:lumMod val="85000"/>
                    <a:lumOff val="15000"/>
                  </a:prstClr>
                </a:solidFill>
              </a:rPr>
              <a:t>) Methodology </a:t>
            </a:r>
            <a:br>
              <a:rPr lang="en-US" sz="3000" b="1" dirty="0" smtClean="0">
                <a:solidFill>
                  <a:prstClr val="black">
                    <a:lumMod val="85000"/>
                    <a:lumOff val="15000"/>
                  </a:prstClr>
                </a:solidFill>
              </a:rPr>
            </a:br>
            <a:r>
              <a:rPr lang="en-US" sz="3000" b="1" dirty="0" smtClean="0">
                <a:solidFill>
                  <a:prstClr val="black">
                    <a:lumMod val="85000"/>
                    <a:lumOff val="15000"/>
                  </a:prstClr>
                </a:solidFill>
              </a:rPr>
              <a:t>and Using Interim Measurement Cycles: </a:t>
            </a:r>
            <a:r>
              <a:rPr lang="en-US" sz="3000" b="1" i="1" dirty="0" smtClean="0">
                <a:solidFill>
                  <a:prstClr val="black">
                    <a:lumMod val="85000"/>
                    <a:lumOff val="15000"/>
                  </a:prstClr>
                </a:solidFill>
              </a:rPr>
              <a:t>A Preventive Dental Services for Children Example</a:t>
            </a:r>
            <a:r>
              <a:rPr lang="en-US" sz="2800" dirty="0">
                <a:solidFill>
                  <a:prstClr val="black">
                    <a:lumMod val="85000"/>
                    <a:lumOff val="15000"/>
                  </a:prstClr>
                </a:solidFill>
              </a:rPr>
              <a:t/>
            </a:r>
            <a:br>
              <a:rPr lang="en-US" sz="2800" dirty="0">
                <a:solidFill>
                  <a:prstClr val="black">
                    <a:lumMod val="85000"/>
                    <a:lumOff val="15000"/>
                  </a:prstClr>
                </a:solidFill>
              </a:rPr>
            </a:br>
            <a:endParaRPr lang="en-US" sz="2800" dirty="0"/>
          </a:p>
        </p:txBody>
      </p:sp>
      <p:sp>
        <p:nvSpPr>
          <p:cNvPr id="6" name="Subtitle 5"/>
          <p:cNvSpPr>
            <a:spLocks noGrp="1"/>
          </p:cNvSpPr>
          <p:nvPr>
            <p:ph type="subTitle" idx="1"/>
          </p:nvPr>
        </p:nvSpPr>
        <p:spPr/>
        <p:txBody>
          <a:bodyPr>
            <a:normAutofit fontScale="85000" lnSpcReduction="20000"/>
          </a:bodyPr>
          <a:lstStyle/>
          <a:p>
            <a:endParaRPr lang="en-US" dirty="0" smtClean="0"/>
          </a:p>
          <a:p>
            <a:r>
              <a:rPr lang="en-US" dirty="0" smtClean="0"/>
              <a:t>Christy Hormann, LMSW, CPHQ</a:t>
            </a:r>
          </a:p>
          <a:p>
            <a:r>
              <a:rPr lang="en-US" i="1" dirty="0" smtClean="0"/>
              <a:t>Project Manager</a:t>
            </a:r>
            <a:endParaRPr lang="en-US" i="1" dirty="0"/>
          </a:p>
          <a:p>
            <a:r>
              <a:rPr lang="en-US" dirty="0" smtClean="0"/>
              <a:t>May 25, 2016</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1</a:t>
            </a:fld>
            <a:endParaRPr lang="en-US" dirty="0">
              <a:solidFill>
                <a:prstClr val="black">
                  <a:lumMod val="85000"/>
                  <a:lumOff val="15000"/>
                </a:prstClr>
              </a:solidFill>
            </a:endParaRPr>
          </a:p>
        </p:txBody>
      </p:sp>
    </p:spTree>
    <p:extLst>
      <p:ext uri="{BB962C8B-B14F-4D97-AF65-F5344CB8AC3E}">
        <p14:creationId xmlns:p14="http://schemas.microsoft.com/office/powerpoint/2010/main" val="933045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Intervention Results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Study</a:t>
            </a:r>
            <a:r>
              <a:rPr lang="en-US" dirty="0" smtClean="0"/>
              <a:t> stage brings together the predictions made in the </a:t>
            </a:r>
            <a:r>
              <a:rPr lang="en-US" i="1" dirty="0" smtClean="0"/>
              <a:t>Plan</a:t>
            </a:r>
            <a:r>
              <a:rPr lang="en-US" dirty="0" smtClean="0"/>
              <a:t> stage and the results from testing in the </a:t>
            </a:r>
            <a:r>
              <a:rPr lang="en-US" i="1" dirty="0" smtClean="0"/>
              <a:t>Do</a:t>
            </a:r>
            <a:r>
              <a:rPr lang="en-US" dirty="0" smtClean="0"/>
              <a:t> stage. </a:t>
            </a:r>
          </a:p>
          <a:p>
            <a:endParaRPr lang="en-US" altLang="en-US" dirty="0" smtClean="0"/>
          </a:p>
          <a:p>
            <a:pPr marL="0" indent="0">
              <a:buNone/>
            </a:pPr>
            <a:endParaRPr lang="en-US" altLang="en-US" dirty="0" smtClean="0"/>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10</a:t>
            </a:fld>
            <a:endParaRPr lang="en-US" dirty="0"/>
          </a:p>
        </p:txBody>
      </p:sp>
      <p:pic>
        <p:nvPicPr>
          <p:cNvPr id="5" name="Picture 4"/>
          <p:cNvPicPr>
            <a:picLocks noChangeAspect="1"/>
          </p:cNvPicPr>
          <p:nvPr/>
        </p:nvPicPr>
        <p:blipFill>
          <a:blip r:embed="rId5"/>
          <a:stretch>
            <a:fillRect/>
          </a:stretch>
        </p:blipFill>
        <p:spPr>
          <a:xfrm>
            <a:off x="2819400" y="2743200"/>
            <a:ext cx="3352800" cy="3124200"/>
          </a:xfrm>
          <a:prstGeom prst="rect">
            <a:avLst/>
          </a:prstGeom>
        </p:spPr>
      </p:pic>
    </p:spTree>
    <p:extLst>
      <p:ext uri="{BB962C8B-B14F-4D97-AF65-F5344CB8AC3E}">
        <p14:creationId xmlns:p14="http://schemas.microsoft.com/office/powerpoint/2010/main" val="979911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Study: Intervention Effectiveness</a:t>
            </a:r>
            <a:endParaRPr lang="en-US" dirty="0"/>
          </a:p>
        </p:txBody>
      </p:sp>
      <p:sp>
        <p:nvSpPr>
          <p:cNvPr id="3" name="Content Placeholder 2"/>
          <p:cNvSpPr>
            <a:spLocks noGrp="1"/>
          </p:cNvSpPr>
          <p:nvPr>
            <p:ph idx="1"/>
          </p:nvPr>
        </p:nvSpPr>
        <p:spPr/>
        <p:txBody>
          <a:bodyPr>
            <a:normAutofit/>
          </a:bodyPr>
          <a:lstStyle/>
          <a:p>
            <a:pPr marL="0" indent="0">
              <a:buNone/>
            </a:pPr>
            <a:r>
              <a:rPr lang="en-US" altLang="en-US" dirty="0"/>
              <a:t>T</a:t>
            </a:r>
            <a:r>
              <a:rPr lang="en-US" altLang="en-US" dirty="0" smtClean="0"/>
              <a:t>he results of intervention testing. </a:t>
            </a:r>
          </a:p>
          <a:p>
            <a:r>
              <a:rPr lang="en-US" altLang="en-US" dirty="0" smtClean="0"/>
              <a:t>How the results compared to the prediction. </a:t>
            </a:r>
          </a:p>
          <a:p>
            <a:r>
              <a:rPr lang="en-US" altLang="en-US" dirty="0" smtClean="0"/>
              <a:t>How the data illustrate that the intervention was effective or ineffective.</a:t>
            </a:r>
          </a:p>
          <a:p>
            <a:r>
              <a:rPr lang="en-US" altLang="en-US" dirty="0"/>
              <a:t>L</a:t>
            </a:r>
            <a:r>
              <a:rPr lang="en-US" altLang="en-US" dirty="0" smtClean="0"/>
              <a:t>essons learned.</a:t>
            </a:r>
          </a:p>
          <a:p>
            <a:r>
              <a:rPr lang="en-US" altLang="en-US" dirty="0" smtClean="0"/>
              <a:t>What the plan will do differently when testing again.</a:t>
            </a:r>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11</a:t>
            </a:fld>
            <a:endParaRPr lang="en-US" dirty="0"/>
          </a:p>
        </p:txBody>
      </p:sp>
    </p:spTree>
    <p:extLst>
      <p:ext uri="{BB962C8B-B14F-4D97-AF65-F5344CB8AC3E}">
        <p14:creationId xmlns:p14="http://schemas.microsoft.com/office/powerpoint/2010/main" val="25086814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Study: Intervention Effectiveness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5746536"/>
              </p:ext>
            </p:extLst>
          </p:nvPr>
        </p:nvGraphicFramePr>
        <p:xfrm>
          <a:off x="609600" y="2057399"/>
          <a:ext cx="7848600" cy="2350009"/>
        </p:xfrm>
        <a:graphic>
          <a:graphicData uri="http://schemas.openxmlformats.org/drawingml/2006/table">
            <a:tbl>
              <a:tblPr firstRow="1" firstCol="1" bandRow="1"/>
              <a:tblGrid>
                <a:gridCol w="1600200">
                  <a:extLst>
                    <a:ext uri="{9D8B030D-6E8A-4147-A177-3AD203B41FA5}">
                      <a16:colId xmlns:a16="http://schemas.microsoft.com/office/drawing/2014/main" xmlns="" val="2601841008"/>
                    </a:ext>
                  </a:extLst>
                </a:gridCol>
                <a:gridCol w="19812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1545266012"/>
                    </a:ext>
                  </a:extLst>
                </a:gridCol>
                <a:gridCol w="2286000">
                  <a:extLst>
                    <a:ext uri="{9D8B030D-6E8A-4147-A177-3AD203B41FA5}">
                      <a16:colId xmlns:a16="http://schemas.microsoft.com/office/drawing/2014/main" xmlns="" val="2064236342"/>
                    </a:ext>
                  </a:extLst>
                </a:gridCol>
              </a:tblGrid>
              <a:tr h="533401">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Dental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visit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outreach calls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Total # of members attempted to be reached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Total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of members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successfully reached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Completed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dental visits for members reached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93497070"/>
                  </a:ext>
                </a:extLst>
              </a:tr>
              <a:tr h="44196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October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33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20 </a:t>
                      </a:r>
                      <a:r>
                        <a:rPr lang="en-US" sz="1400" dirty="0">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15188017"/>
                  </a:ext>
                </a:extLst>
              </a:tr>
              <a:tr h="44196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November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41 (42%)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22 (54%)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08613952"/>
                  </a:ext>
                </a:extLst>
              </a:tr>
              <a:tr h="441960">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December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82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32 (39%)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18 </a:t>
                      </a:r>
                      <a:r>
                        <a:rPr lang="en-US" sz="1400" dirty="0">
                          <a:effectLst/>
                          <a:latin typeface="Calibri" panose="020F0502020204030204" pitchFamily="34" charset="0"/>
                          <a:ea typeface="Calibri" panose="020F0502020204030204" pitchFamily="34" charset="0"/>
                          <a:cs typeface="Times New Roman" panose="02020603050405020304" pitchFamily="18"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7718888"/>
                  </a:ext>
                </a:extLst>
              </a:tr>
              <a:tr h="441960">
                <a:tc>
                  <a:txBody>
                    <a:bodyPr/>
                    <a:lstStyle/>
                    <a:p>
                      <a:pPr marL="0" marR="0">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Total</a:t>
                      </a:r>
                      <a:r>
                        <a:rPr lang="en-US" sz="1400" b="1" baseline="0" dirty="0" smtClean="0">
                          <a:effectLst/>
                          <a:latin typeface="Calibri" panose="020F0502020204030204" pitchFamily="34" charset="0"/>
                          <a:ea typeface="Calibri" panose="020F0502020204030204" pitchFamily="34" charset="0"/>
                          <a:cs typeface="Times New Roman" panose="02020603050405020304" pitchFamily="18" charset="0"/>
                        </a:rPr>
                        <a:t>: October– December 2015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265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106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60 (57%)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fld id="{F1932CD8-2456-4537-B600-04522923C878}" type="slidenum">
              <a:rPr lang="en-US" smtClean="0"/>
              <a:pPr/>
              <a:t>12</a:t>
            </a:fld>
            <a:endParaRPr lang="en-US" dirty="0"/>
          </a:p>
        </p:txBody>
      </p:sp>
      <p:sp>
        <p:nvSpPr>
          <p:cNvPr id="3" name="TextBox 2"/>
          <p:cNvSpPr txBox="1"/>
          <p:nvPr/>
        </p:nvSpPr>
        <p:spPr>
          <a:xfrm>
            <a:off x="609600" y="4572000"/>
            <a:ext cx="7878618"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Overall, from October through December, 40 percent of members were successfully reached for the intervention. </a:t>
            </a:r>
          </a:p>
          <a:p>
            <a:r>
              <a:rPr lang="en-US" dirty="0" smtClean="0"/>
              <a:t> </a:t>
            </a:r>
            <a:endParaRPr lang="en-US" dirty="0"/>
          </a:p>
        </p:txBody>
      </p:sp>
    </p:spTree>
    <p:extLst>
      <p:ext uri="{BB962C8B-B14F-4D97-AF65-F5344CB8AC3E}">
        <p14:creationId xmlns:p14="http://schemas.microsoft.com/office/powerpoint/2010/main" val="22515401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Study: Intervention Effectiveness (cont.)</a:t>
            </a:r>
            <a:endParaRPr lang="en-US" dirty="0"/>
          </a:p>
        </p:txBody>
      </p:sp>
      <p:sp>
        <p:nvSpPr>
          <p:cNvPr id="3" name="Content Placeholder 2"/>
          <p:cNvSpPr>
            <a:spLocks noGrp="1"/>
          </p:cNvSpPr>
          <p:nvPr>
            <p:ph idx="1"/>
          </p:nvPr>
        </p:nvSpPr>
        <p:spPr/>
        <p:txBody>
          <a:bodyPr>
            <a:normAutofit/>
          </a:bodyPr>
          <a:lstStyle/>
          <a:p>
            <a:r>
              <a:rPr lang="en-US" altLang="en-US" dirty="0"/>
              <a:t>How the results compared to the prediction. </a:t>
            </a:r>
            <a:endParaRPr lang="en-US" altLang="en-US" dirty="0" smtClean="0"/>
          </a:p>
          <a:p>
            <a:pPr marL="457200" lvl="1" indent="0">
              <a:buNone/>
            </a:pPr>
            <a:r>
              <a:rPr lang="en-US" sz="2000" dirty="0"/>
              <a:t>Prediction: The plan </a:t>
            </a:r>
            <a:r>
              <a:rPr lang="en-US" sz="2000" dirty="0" smtClean="0"/>
              <a:t>predicted </a:t>
            </a:r>
            <a:r>
              <a:rPr lang="en-US" sz="2000" dirty="0"/>
              <a:t>that for the members’ parents/guardians who are </a:t>
            </a:r>
            <a:r>
              <a:rPr lang="en-US" sz="2000" dirty="0" smtClean="0"/>
              <a:t>reached </a:t>
            </a:r>
            <a:r>
              <a:rPr lang="en-US" sz="2000" dirty="0"/>
              <a:t>the intervention will be successful. The plan </a:t>
            </a:r>
            <a:r>
              <a:rPr lang="en-US" sz="2000" dirty="0" smtClean="0"/>
              <a:t>predicted </a:t>
            </a:r>
            <a:r>
              <a:rPr lang="en-US" sz="2000" dirty="0"/>
              <a:t>that it may not be possible to reach all members because of inaccurate or missing contact information. The plan </a:t>
            </a:r>
            <a:r>
              <a:rPr lang="en-US" sz="2000" dirty="0" smtClean="0"/>
              <a:t>predicted </a:t>
            </a:r>
            <a:r>
              <a:rPr lang="en-US" sz="2000" dirty="0"/>
              <a:t>that </a:t>
            </a:r>
            <a:r>
              <a:rPr lang="en-US" sz="2000" dirty="0" smtClean="0"/>
              <a:t>80 percent </a:t>
            </a:r>
            <a:r>
              <a:rPr lang="en-US" sz="2000" dirty="0"/>
              <a:t>of  members </a:t>
            </a:r>
            <a:r>
              <a:rPr lang="en-US" sz="2000" dirty="0" smtClean="0"/>
              <a:t>could </a:t>
            </a:r>
            <a:r>
              <a:rPr lang="en-US" sz="2000" dirty="0"/>
              <a:t>be reached by the intervention. Of those reached, the plan </a:t>
            </a:r>
            <a:r>
              <a:rPr lang="en-US" sz="2000" dirty="0" smtClean="0"/>
              <a:t>predicted </a:t>
            </a:r>
            <a:r>
              <a:rPr lang="en-US" sz="2000" dirty="0"/>
              <a:t>that </a:t>
            </a:r>
            <a:r>
              <a:rPr lang="en-US" sz="2000" dirty="0" smtClean="0"/>
              <a:t>75 percent </a:t>
            </a:r>
            <a:r>
              <a:rPr lang="en-US" sz="2000" dirty="0"/>
              <a:t>of members </a:t>
            </a:r>
            <a:r>
              <a:rPr lang="en-US" sz="2000" dirty="0" smtClean="0"/>
              <a:t>would </a:t>
            </a:r>
            <a:r>
              <a:rPr lang="en-US" sz="2000" dirty="0"/>
              <a:t>get </a:t>
            </a:r>
            <a:r>
              <a:rPr lang="en-US" sz="2000" dirty="0" smtClean="0"/>
              <a:t>a preventive </a:t>
            </a:r>
            <a:r>
              <a:rPr lang="en-US" sz="2000" dirty="0"/>
              <a:t>dental service following receipt of the intervention.</a:t>
            </a:r>
          </a:p>
          <a:p>
            <a:pPr marL="457200" lvl="1" indent="0">
              <a:buNone/>
            </a:pPr>
            <a:r>
              <a:rPr lang="en-US" sz="2000" b="1" dirty="0" smtClean="0"/>
              <a:t>Results</a:t>
            </a:r>
            <a:r>
              <a:rPr lang="en-US" sz="2000" b="1" dirty="0"/>
              <a:t>:</a:t>
            </a:r>
          </a:p>
          <a:p>
            <a:pPr lvl="1"/>
            <a:r>
              <a:rPr lang="en-US" altLang="en-US" sz="2000" dirty="0" smtClean="0"/>
              <a:t>The results </a:t>
            </a:r>
            <a:r>
              <a:rPr lang="en-US" altLang="en-US" sz="2000" dirty="0"/>
              <a:t>showed </a:t>
            </a:r>
            <a:r>
              <a:rPr lang="en-US" altLang="en-US" sz="2000" dirty="0" smtClean="0"/>
              <a:t>60 </a:t>
            </a:r>
            <a:r>
              <a:rPr lang="en-US" altLang="en-US" sz="2000" dirty="0"/>
              <a:t>percent of the </a:t>
            </a:r>
            <a:r>
              <a:rPr lang="en-US" altLang="en-US" sz="2000" dirty="0" smtClean="0"/>
              <a:t>members could not be reached because </a:t>
            </a:r>
            <a:r>
              <a:rPr lang="en-US" altLang="en-US" sz="2000" dirty="0"/>
              <a:t>contact information was inaccurate or missing. </a:t>
            </a:r>
            <a:r>
              <a:rPr lang="en-US" altLang="en-US" sz="2000" dirty="0" smtClean="0"/>
              <a:t>Across the three months of testing, the percentage of members receiving preventive dental care following receipt of the intervention was 18 percentage points less than predicted. </a:t>
            </a:r>
            <a:endParaRPr lang="en-US" altLang="en-US" sz="2000" dirty="0"/>
          </a:p>
          <a:p>
            <a:pPr marL="457200" lvl="1" indent="0">
              <a:buNone/>
            </a:pPr>
            <a:endParaRPr lang="en-US" altLang="en-US" sz="19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13</a:t>
            </a:fld>
            <a:endParaRPr lang="en-US" dirty="0"/>
          </a:p>
        </p:txBody>
      </p:sp>
    </p:spTree>
    <p:extLst>
      <p:ext uri="{BB962C8B-B14F-4D97-AF65-F5344CB8AC3E}">
        <p14:creationId xmlns:p14="http://schemas.microsoft.com/office/powerpoint/2010/main" val="3924962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Study: Intervention Effectiveness (cont.)</a:t>
            </a:r>
            <a:endParaRPr lang="en-US" dirty="0"/>
          </a:p>
        </p:txBody>
      </p:sp>
      <p:sp>
        <p:nvSpPr>
          <p:cNvPr id="3" name="Content Placeholder 2"/>
          <p:cNvSpPr>
            <a:spLocks noGrp="1"/>
          </p:cNvSpPr>
          <p:nvPr>
            <p:ph idx="1"/>
          </p:nvPr>
        </p:nvSpPr>
        <p:spPr/>
        <p:txBody>
          <a:bodyPr>
            <a:normAutofit/>
          </a:bodyPr>
          <a:lstStyle/>
          <a:p>
            <a:r>
              <a:rPr lang="en-US" altLang="en-US" dirty="0" smtClean="0"/>
              <a:t>How </a:t>
            </a:r>
            <a:r>
              <a:rPr lang="en-US" altLang="en-US" dirty="0"/>
              <a:t>the data illustrate that the intervention was effective or ineffective.</a:t>
            </a:r>
            <a:endParaRPr lang="en-US" altLang="en-US" sz="1700" dirty="0"/>
          </a:p>
          <a:p>
            <a:pPr lvl="1"/>
            <a:r>
              <a:rPr lang="en-US" altLang="en-US" sz="2000" dirty="0"/>
              <a:t>Based on </a:t>
            </a:r>
            <a:r>
              <a:rPr lang="en-US" altLang="en-US" sz="2000" dirty="0" smtClean="0"/>
              <a:t>the data, the plan determined that in October, November, and December 2015, 106 total members were reached and educated telephonically during this intervention testing in the first three months. </a:t>
            </a:r>
          </a:p>
          <a:p>
            <a:pPr lvl="1"/>
            <a:r>
              <a:rPr lang="en-US" altLang="en-US" sz="2000" dirty="0" smtClean="0"/>
              <a:t>The percentage of members who were reached and attended a dental visit was a little higher in October and fairly consistent for November and December.</a:t>
            </a:r>
            <a:endParaRPr lang="en-US" altLang="en-US" sz="2000" dirty="0"/>
          </a:p>
          <a:p>
            <a:pPr lvl="1"/>
            <a:endParaRPr lang="en-US" altLang="en-US" sz="19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14</a:t>
            </a:fld>
            <a:endParaRPr lang="en-US" dirty="0"/>
          </a:p>
        </p:txBody>
      </p:sp>
    </p:spTree>
    <p:extLst>
      <p:ext uri="{BB962C8B-B14F-4D97-AF65-F5344CB8AC3E}">
        <p14:creationId xmlns:p14="http://schemas.microsoft.com/office/powerpoint/2010/main" val="3526828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  Study: Intervention Effectiveness (cont.)</a:t>
            </a:r>
            <a:endParaRPr lang="en-US" dirty="0"/>
          </a:p>
        </p:txBody>
      </p:sp>
      <p:sp>
        <p:nvSpPr>
          <p:cNvPr id="3" name="Content Placeholder 2"/>
          <p:cNvSpPr>
            <a:spLocks noGrp="1"/>
          </p:cNvSpPr>
          <p:nvPr>
            <p:ph idx="1"/>
          </p:nvPr>
        </p:nvSpPr>
        <p:spPr/>
        <p:txBody>
          <a:bodyPr>
            <a:normAutofit fontScale="92500"/>
          </a:bodyPr>
          <a:lstStyle/>
          <a:p>
            <a:r>
              <a:rPr lang="en-US" altLang="en-US" dirty="0" smtClean="0"/>
              <a:t>Lesson learned.</a:t>
            </a:r>
          </a:p>
          <a:p>
            <a:pPr marL="0" indent="0">
              <a:buNone/>
            </a:pPr>
            <a:r>
              <a:rPr lang="en-US" altLang="en-US" sz="2400" dirty="0"/>
              <a:t>A</a:t>
            </a:r>
            <a:r>
              <a:rPr lang="en-US" altLang="en-US" sz="2400" dirty="0" smtClean="0"/>
              <a:t> challenge was that 60 percent of members could not be reached due to inaccurate or missing contact information.  Without current contact information, the plan was not able to reach the member by telephone. </a:t>
            </a:r>
            <a:endParaRPr lang="en-US" altLang="en-US" sz="2400" dirty="0"/>
          </a:p>
          <a:p>
            <a:r>
              <a:rPr lang="en-US" altLang="en-US" dirty="0"/>
              <a:t>What </a:t>
            </a:r>
            <a:r>
              <a:rPr lang="en-US" altLang="en-US" dirty="0">
                <a:solidFill>
                  <a:schemeClr val="tx1"/>
                </a:solidFill>
              </a:rPr>
              <a:t>the </a:t>
            </a:r>
            <a:r>
              <a:rPr lang="en-US" altLang="en-US" dirty="0" smtClean="0">
                <a:solidFill>
                  <a:schemeClr val="tx1"/>
                </a:solidFill>
              </a:rPr>
              <a:t>plan will </a:t>
            </a:r>
            <a:r>
              <a:rPr lang="en-US" altLang="en-US" dirty="0"/>
              <a:t>do differently when testing again.</a:t>
            </a:r>
          </a:p>
          <a:p>
            <a:pPr marL="0" indent="0">
              <a:buNone/>
            </a:pPr>
            <a:r>
              <a:rPr lang="en-US" altLang="en-US" sz="2400" dirty="0" smtClean="0"/>
              <a:t>The plan developed an initiative to address this challenge.</a:t>
            </a:r>
            <a:endParaRPr lang="en-US" altLang="en-US" sz="2400" dirty="0"/>
          </a:p>
          <a:p>
            <a:pPr lvl="1"/>
            <a:r>
              <a:rPr lang="en-US" altLang="en-US" dirty="0" smtClean="0"/>
              <a:t>Development of a local Member Contact Repository to store member contact information from a variety of sources throughout the plan. </a:t>
            </a:r>
            <a:endParaRPr lang="en-US" altLang="en-US" dirty="0"/>
          </a:p>
          <a:p>
            <a:pPr lvl="2"/>
            <a:r>
              <a:rPr lang="en-US" altLang="en-US" sz="2400" dirty="0" smtClean="0"/>
              <a:t>Transportation vendor</a:t>
            </a:r>
          </a:p>
          <a:p>
            <a:pPr lvl="2"/>
            <a:r>
              <a:rPr lang="en-US" altLang="en-US" sz="2400" dirty="0" smtClean="0"/>
              <a:t>Community Care Program</a:t>
            </a:r>
          </a:p>
          <a:p>
            <a:pPr lvl="2"/>
            <a:r>
              <a:rPr lang="en-US" altLang="en-US" sz="2400" dirty="0" smtClean="0"/>
              <a:t>Primary Care Provider offices</a:t>
            </a:r>
          </a:p>
          <a:p>
            <a:pPr marL="457200" lvl="1" indent="0">
              <a:buNone/>
            </a:pPr>
            <a:endParaRPr lang="en-US" altLang="en-US" sz="19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15</a:t>
            </a:fld>
            <a:endParaRPr lang="en-US" dirty="0"/>
          </a:p>
        </p:txBody>
      </p:sp>
    </p:spTree>
    <p:extLst>
      <p:ext uri="{BB962C8B-B14F-4D97-AF65-F5344CB8AC3E}">
        <p14:creationId xmlns:p14="http://schemas.microsoft.com/office/powerpoint/2010/main" val="2092605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Adopt-Adapt-Abandon</a:t>
            </a:r>
            <a:endParaRPr lang="en-US" dirty="0"/>
          </a:p>
        </p:txBody>
      </p:sp>
      <p:sp>
        <p:nvSpPr>
          <p:cNvPr id="3" name="Content Placeholder 2"/>
          <p:cNvSpPr>
            <a:spLocks noGrp="1"/>
          </p:cNvSpPr>
          <p:nvPr>
            <p:ph idx="1"/>
          </p:nvPr>
        </p:nvSpPr>
        <p:spPr/>
        <p:txBody>
          <a:bodyPr/>
          <a:lstStyle/>
          <a:p>
            <a:pPr marL="0" indent="0">
              <a:buNone/>
            </a:pPr>
            <a:r>
              <a:rPr lang="en-US" dirty="0"/>
              <a:t>T</a:t>
            </a:r>
            <a:r>
              <a:rPr lang="en-US" dirty="0" smtClean="0"/>
              <a:t>he plan will decide if the intervention will be adopted, adapted, or abandoned.</a:t>
            </a:r>
          </a:p>
          <a:p>
            <a:pPr marL="0" indent="0">
              <a:buNone/>
            </a:pPr>
            <a:r>
              <a:rPr lang="en-US" b="1" dirty="0" smtClean="0"/>
              <a:t>Adopted:</a:t>
            </a:r>
            <a:r>
              <a:rPr lang="en-US" dirty="0" smtClean="0"/>
              <a:t> Select changes to test on a larger scale or develop a plan for sustainability if progressive testing revealed that the intervention should be implemented.</a:t>
            </a:r>
          </a:p>
          <a:p>
            <a:pPr marL="0" lvl="0" indent="0">
              <a:buNone/>
            </a:pPr>
            <a:r>
              <a:rPr lang="en-US" b="1" dirty="0">
                <a:solidFill>
                  <a:prstClr val="black">
                    <a:lumMod val="85000"/>
                    <a:lumOff val="15000"/>
                  </a:prstClr>
                </a:solidFill>
              </a:rPr>
              <a:t>Adapted: </a:t>
            </a:r>
            <a:r>
              <a:rPr lang="en-US" dirty="0">
                <a:solidFill>
                  <a:prstClr val="black">
                    <a:lumMod val="85000"/>
                    <a:lumOff val="15000"/>
                  </a:prstClr>
                </a:solidFill>
              </a:rPr>
              <a:t>Integrate the results of lessons learned during the </a:t>
            </a:r>
            <a:r>
              <a:rPr lang="en-US" i="1" dirty="0">
                <a:solidFill>
                  <a:prstClr val="black">
                    <a:lumMod val="85000"/>
                    <a:lumOff val="15000"/>
                  </a:prstClr>
                </a:solidFill>
              </a:rPr>
              <a:t>Study</a:t>
            </a:r>
            <a:r>
              <a:rPr lang="en-US" dirty="0">
                <a:solidFill>
                  <a:prstClr val="black">
                    <a:lumMod val="85000"/>
                    <a:lumOff val="15000"/>
                  </a:prstClr>
                </a:solidFill>
              </a:rPr>
              <a:t> phase into a new test or adapt the test to a new or larger environment/situation</a:t>
            </a:r>
            <a:r>
              <a:rPr lang="en-US" dirty="0" smtClean="0">
                <a:solidFill>
                  <a:prstClr val="black">
                    <a:lumMod val="85000"/>
                    <a:lumOff val="15000"/>
                  </a:prstClr>
                </a:solidFill>
              </a:rPr>
              <a:t>.</a:t>
            </a:r>
          </a:p>
          <a:p>
            <a:pPr marL="0" indent="0">
              <a:buNone/>
            </a:pPr>
            <a:r>
              <a:rPr lang="en-US" b="1" dirty="0"/>
              <a:t>Abandoned: </a:t>
            </a:r>
            <a:r>
              <a:rPr lang="en-US" dirty="0"/>
              <a:t>Discard the change idea and test a different one.</a:t>
            </a:r>
          </a:p>
          <a:p>
            <a:pPr marL="0" lvl="0" indent="0">
              <a:buNone/>
            </a:pPr>
            <a:endParaRPr lang="en-US" dirty="0">
              <a:solidFill>
                <a:prstClr val="black">
                  <a:lumMod val="85000"/>
                  <a:lumOff val="15000"/>
                </a:prstClr>
              </a:solidFill>
            </a:endParaRP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16</a:t>
            </a:fld>
            <a:endParaRPr lang="en-US" dirty="0"/>
          </a:p>
        </p:txBody>
      </p:sp>
    </p:spTree>
    <p:extLst>
      <p:ext uri="{BB962C8B-B14F-4D97-AF65-F5344CB8AC3E}">
        <p14:creationId xmlns:p14="http://schemas.microsoft.com/office/powerpoint/2010/main" val="38430005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Adopt-Adapt-Abandon (cont.)</a:t>
            </a:r>
            <a:endParaRPr lang="en-US" dirty="0"/>
          </a:p>
        </p:txBody>
      </p:sp>
      <p:sp>
        <p:nvSpPr>
          <p:cNvPr id="3" name="Content Placeholder 2"/>
          <p:cNvSpPr>
            <a:spLocks noGrp="1"/>
          </p:cNvSpPr>
          <p:nvPr>
            <p:ph idx="1"/>
          </p:nvPr>
        </p:nvSpPr>
        <p:spPr/>
        <p:txBody>
          <a:bodyPr/>
          <a:lstStyle/>
          <a:p>
            <a:pPr marL="0" lvl="0" indent="0" algn="ctr">
              <a:buNone/>
            </a:pPr>
            <a:endParaRPr lang="en-US" dirty="0" smtClean="0">
              <a:solidFill>
                <a:prstClr val="black">
                  <a:lumMod val="85000"/>
                  <a:lumOff val="15000"/>
                </a:prstClr>
              </a:solidFill>
            </a:endParaRPr>
          </a:p>
          <a:p>
            <a:pPr marL="0" lvl="0" indent="0" algn="ctr">
              <a:buNone/>
            </a:pPr>
            <a:r>
              <a:rPr lang="en-US" dirty="0" smtClean="0">
                <a:solidFill>
                  <a:prstClr val="black">
                    <a:lumMod val="85000"/>
                    <a:lumOff val="15000"/>
                  </a:prstClr>
                </a:solidFill>
              </a:rPr>
              <a:t>Based on the PDSA results, what would you do? </a:t>
            </a:r>
          </a:p>
          <a:p>
            <a:pPr marL="0" lvl="0" indent="0">
              <a:buNone/>
            </a:pPr>
            <a:endParaRPr lang="en-US" dirty="0">
              <a:solidFill>
                <a:prstClr val="black">
                  <a:lumMod val="85000"/>
                  <a:lumOff val="15000"/>
                </a:prstClr>
              </a:solidFill>
            </a:endParaRPr>
          </a:p>
          <a:p>
            <a:pPr marL="0" lvl="0" indent="0">
              <a:buNone/>
            </a:pPr>
            <a:endParaRPr lang="en-US" dirty="0" smtClean="0">
              <a:solidFill>
                <a:prstClr val="black">
                  <a:lumMod val="85000"/>
                  <a:lumOff val="15000"/>
                </a:prstClr>
              </a:solidFill>
            </a:endParaRP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17</a:t>
            </a:fld>
            <a:endParaRPr lang="en-US" dirty="0"/>
          </a:p>
        </p:txBody>
      </p:sp>
      <p:pic>
        <p:nvPicPr>
          <p:cNvPr id="6" name="Picture 5"/>
          <p:cNvPicPr>
            <a:picLocks noChangeAspect="1"/>
          </p:cNvPicPr>
          <p:nvPr/>
        </p:nvPicPr>
        <p:blipFill>
          <a:blip r:embed="rId5"/>
          <a:stretch>
            <a:fillRect/>
          </a:stretch>
        </p:blipFill>
        <p:spPr>
          <a:xfrm>
            <a:off x="633642" y="2188356"/>
            <a:ext cx="7876715" cy="2481287"/>
          </a:xfrm>
          <a:prstGeom prst="rect">
            <a:avLst/>
          </a:prstGeom>
        </p:spPr>
      </p:pic>
    </p:spTree>
    <p:extLst>
      <p:ext uri="{BB962C8B-B14F-4D97-AF65-F5344CB8AC3E}">
        <p14:creationId xmlns:p14="http://schemas.microsoft.com/office/powerpoint/2010/main" val="3249701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 </a:t>
            </a:r>
            <a:endParaRPr lang="en-US" dirty="0"/>
          </a:p>
        </p:txBody>
      </p:sp>
      <p:sp>
        <p:nvSpPr>
          <p:cNvPr id="3" name="Content Placeholder 2"/>
          <p:cNvSpPr>
            <a:spLocks noGrp="1"/>
          </p:cNvSpPr>
          <p:nvPr>
            <p:ph idx="1"/>
          </p:nvPr>
        </p:nvSpPr>
        <p:spPr/>
        <p:txBody>
          <a:bodyPr/>
          <a:lstStyle/>
          <a:p>
            <a:endParaRPr lang="en-US" dirty="0">
              <a:solidFill>
                <a:prstClr val="black">
                  <a:lumMod val="85000"/>
                  <a:lumOff val="15000"/>
                </a:prstClr>
              </a:solidFill>
            </a:endParaRP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18</a:t>
            </a:fld>
            <a:endParaRPr lang="en-US" dirty="0"/>
          </a:p>
        </p:txBody>
      </p:sp>
      <p:sp>
        <p:nvSpPr>
          <p:cNvPr id="5" name="Rectangle 4"/>
          <p:cNvSpPr/>
          <p:nvPr/>
        </p:nvSpPr>
        <p:spPr>
          <a:xfrm>
            <a:off x="457200" y="1295400"/>
            <a:ext cx="7772400" cy="4955203"/>
          </a:xfrm>
          <a:prstGeom prst="rect">
            <a:avLst/>
          </a:prstGeom>
        </p:spPr>
        <p:txBody>
          <a:bodyPr wrap="square">
            <a:spAutoFit/>
          </a:bodyPr>
          <a:lstStyle/>
          <a:p>
            <a:pPr marL="285750" indent="-285750">
              <a:buFont typeface="Arial" panose="020B0604020202020204" pitchFamily="34" charset="0"/>
              <a:buChar char="•"/>
            </a:pPr>
            <a:r>
              <a:rPr lang="en-US" sz="2800" dirty="0" smtClean="0"/>
              <a:t>According to the Center for Health Care Strategies, Inc., children in </a:t>
            </a:r>
            <a:r>
              <a:rPr lang="en-US" sz="2800" dirty="0"/>
              <a:t>Medicaid who begin preventive dental care by age </a:t>
            </a:r>
            <a:r>
              <a:rPr lang="en-US" sz="2800" dirty="0" smtClean="0"/>
              <a:t>one year </a:t>
            </a:r>
            <a:r>
              <a:rPr lang="en-US" sz="2800" dirty="0"/>
              <a:t>have lifetime dental costs that are nearly 40 percent less than those who start care later.  </a:t>
            </a:r>
            <a:endParaRPr lang="en-US" sz="2800" dirty="0" smtClean="0"/>
          </a:p>
          <a:p>
            <a:pPr marL="285750" indent="-285750">
              <a:buFont typeface="Arial" panose="020B0604020202020204" pitchFamily="34" charset="0"/>
              <a:buChar char="•"/>
            </a:pPr>
            <a:r>
              <a:rPr lang="en-US" sz="2800" dirty="0"/>
              <a:t>D</a:t>
            </a:r>
            <a:r>
              <a:rPr lang="en-US" sz="2800" dirty="0" smtClean="0"/>
              <a:t>espite </a:t>
            </a:r>
            <a:r>
              <a:rPr lang="en-US" sz="2800" dirty="0"/>
              <a:t>being entitled to free dental services, fewer than half of the nation’s 32 million Medicaid-enrolled children receive </a:t>
            </a:r>
            <a:r>
              <a:rPr lang="en-US" sz="2800" dirty="0" smtClean="0"/>
              <a:t>any dental </a:t>
            </a:r>
            <a:r>
              <a:rPr lang="en-US" sz="2800" dirty="0"/>
              <a:t>care in a given year</a:t>
            </a:r>
            <a:r>
              <a:rPr lang="en-US" sz="2800" dirty="0" smtClean="0"/>
              <a:t>.</a:t>
            </a:r>
          </a:p>
          <a:p>
            <a:pPr marL="285750" indent="-285750">
              <a:buFont typeface="Arial" panose="020B0604020202020204" pitchFamily="34" charset="0"/>
              <a:buChar char="•"/>
            </a:pPr>
            <a:endParaRPr lang="en-US" sz="2800" dirty="0"/>
          </a:p>
          <a:p>
            <a:r>
              <a:rPr lang="en-US" sz="1400" dirty="0" smtClean="0"/>
              <a:t>May 3, 2016, taken from: http</a:t>
            </a:r>
            <a:r>
              <a:rPr lang="en-US" sz="1400" dirty="0"/>
              <a:t>://</a:t>
            </a:r>
            <a:r>
              <a:rPr lang="en-US" sz="1400" dirty="0" smtClean="0"/>
              <a:t>www.chcs.org/resource/advancing-oral-health-through-the-women-infants-and-children-program-a-new-hampshire-pilot-project</a:t>
            </a:r>
            <a:endParaRPr lang="en-US" sz="1400" dirty="0"/>
          </a:p>
        </p:txBody>
      </p:sp>
    </p:spTree>
    <p:extLst>
      <p:ext uri="{BB962C8B-B14F-4D97-AF65-F5344CB8AC3E}">
        <p14:creationId xmlns:p14="http://schemas.microsoft.com/office/powerpoint/2010/main" val="23025057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 (cont.)</a:t>
            </a:r>
            <a:endParaRPr lang="en-US" dirty="0"/>
          </a:p>
        </p:txBody>
      </p:sp>
      <p:sp>
        <p:nvSpPr>
          <p:cNvPr id="3" name="Content Placeholder 2"/>
          <p:cNvSpPr>
            <a:spLocks noGrp="1"/>
          </p:cNvSpPr>
          <p:nvPr>
            <p:ph idx="1"/>
          </p:nvPr>
        </p:nvSpPr>
        <p:spPr/>
        <p:txBody>
          <a:bodyPr/>
          <a:lstStyle/>
          <a:p>
            <a:endParaRPr lang="en-US" dirty="0">
              <a:solidFill>
                <a:prstClr val="black">
                  <a:lumMod val="85000"/>
                  <a:lumOff val="15000"/>
                </a:prstClr>
              </a:solidFill>
            </a:endParaRP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F1932CD8-2456-4537-B600-04522923C878}" type="slidenum">
              <a:rPr lang="en-US" smtClean="0"/>
              <a:pPr/>
              <a:t>19</a:t>
            </a:fld>
            <a:endParaRPr lang="en-US" dirty="0"/>
          </a:p>
        </p:txBody>
      </p:sp>
      <p:sp>
        <p:nvSpPr>
          <p:cNvPr id="5" name="Rectangle 4"/>
          <p:cNvSpPr/>
          <p:nvPr/>
        </p:nvSpPr>
        <p:spPr>
          <a:xfrm>
            <a:off x="457200" y="1295400"/>
            <a:ext cx="7772400" cy="4185761"/>
          </a:xfrm>
          <a:prstGeom prst="rect">
            <a:avLst/>
          </a:prstGeom>
        </p:spPr>
        <p:txBody>
          <a:bodyPr wrap="square">
            <a:spAutoFit/>
          </a:bodyPr>
          <a:lstStyle/>
          <a:p>
            <a:pPr marL="285750" indent="-285750">
              <a:buFont typeface="Arial" panose="020B0604020202020204" pitchFamily="34" charset="0"/>
              <a:buChar char="•"/>
            </a:pPr>
            <a:r>
              <a:rPr lang="en-US" sz="2800" dirty="0" smtClean="0"/>
              <a:t>Understanding specific </a:t>
            </a:r>
            <a:r>
              <a:rPr lang="en-US" sz="2800" dirty="0"/>
              <a:t>barriers that contribute to </a:t>
            </a:r>
            <a:r>
              <a:rPr lang="en-US" sz="2800" dirty="0" smtClean="0"/>
              <a:t>oral </a:t>
            </a:r>
            <a:r>
              <a:rPr lang="en-US" sz="2800" dirty="0"/>
              <a:t>health inequities is essential to creating effective oral health programs and policies.</a:t>
            </a:r>
            <a:endParaRPr lang="en-US" sz="2800" dirty="0" smtClean="0"/>
          </a:p>
          <a:p>
            <a:pPr marL="285750" indent="-285750">
              <a:buFont typeface="Arial" panose="020B0604020202020204" pitchFamily="34" charset="0"/>
              <a:buChar char="•"/>
            </a:pPr>
            <a:endParaRPr lang="en-US" sz="28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May 4, 2016, taken from: </a:t>
            </a:r>
            <a:r>
              <a:rPr lang="en-US" sz="1400" dirty="0"/>
              <a:t>http://</a:t>
            </a:r>
            <a:r>
              <a:rPr lang="en-US" sz="1400" dirty="0" smtClean="0"/>
              <a:t>www.chcs.org/resource/a-framework-for-advancing-oral-health-equity</a:t>
            </a:r>
            <a:endParaRPr lang="en-US" sz="1400" dirty="0"/>
          </a:p>
        </p:txBody>
      </p:sp>
    </p:spTree>
    <p:extLst>
      <p:ext uri="{BB962C8B-B14F-4D97-AF65-F5344CB8AC3E}">
        <p14:creationId xmlns:p14="http://schemas.microsoft.com/office/powerpoint/2010/main" val="1011760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Plan-Do-Study-Act</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2</a:t>
            </a:fld>
            <a:endParaRPr lang="en-US" dirty="0"/>
          </a:p>
        </p:txBody>
      </p:sp>
      <p:sp>
        <p:nvSpPr>
          <p:cNvPr id="3" name="Content Placeholder 2"/>
          <p:cNvSpPr>
            <a:spLocks noGrp="1"/>
          </p:cNvSpPr>
          <p:nvPr>
            <p:ph idx="1"/>
          </p:nvPr>
        </p:nvSpPr>
        <p:spPr/>
        <p:txBody>
          <a:bodyPr/>
          <a:lstStyle/>
          <a:p>
            <a:r>
              <a:rPr lang="en-US" dirty="0"/>
              <a:t>Plan—Investigation and problem framing. </a:t>
            </a:r>
            <a:r>
              <a:rPr lang="en-US" dirty="0" smtClean="0"/>
              <a:t>Design an intervention and data collection plan. Predict the results.</a:t>
            </a:r>
          </a:p>
          <a:p>
            <a:r>
              <a:rPr lang="en-US" dirty="0" smtClean="0"/>
              <a:t>Do—Testing the intervention.</a:t>
            </a:r>
          </a:p>
          <a:p>
            <a:r>
              <a:rPr lang="en-US" dirty="0" smtClean="0"/>
              <a:t>Study—Evaluate data. </a:t>
            </a:r>
          </a:p>
          <a:p>
            <a:r>
              <a:rPr lang="en-US" dirty="0" smtClean="0"/>
              <a:t>Act—Adopt, Adapt, or Abandon. Determine how to sustain the intervention, if successful. </a:t>
            </a:r>
            <a:endParaRPr lang="en-US" dirty="0"/>
          </a:p>
          <a:p>
            <a:pPr lvl="1"/>
            <a:endParaRPr lang="en-US" dirty="0"/>
          </a:p>
          <a:p>
            <a:endParaRPr lang="en-US" dirty="0"/>
          </a:p>
        </p:txBody>
      </p:sp>
    </p:spTree>
    <p:extLst>
      <p:ext uri="{BB962C8B-B14F-4D97-AF65-F5344CB8AC3E}">
        <p14:creationId xmlns:p14="http://schemas.microsoft.com/office/powerpoint/2010/main" val="1937707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 Take-Away</a:t>
            </a:r>
            <a:endParaRPr lang="en-US" dirty="0"/>
          </a:p>
        </p:txBody>
      </p:sp>
      <p:sp>
        <p:nvSpPr>
          <p:cNvPr id="3" name="Content Placeholder 2"/>
          <p:cNvSpPr>
            <a:spLocks noGrp="1"/>
          </p:cNvSpPr>
          <p:nvPr>
            <p:ph idx="1"/>
          </p:nvPr>
        </p:nvSpPr>
        <p:spPr/>
        <p:txBody>
          <a:bodyPr>
            <a:normAutofit/>
          </a:bodyPr>
          <a:lstStyle/>
          <a:p>
            <a:pPr>
              <a:spcBef>
                <a:spcPts val="0"/>
              </a:spcBef>
              <a:defRPr/>
            </a:pPr>
            <a:r>
              <a:rPr lang="en-US" sz="3200" dirty="0" smtClean="0"/>
              <a:t>In moving from planning to implementation, PDSA provides a structure for experimental learning to know whether a change has worked or not, and to learn and act upon any new information as a result.</a:t>
            </a:r>
          </a:p>
          <a:p>
            <a:pPr>
              <a:spcBef>
                <a:spcPts val="0"/>
              </a:spcBef>
              <a:defRPr/>
            </a:pPr>
            <a:r>
              <a:rPr lang="en-US" sz="3200" dirty="0" smtClean="0"/>
              <a:t>PDSA is a flexible method that can be adapted to support the scale-up of an intervention.</a:t>
            </a:r>
          </a:p>
          <a:p>
            <a:pPr>
              <a:spcBef>
                <a:spcPts val="0"/>
              </a:spcBef>
              <a:defRPr/>
            </a:pPr>
            <a:endParaRPr lang="en-US" dirty="0"/>
          </a:p>
          <a:p>
            <a:pPr>
              <a:spcBef>
                <a:spcPts val="0"/>
              </a:spcBef>
              <a:defRPr/>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20</a:t>
            </a:fld>
            <a:endParaRPr lang="en-US" dirty="0"/>
          </a:p>
        </p:txBody>
      </p:sp>
    </p:spTree>
    <p:extLst>
      <p:ext uri="{BB962C8B-B14F-4D97-AF65-F5344CB8AC3E}">
        <p14:creationId xmlns:p14="http://schemas.microsoft.com/office/powerpoint/2010/main" val="4152947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PDSA Take-Away</a:t>
            </a:r>
            <a:endParaRPr lang="en-US" dirty="0"/>
          </a:p>
        </p:txBody>
      </p:sp>
      <p:sp>
        <p:nvSpPr>
          <p:cNvPr id="3" name="Content Placeholder 2"/>
          <p:cNvSpPr>
            <a:spLocks noGrp="1"/>
          </p:cNvSpPr>
          <p:nvPr>
            <p:ph idx="1"/>
          </p:nvPr>
        </p:nvSpPr>
        <p:spPr/>
        <p:txBody>
          <a:bodyPr>
            <a:normAutofit fontScale="92500"/>
          </a:bodyPr>
          <a:lstStyle/>
          <a:p>
            <a:pPr>
              <a:spcBef>
                <a:spcPts val="0"/>
              </a:spcBef>
              <a:defRPr/>
            </a:pPr>
            <a:r>
              <a:rPr lang="en-US" sz="3200" dirty="0"/>
              <a:t>Failure to properly execute PDSAs can undermine learning efforts. </a:t>
            </a:r>
            <a:endParaRPr lang="en-US" sz="3200" dirty="0" smtClean="0"/>
          </a:p>
          <a:p>
            <a:pPr>
              <a:spcBef>
                <a:spcPts val="0"/>
              </a:spcBef>
              <a:defRPr/>
            </a:pPr>
            <a:r>
              <a:rPr lang="en-US" sz="3200" dirty="0" smtClean="0">
                <a:solidFill>
                  <a:schemeClr val="tx1"/>
                </a:solidFill>
              </a:rPr>
              <a:t>Making a specific prediction and selecting appropriate measures prior to intervention testing provides a foundation for successful learning through PDSAs. </a:t>
            </a:r>
          </a:p>
          <a:p>
            <a:pPr>
              <a:spcBef>
                <a:spcPts val="0"/>
              </a:spcBef>
              <a:defRPr/>
            </a:pPr>
            <a:r>
              <a:rPr lang="en-US" sz="3200" dirty="0" smtClean="0"/>
              <a:t>It is crucial that resource requirements for successful application of PDSA for a given project are well understood by everyone involved, and that the process is well managed.</a:t>
            </a:r>
          </a:p>
          <a:p>
            <a:pPr marL="0" indent="0">
              <a:spcBef>
                <a:spcPts val="0"/>
              </a:spcBef>
              <a:buNone/>
              <a:defRPr/>
            </a:pPr>
            <a:endParaRPr lang="en-US" dirty="0" smtClean="0"/>
          </a:p>
          <a:p>
            <a:pPr marL="0" indent="0">
              <a:spcBef>
                <a:spcPts val="0"/>
              </a:spcBef>
              <a:buNone/>
              <a:defRPr/>
            </a:pP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21</a:t>
            </a:fld>
            <a:endParaRPr lang="en-US" dirty="0"/>
          </a:p>
        </p:txBody>
      </p:sp>
    </p:spTree>
    <p:extLst>
      <p:ext uri="{BB962C8B-B14F-4D97-AF65-F5344CB8AC3E}">
        <p14:creationId xmlns:p14="http://schemas.microsoft.com/office/powerpoint/2010/main" val="2573745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Open Discussion</a:t>
            </a:r>
            <a:endParaRPr 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solidFill>
                  <a:prstClr val="black">
                    <a:lumMod val="85000"/>
                    <a:lumOff val="15000"/>
                  </a:prstClr>
                </a:solidFill>
              </a:rPr>
              <a:pPr/>
              <a:t>22</a:t>
            </a:fld>
            <a:endParaRPr lang="en-US" dirty="0">
              <a:solidFill>
                <a:prstClr val="black">
                  <a:lumMod val="85000"/>
                  <a:lumOff val="15000"/>
                </a:prstClr>
              </a:solidFill>
            </a:endParaRPr>
          </a:p>
        </p:txBody>
      </p:sp>
      <p:sp>
        <p:nvSpPr>
          <p:cNvPr id="3" name="Content Placeholder 2"/>
          <p:cNvSpPr>
            <a:spLocks noGrp="1"/>
          </p:cNvSpPr>
          <p:nvPr>
            <p:ph idx="1"/>
          </p:nvPr>
        </p:nvSpPr>
        <p:spPr/>
        <p:txBody>
          <a:bodyPr>
            <a:normAutofit/>
          </a:bodyPr>
          <a:lstStyle/>
          <a:p>
            <a:r>
              <a:rPr lang="en-US" dirty="0" smtClean="0"/>
              <a:t>Plans’ experience with dental measure PDSA cycles.</a:t>
            </a:r>
          </a:p>
          <a:p>
            <a:pPr lvl="1"/>
            <a:r>
              <a:rPr lang="en-US" dirty="0" smtClean="0"/>
              <a:t>Successes and challenges.</a:t>
            </a:r>
          </a:p>
          <a:p>
            <a:r>
              <a:rPr lang="en-US" dirty="0" smtClean="0"/>
              <a:t>Questions and answers.</a:t>
            </a:r>
            <a:endParaRPr lang="en-US" dirty="0"/>
          </a:p>
        </p:txBody>
      </p:sp>
    </p:spTree>
    <p:extLst>
      <p:ext uri="{BB962C8B-B14F-4D97-AF65-F5344CB8AC3E}">
        <p14:creationId xmlns:p14="http://schemas.microsoft.com/office/powerpoint/2010/main" val="1081120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PDSA—Plan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5548699"/>
              </p:ext>
            </p:extLst>
          </p:nvPr>
        </p:nvGraphicFramePr>
        <p:xfrm>
          <a:off x="609599" y="1371599"/>
          <a:ext cx="8077201" cy="4343400"/>
        </p:xfrm>
        <a:graphic>
          <a:graphicData uri="http://schemas.openxmlformats.org/drawingml/2006/table">
            <a:tbl>
              <a:tblPr firstRow="1" firstCol="1" bandRow="1"/>
              <a:tblGrid>
                <a:gridCol w="2740065">
                  <a:extLst>
                    <a:ext uri="{9D8B030D-6E8A-4147-A177-3AD203B41FA5}">
                      <a16:colId xmlns:a16="http://schemas.microsoft.com/office/drawing/2014/main" xmlns="" val="20000"/>
                    </a:ext>
                  </a:extLst>
                </a:gridCol>
                <a:gridCol w="5337136">
                  <a:extLst>
                    <a:ext uri="{9D8B030D-6E8A-4147-A177-3AD203B41FA5}">
                      <a16:colId xmlns:a16="http://schemas.microsoft.com/office/drawing/2014/main" xmlns="" val="20001"/>
                    </a:ext>
                  </a:extLst>
                </a:gridCol>
              </a:tblGrid>
              <a:tr h="472803">
                <a:tc gridSpan="2">
                  <a:txBody>
                    <a:bodyPr/>
                    <a:lstStyle/>
                    <a:p>
                      <a:pPr marL="0" marR="0" algn="ctr">
                        <a:spcBef>
                          <a:spcPts val="0"/>
                        </a:spcBef>
                        <a:spcAft>
                          <a:spcPts val="0"/>
                        </a:spcAft>
                      </a:pPr>
                      <a:endParaRPr lang="en-US" sz="300" b="1" dirty="0" smtClean="0">
                        <a:solidFill>
                          <a:srgbClr val="FFFFFF"/>
                        </a:solidFill>
                        <a:effectLst/>
                        <a:latin typeface="Arial"/>
                        <a:ea typeface="Malgun Gothic"/>
                        <a:cs typeface="Times New Roman"/>
                      </a:endParaRPr>
                    </a:p>
                    <a:p>
                      <a:pPr marL="0" marR="0" algn="ctr">
                        <a:spcBef>
                          <a:spcPts val="600"/>
                        </a:spcBef>
                        <a:spcAft>
                          <a:spcPts val="600"/>
                        </a:spcAft>
                      </a:pPr>
                      <a:r>
                        <a:rPr lang="en-US" sz="1400" b="1" dirty="0" smtClean="0">
                          <a:solidFill>
                            <a:srgbClr val="FFFFFF"/>
                          </a:solidFill>
                          <a:effectLst/>
                          <a:latin typeface="Arial"/>
                          <a:ea typeface="Malgun Gothic"/>
                          <a:cs typeface="Times New Roman"/>
                        </a:rPr>
                        <a:t> </a:t>
                      </a:r>
                      <a:r>
                        <a:rPr lang="en-US" sz="1400" b="1" dirty="0">
                          <a:solidFill>
                            <a:srgbClr val="FFFFFF"/>
                          </a:solidFill>
                          <a:effectLst/>
                          <a:latin typeface="Arial"/>
                          <a:ea typeface="Malgun Gothic"/>
                          <a:cs typeface="Times New Roman"/>
                        </a:rPr>
                        <a:t>Plan </a:t>
                      </a:r>
                      <a:r>
                        <a:rPr lang="en-US" sz="1400" b="1" dirty="0" smtClean="0">
                          <a:solidFill>
                            <a:srgbClr val="FFFFFF"/>
                          </a:solidFill>
                          <a:effectLst/>
                          <a:latin typeface="Arial"/>
                          <a:ea typeface="Malgun Gothic"/>
                          <a:cs typeface="Times New Roman"/>
                        </a:rPr>
                        <a:t>Information</a:t>
                      </a:r>
                    </a:p>
                    <a:p>
                      <a:pPr marL="0" marR="0" algn="ctr">
                        <a:spcBef>
                          <a:spcPts val="0"/>
                        </a:spcBef>
                        <a:spcAft>
                          <a:spcPts val="0"/>
                        </a:spcAft>
                      </a:pPr>
                      <a:endParaRPr lang="en-US" sz="300" b="1" dirty="0" smtClean="0">
                        <a:solidFill>
                          <a:srgbClr val="FFFFFF"/>
                        </a:solidFill>
                        <a:effectLst/>
                        <a:latin typeface="Arial"/>
                        <a:ea typeface="Malgun Gothic"/>
                        <a:cs typeface="Times New Roman"/>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527D"/>
                    </a:solidFill>
                  </a:tcPr>
                </a:tc>
                <a:tc hMerge="1">
                  <a:txBody>
                    <a:bodyPr/>
                    <a:lstStyle/>
                    <a:p>
                      <a:endParaRPr lang="en-US"/>
                    </a:p>
                  </a:txBody>
                  <a:tcPr/>
                </a:tc>
                <a:extLst>
                  <a:ext uri="{0D108BD9-81ED-4DB2-BD59-A6C34878D82A}">
                    <a16:rowId xmlns:a16="http://schemas.microsoft.com/office/drawing/2014/main" xmlns="" val="10000"/>
                  </a:ext>
                </a:extLst>
              </a:tr>
              <a:tr h="451985">
                <a:tc>
                  <a:txBody>
                    <a:bodyPr/>
                    <a:lstStyle/>
                    <a:p>
                      <a:pPr marL="0" marR="0" algn="l">
                        <a:spcBef>
                          <a:spcPts val="600"/>
                        </a:spcBef>
                        <a:spcAft>
                          <a:spcPts val="600"/>
                        </a:spcAft>
                      </a:pPr>
                      <a:r>
                        <a:rPr lang="en-US" sz="1400" dirty="0" smtClean="0">
                          <a:solidFill>
                            <a:srgbClr val="000000"/>
                          </a:solidFill>
                          <a:effectLst/>
                          <a:latin typeface="Times New Roman"/>
                          <a:ea typeface="Calibri"/>
                        </a:rPr>
                        <a:t>Plan</a:t>
                      </a:r>
                      <a:r>
                        <a:rPr lang="en-US" sz="1400" baseline="0" dirty="0" smtClean="0">
                          <a:solidFill>
                            <a:srgbClr val="000000"/>
                          </a:solidFill>
                          <a:effectLst/>
                          <a:latin typeface="Times New Roman"/>
                          <a:ea typeface="Calibri"/>
                        </a:rPr>
                        <a:t> Name</a:t>
                      </a:r>
                      <a:r>
                        <a:rPr lang="en-US" sz="1400" dirty="0" smtClean="0">
                          <a:solidFill>
                            <a:srgbClr val="000000"/>
                          </a:solidFill>
                          <a:effectLst/>
                          <a:latin typeface="Times New Roman"/>
                          <a:ea typeface="Calibri"/>
                        </a:rPr>
                        <a:t>:</a:t>
                      </a:r>
                      <a:endParaRPr lang="en-US" sz="1400" dirty="0">
                        <a:solidFill>
                          <a:srgbClr val="000000"/>
                        </a:solidFill>
                        <a:effectLst/>
                        <a:latin typeface="Times New Roman"/>
                        <a:ea typeface="Calibri"/>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45720" marR="0" algn="l" defTabSz="914400" rtl="0" eaLnBrk="1" latinLnBrk="0" hangingPunct="1">
                        <a:spcBef>
                          <a:spcPts val="600"/>
                        </a:spcBef>
                        <a:spcAft>
                          <a:spcPts val="600"/>
                        </a:spcAft>
                      </a:pPr>
                      <a:r>
                        <a:rPr lang="en-US" sz="1400" kern="1200" dirty="0" smtClean="0">
                          <a:solidFill>
                            <a:srgbClr val="000000"/>
                          </a:solidFill>
                          <a:effectLst/>
                          <a:latin typeface="Times New Roman"/>
                          <a:ea typeface="Calibri"/>
                          <a:cs typeface="+mn-cs"/>
                        </a:rPr>
                        <a:t>XYZ Health Plan</a:t>
                      </a:r>
                      <a:endParaRPr lang="en-US" sz="1400" kern="1200" dirty="0">
                        <a:solidFill>
                          <a:srgbClr val="000000"/>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xmlns="" val="10001"/>
                  </a:ext>
                </a:extLst>
              </a:tr>
              <a:tr h="398699">
                <a:tc>
                  <a:txBody>
                    <a:bodyPr/>
                    <a:lstStyle/>
                    <a:p>
                      <a:pPr marL="0" marR="0" algn="l">
                        <a:spcBef>
                          <a:spcPts val="600"/>
                        </a:spcBef>
                        <a:spcAft>
                          <a:spcPts val="600"/>
                        </a:spcAft>
                      </a:pPr>
                      <a:r>
                        <a:rPr lang="en-US" sz="1400" dirty="0" smtClean="0">
                          <a:solidFill>
                            <a:srgbClr val="000000"/>
                          </a:solidFill>
                          <a:effectLst/>
                          <a:latin typeface="Times New Roman"/>
                          <a:ea typeface="Calibri"/>
                        </a:rPr>
                        <a:t>Topic:</a:t>
                      </a:r>
                      <a:endParaRPr lang="en-US" sz="1400" dirty="0">
                        <a:solidFill>
                          <a:srgbClr val="000000"/>
                        </a:solidFill>
                        <a:effectLst/>
                        <a:latin typeface="Times New Roman"/>
                        <a:ea typeface="Calibri"/>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i="1" kern="1200" dirty="0" smtClean="0">
                          <a:solidFill>
                            <a:srgbClr val="000000"/>
                          </a:solidFill>
                          <a:effectLst/>
                          <a:latin typeface="Times New Roman"/>
                          <a:ea typeface="Calibri"/>
                          <a:cs typeface="+mn-cs"/>
                        </a:rPr>
                        <a:t>Preventive Dental Services for Children</a:t>
                      </a:r>
                      <a:endParaRPr lang="en-US" sz="1400" i="1" kern="1200" dirty="0">
                        <a:solidFill>
                          <a:srgbClr val="000000"/>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Name:</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45720" marR="0" algn="l" defTabSz="914400" rtl="0" eaLnBrk="1" latinLnBrk="0" hangingPunct="1">
                        <a:spcBef>
                          <a:spcPts val="600"/>
                        </a:spcBef>
                        <a:spcAft>
                          <a:spcPts val="600"/>
                        </a:spcAft>
                      </a:pPr>
                      <a:r>
                        <a:rPr lang="en-US" sz="1400" kern="1200" dirty="0" smtClean="0">
                          <a:solidFill>
                            <a:srgbClr val="000000"/>
                          </a:solidFill>
                          <a:effectLst/>
                          <a:latin typeface="Times New Roman"/>
                          <a:ea typeface="Calibri"/>
                          <a:cs typeface="+mn-cs"/>
                        </a:rPr>
                        <a:t>Suzie Quality</a:t>
                      </a:r>
                      <a:endParaRPr lang="en-US" sz="1400" kern="1200" dirty="0">
                        <a:solidFill>
                          <a:srgbClr val="000000"/>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xmlns="" val="10003"/>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Title:</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kern="1200" dirty="0" smtClean="0">
                          <a:solidFill>
                            <a:srgbClr val="000000"/>
                          </a:solidFill>
                          <a:effectLst/>
                          <a:latin typeface="Times New Roman"/>
                          <a:ea typeface="Calibri"/>
                          <a:cs typeface="+mn-cs"/>
                        </a:rPr>
                        <a:t>Quality Improvement Director</a:t>
                      </a:r>
                      <a:endParaRPr lang="en-US" sz="1400" kern="1200" dirty="0">
                        <a:solidFill>
                          <a:srgbClr val="000000"/>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a:t>
                      </a:r>
                      <a:r>
                        <a:rPr lang="en-US" sz="1400" dirty="0" smtClean="0">
                          <a:solidFill>
                            <a:srgbClr val="000000"/>
                          </a:solidFill>
                          <a:effectLst/>
                          <a:latin typeface="Times New Roman"/>
                          <a:ea typeface="Calibri"/>
                        </a:rPr>
                        <a:t>Email </a:t>
                      </a:r>
                      <a:r>
                        <a:rPr lang="en-US" sz="1400" dirty="0">
                          <a:solidFill>
                            <a:srgbClr val="000000"/>
                          </a:solidFill>
                          <a:effectLst/>
                          <a:latin typeface="Times New Roman"/>
                          <a:ea typeface="Calibri"/>
                        </a:rPr>
                        <a:t>Address:</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45720" marR="0" algn="l" defTabSz="914400" rtl="0" eaLnBrk="1" latinLnBrk="0" hangingPunct="1">
                        <a:spcBef>
                          <a:spcPts val="600"/>
                        </a:spcBef>
                        <a:spcAft>
                          <a:spcPts val="600"/>
                        </a:spcAft>
                      </a:pPr>
                      <a:r>
                        <a:rPr lang="en-US" sz="1400" kern="1200" dirty="0" smtClean="0">
                          <a:solidFill>
                            <a:srgbClr val="000000"/>
                          </a:solidFill>
                          <a:effectLst/>
                          <a:latin typeface="Times New Roman"/>
                          <a:ea typeface="Calibri"/>
                          <a:cs typeface="+mn-cs"/>
                        </a:rPr>
                        <a:t>squality@xyzhealthplan.com</a:t>
                      </a:r>
                      <a:endParaRPr lang="en-US" sz="1400" kern="1200" dirty="0">
                        <a:solidFill>
                          <a:srgbClr val="000000"/>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xmlns="" val="10005"/>
                  </a:ext>
                </a:extLst>
              </a:tr>
              <a:tr h="340082">
                <a:tc>
                  <a:txBody>
                    <a:bodyPr/>
                    <a:lstStyle/>
                    <a:p>
                      <a:pPr marL="0" marR="0" algn="l">
                        <a:spcBef>
                          <a:spcPts val="600"/>
                        </a:spcBef>
                        <a:spcAft>
                          <a:spcPts val="600"/>
                        </a:spcAft>
                      </a:pPr>
                      <a:r>
                        <a:rPr lang="en-US" sz="1400" dirty="0">
                          <a:solidFill>
                            <a:srgbClr val="000000"/>
                          </a:solidFill>
                          <a:effectLst/>
                          <a:latin typeface="Times New Roman"/>
                          <a:ea typeface="Calibri"/>
                        </a:rPr>
                        <a:t>Project Contact Telephone Number:</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kern="1200" dirty="0" smtClean="0">
                          <a:solidFill>
                            <a:srgbClr val="000000"/>
                          </a:solidFill>
                          <a:effectLst/>
                          <a:latin typeface="Times New Roman"/>
                          <a:ea typeface="Calibri"/>
                          <a:cs typeface="+mn-cs"/>
                        </a:rPr>
                        <a:t>555.123.4567</a:t>
                      </a:r>
                      <a:endParaRPr lang="en-US" sz="1400" kern="1200" dirty="0">
                        <a:solidFill>
                          <a:srgbClr val="000000"/>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60749">
                <a:tc>
                  <a:txBody>
                    <a:bodyPr/>
                    <a:lstStyle/>
                    <a:p>
                      <a:pPr marL="0" marR="0" algn="l">
                        <a:spcBef>
                          <a:spcPts val="600"/>
                        </a:spcBef>
                        <a:spcAft>
                          <a:spcPts val="600"/>
                        </a:spcAft>
                      </a:pPr>
                      <a:r>
                        <a:rPr lang="en-US" sz="1400" dirty="0">
                          <a:solidFill>
                            <a:schemeClr val="tx1"/>
                          </a:solidFill>
                          <a:effectLst/>
                          <a:latin typeface="Times New Roman"/>
                          <a:ea typeface="Calibri"/>
                        </a:rPr>
                        <a:t>Intervention Being Tested:</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44450" marR="0" indent="0" algn="l" defTabSz="914400" rtl="0" eaLnBrk="1" latinLnBrk="0" hangingPunct="1">
                        <a:spcBef>
                          <a:spcPts val="600"/>
                        </a:spcBef>
                        <a:spcAft>
                          <a:spcPts val="600"/>
                        </a:spcAft>
                      </a:pPr>
                      <a:r>
                        <a:rPr lang="en-US" sz="1400" kern="1200" dirty="0" smtClean="0">
                          <a:solidFill>
                            <a:schemeClr val="tx1"/>
                          </a:solidFill>
                          <a:effectLst/>
                          <a:latin typeface="Times New Roman"/>
                          <a:ea typeface="Calibri"/>
                          <a:cs typeface="+mn-cs"/>
                        </a:rPr>
                        <a:t>Telephone outreach</a:t>
                      </a:r>
                      <a:r>
                        <a:rPr lang="en-US" sz="1400" kern="1200" baseline="0" dirty="0" smtClean="0">
                          <a:solidFill>
                            <a:schemeClr val="tx1"/>
                          </a:solidFill>
                          <a:effectLst/>
                          <a:latin typeface="Times New Roman"/>
                          <a:ea typeface="Calibri"/>
                          <a:cs typeface="+mn-cs"/>
                        </a:rPr>
                        <a:t> calls to members</a:t>
                      </a:r>
                      <a:endParaRPr lang="en-US" sz="1400" kern="1200" dirty="0">
                        <a:solidFill>
                          <a:schemeClr val="tx1"/>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1298836">
                <a:tc>
                  <a:txBody>
                    <a:bodyPr/>
                    <a:lstStyle/>
                    <a:p>
                      <a:pPr marL="0" marR="0" algn="l">
                        <a:spcBef>
                          <a:spcPts val="600"/>
                        </a:spcBef>
                        <a:spcAft>
                          <a:spcPts val="600"/>
                        </a:spcAft>
                      </a:pPr>
                      <a:r>
                        <a:rPr lang="en-US" sz="1400" dirty="0">
                          <a:solidFill>
                            <a:schemeClr val="tx1"/>
                          </a:solidFill>
                          <a:effectLst/>
                          <a:latin typeface="Times New Roman"/>
                          <a:ea typeface="Calibri"/>
                        </a:rPr>
                        <a:t>Test Cycle Objective:</a:t>
                      </a: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gn="l" defTabSz="914400" rtl="0" eaLnBrk="1" latinLnBrk="0" hangingPunct="1">
                        <a:spcBef>
                          <a:spcPts val="600"/>
                        </a:spcBef>
                        <a:spcAft>
                          <a:spcPts val="600"/>
                        </a:spcAft>
                      </a:pPr>
                      <a:r>
                        <a:rPr lang="en-US" sz="1400" kern="1200" dirty="0" smtClean="0">
                          <a:solidFill>
                            <a:schemeClr val="tx1"/>
                          </a:solidFill>
                          <a:effectLst/>
                          <a:latin typeface="Times New Roman"/>
                          <a:ea typeface="Calibri"/>
                          <a:cs typeface="+mn-cs"/>
                        </a:rPr>
                        <a:t>Three attempts by</a:t>
                      </a:r>
                      <a:r>
                        <a:rPr lang="en-US" sz="1400" kern="1200" baseline="0" dirty="0" smtClean="0">
                          <a:solidFill>
                            <a:schemeClr val="tx1"/>
                          </a:solidFill>
                          <a:effectLst/>
                          <a:latin typeface="Times New Roman"/>
                          <a:ea typeface="Calibri"/>
                          <a:cs typeface="+mn-cs"/>
                        </a:rPr>
                        <a:t> telephone will be made to reach eligible members’ parents/guardians to provide information on the importance of an annual preventive dental visit. The plan will provide assistance with scheduling the dental appointment if needed and offer transportation. </a:t>
                      </a:r>
                      <a:endParaRPr lang="en-US" sz="1400" kern="1200" dirty="0">
                        <a:solidFill>
                          <a:schemeClr val="tx1"/>
                        </a:solidFill>
                        <a:effectLst/>
                        <a:latin typeface="Times New Roman"/>
                        <a:ea typeface="Calibri"/>
                        <a:cs typeface="+mn-cs"/>
                      </a:endParaRPr>
                    </a:p>
                  </a:txBody>
                  <a:tcPr marL="64127" marR="641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fld id="{F1932CD8-2456-4537-B600-04522923C878}" type="slidenum">
              <a:rPr lang="en-US" smtClean="0"/>
              <a:pPr/>
              <a:t>3</a:t>
            </a:fld>
            <a:endParaRPr lang="en-US" dirty="0"/>
          </a:p>
        </p:txBody>
      </p:sp>
    </p:spTree>
    <p:extLst>
      <p:ext uri="{BB962C8B-B14F-4D97-AF65-F5344CB8AC3E}">
        <p14:creationId xmlns:p14="http://schemas.microsoft.com/office/powerpoint/2010/main" val="18244732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Intervention Plan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933879"/>
              </p:ext>
            </p:extLst>
          </p:nvPr>
        </p:nvGraphicFramePr>
        <p:xfrm>
          <a:off x="381000" y="1143000"/>
          <a:ext cx="8458200" cy="4863483"/>
        </p:xfrm>
        <a:graphic>
          <a:graphicData uri="http://schemas.openxmlformats.org/drawingml/2006/table">
            <a:tbl>
              <a:tblPr firstRow="1" firstCol="1" bandRow="1"/>
              <a:tblGrid>
                <a:gridCol w="2960591">
                  <a:extLst>
                    <a:ext uri="{9D8B030D-6E8A-4147-A177-3AD203B41FA5}">
                      <a16:colId xmlns:a16="http://schemas.microsoft.com/office/drawing/2014/main" xmlns="" val="20000"/>
                    </a:ext>
                  </a:extLst>
                </a:gridCol>
                <a:gridCol w="5497609">
                  <a:extLst>
                    <a:ext uri="{9D8B030D-6E8A-4147-A177-3AD203B41FA5}">
                      <a16:colId xmlns:a16="http://schemas.microsoft.com/office/drawing/2014/main" xmlns="" val="20001"/>
                    </a:ext>
                  </a:extLst>
                </a:gridCol>
              </a:tblGrid>
              <a:tr h="322485">
                <a:tc gridSpan="2">
                  <a:txBody>
                    <a:bodyPr/>
                    <a:lstStyle/>
                    <a:p>
                      <a:pPr marL="0" marR="0" algn="ctr">
                        <a:spcBef>
                          <a:spcPts val="0"/>
                        </a:spcBef>
                        <a:spcAft>
                          <a:spcPts val="0"/>
                        </a:spcAft>
                      </a:pPr>
                      <a:endParaRPr lang="en-US" sz="300" b="1" dirty="0" smtClean="0">
                        <a:solidFill>
                          <a:srgbClr val="FFFFFF"/>
                        </a:solidFill>
                        <a:effectLst/>
                        <a:latin typeface="Arial"/>
                        <a:ea typeface="Malgun Gothic"/>
                        <a:cs typeface="Times New Roman"/>
                      </a:endParaRPr>
                    </a:p>
                    <a:p>
                      <a:pPr marL="0" marR="0" algn="ctr">
                        <a:spcBef>
                          <a:spcPts val="0"/>
                        </a:spcBef>
                        <a:spcAft>
                          <a:spcPts val="0"/>
                        </a:spcAft>
                      </a:pPr>
                      <a:r>
                        <a:rPr lang="en-US" sz="1300" b="1" dirty="0" smtClean="0">
                          <a:solidFill>
                            <a:srgbClr val="FFFFFF"/>
                          </a:solidFill>
                          <a:effectLst/>
                          <a:latin typeface="Arial"/>
                          <a:ea typeface="Malgun Gothic"/>
                          <a:cs typeface="Times New Roman"/>
                        </a:rPr>
                        <a:t>Intervention Plan</a:t>
                      </a:r>
                    </a:p>
                    <a:p>
                      <a:pPr marL="0" marR="0" algn="ctr">
                        <a:spcBef>
                          <a:spcPts val="0"/>
                        </a:spcBef>
                        <a:spcAft>
                          <a:spcPts val="0"/>
                        </a:spcAft>
                      </a:pPr>
                      <a:endParaRPr lang="en-US" sz="300" dirty="0">
                        <a:solidFill>
                          <a:srgbClr val="FFFFFF"/>
                        </a:solidFill>
                        <a:effectLst/>
                        <a:latin typeface="Calibri"/>
                        <a:ea typeface="Malgun Gothic"/>
                        <a:cs typeface="Times New Roman"/>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3366"/>
                    </a:solidFill>
                  </a:tcPr>
                </a:tc>
                <a:tc hMerge="1">
                  <a:txBody>
                    <a:bodyPr/>
                    <a:lstStyle/>
                    <a:p>
                      <a:endParaRPr lang="en-US"/>
                    </a:p>
                  </a:txBody>
                  <a:tcPr/>
                </a:tc>
                <a:extLst>
                  <a:ext uri="{0D108BD9-81ED-4DB2-BD59-A6C34878D82A}">
                    <a16:rowId xmlns:a16="http://schemas.microsoft.com/office/drawing/2014/main" xmlns="" val="10000"/>
                  </a:ext>
                </a:extLst>
              </a:tr>
              <a:tr h="225739">
                <a:tc>
                  <a:txBody>
                    <a:bodyPr/>
                    <a:lstStyle/>
                    <a:p>
                      <a:pPr marL="0" marR="0" algn="l">
                        <a:spcBef>
                          <a:spcPts val="600"/>
                        </a:spcBef>
                        <a:spcAft>
                          <a:spcPts val="600"/>
                        </a:spcAft>
                      </a:pPr>
                      <a:r>
                        <a:rPr lang="en-US" sz="1400" dirty="0">
                          <a:solidFill>
                            <a:srgbClr val="000000"/>
                          </a:solidFill>
                          <a:effectLst/>
                          <a:latin typeface="Times New Roman"/>
                          <a:ea typeface="Calibri"/>
                        </a:rPr>
                        <a:t>Date Testing Began:</a:t>
                      </a:r>
                    </a:p>
                  </a:txBody>
                  <a:tcPr marL="65749" marR="657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l">
                        <a:spcBef>
                          <a:spcPts val="600"/>
                        </a:spcBef>
                        <a:spcAft>
                          <a:spcPts val="600"/>
                        </a:spcAft>
                      </a:pPr>
                      <a:r>
                        <a:rPr lang="en-US" sz="1400" dirty="0" smtClean="0">
                          <a:solidFill>
                            <a:srgbClr val="000000"/>
                          </a:solidFill>
                          <a:effectLst/>
                          <a:latin typeface="Times New Roman"/>
                          <a:ea typeface="Calibri"/>
                        </a:rPr>
                        <a:t>10/1/2015</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1"/>
                  </a:ext>
                </a:extLst>
              </a:tr>
              <a:tr h="499851">
                <a:tc>
                  <a:txBody>
                    <a:bodyPr/>
                    <a:lstStyle/>
                    <a:p>
                      <a:pPr marL="0" marR="0" algn="l">
                        <a:spcBef>
                          <a:spcPts val="600"/>
                        </a:spcBef>
                        <a:spcAft>
                          <a:spcPts val="600"/>
                        </a:spcAft>
                      </a:pPr>
                      <a:r>
                        <a:rPr lang="en-US" sz="1400" dirty="0">
                          <a:solidFill>
                            <a:srgbClr val="000000"/>
                          </a:solidFill>
                          <a:effectLst/>
                          <a:latin typeface="Times New Roman"/>
                          <a:ea typeface="Calibri"/>
                        </a:rPr>
                        <a:t>Continued, New, or Revised </a:t>
                      </a:r>
                      <a:r>
                        <a:rPr lang="en-US" sz="1400" dirty="0" smtClean="0">
                          <a:solidFill>
                            <a:srgbClr val="000000"/>
                          </a:solidFill>
                          <a:effectLst/>
                          <a:latin typeface="Times New Roman"/>
                          <a:ea typeface="Calibri"/>
                        </a:rPr>
                        <a:t>Intervention</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dirty="0" smtClean="0">
                          <a:solidFill>
                            <a:srgbClr val="000000"/>
                          </a:solidFill>
                          <a:effectLst/>
                          <a:latin typeface="Times New Roman"/>
                          <a:ea typeface="Calibri"/>
                        </a:rPr>
                        <a:t>New</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451478">
                <a:tc>
                  <a:txBody>
                    <a:bodyPr/>
                    <a:lstStyle/>
                    <a:p>
                      <a:pPr marL="0" marR="0" algn="l">
                        <a:spcBef>
                          <a:spcPts val="600"/>
                        </a:spcBef>
                        <a:spcAft>
                          <a:spcPts val="600"/>
                        </a:spcAft>
                      </a:pPr>
                      <a:r>
                        <a:rPr lang="en-US" sz="1400" dirty="0">
                          <a:solidFill>
                            <a:srgbClr val="000000"/>
                          </a:solidFill>
                          <a:effectLst/>
                          <a:latin typeface="Times New Roman"/>
                          <a:ea typeface="Calibri"/>
                        </a:rPr>
                        <a:t>Member, Provider, or </a:t>
                      </a:r>
                      <a:r>
                        <a:rPr lang="en-US" sz="1400" dirty="0" smtClean="0">
                          <a:solidFill>
                            <a:srgbClr val="000000"/>
                          </a:solidFill>
                          <a:effectLst/>
                          <a:latin typeface="Times New Roman"/>
                          <a:ea typeface="Calibri"/>
                        </a:rPr>
                        <a:t>Health</a:t>
                      </a:r>
                      <a:r>
                        <a:rPr lang="en-US" sz="1400" baseline="0" dirty="0" smtClean="0">
                          <a:solidFill>
                            <a:srgbClr val="000000"/>
                          </a:solidFill>
                          <a:effectLst/>
                          <a:latin typeface="Times New Roman"/>
                          <a:ea typeface="Calibri"/>
                        </a:rPr>
                        <a:t> Plan </a:t>
                      </a:r>
                      <a:r>
                        <a:rPr lang="en-US" sz="1400" dirty="0" smtClean="0">
                          <a:solidFill>
                            <a:srgbClr val="000000"/>
                          </a:solidFill>
                          <a:effectLst/>
                          <a:latin typeface="Times New Roman"/>
                          <a:ea typeface="Calibri"/>
                        </a:rPr>
                        <a:t>Systems/Process-Level Intervention</a:t>
                      </a:r>
                      <a:r>
                        <a:rPr lang="en-US" sz="1400" dirty="0">
                          <a:solidFill>
                            <a:srgbClr val="000000"/>
                          </a:solidFill>
                          <a:effectLst/>
                          <a:latin typeface="Times New Roman"/>
                          <a:ea typeface="Calibri"/>
                        </a:rPr>
                        <a:t>:</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l">
                        <a:spcBef>
                          <a:spcPts val="600"/>
                        </a:spcBef>
                        <a:spcAft>
                          <a:spcPts val="600"/>
                        </a:spcAft>
                      </a:pPr>
                      <a:r>
                        <a:rPr lang="en-US" sz="1400" baseline="0" dirty="0" smtClean="0">
                          <a:solidFill>
                            <a:srgbClr val="000000"/>
                          </a:solidFill>
                          <a:effectLst/>
                          <a:latin typeface="Times New Roman"/>
                          <a:ea typeface="Calibri"/>
                        </a:rPr>
                        <a:t>Member-Level Intervention</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3"/>
                  </a:ext>
                </a:extLst>
              </a:tr>
              <a:tr h="257988">
                <a:tc>
                  <a:txBody>
                    <a:bodyPr/>
                    <a:lstStyle/>
                    <a:p>
                      <a:pPr marL="0" marR="0" algn="l">
                        <a:spcBef>
                          <a:spcPts val="600"/>
                        </a:spcBef>
                        <a:spcAft>
                          <a:spcPts val="600"/>
                        </a:spcAft>
                      </a:pPr>
                      <a:r>
                        <a:rPr lang="en-US" sz="1400" dirty="0">
                          <a:solidFill>
                            <a:srgbClr val="000000"/>
                          </a:solidFill>
                          <a:effectLst/>
                          <a:latin typeface="Times New Roman"/>
                          <a:ea typeface="Calibri"/>
                        </a:rPr>
                        <a:t>Who is testing the intervention?</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dirty="0" smtClean="0">
                          <a:solidFill>
                            <a:srgbClr val="000000"/>
                          </a:solidFill>
                          <a:effectLst/>
                          <a:latin typeface="Times New Roman"/>
                          <a:ea typeface="Calibri"/>
                        </a:rPr>
                        <a:t>Quality</a:t>
                      </a:r>
                      <a:r>
                        <a:rPr lang="en-US" sz="1400" baseline="0" dirty="0" smtClean="0">
                          <a:solidFill>
                            <a:srgbClr val="000000"/>
                          </a:solidFill>
                          <a:effectLst/>
                          <a:latin typeface="Times New Roman"/>
                          <a:ea typeface="Calibri"/>
                        </a:rPr>
                        <a:t> Improvement</a:t>
                      </a:r>
                      <a:r>
                        <a:rPr lang="en-US" sz="1400" dirty="0" smtClean="0">
                          <a:solidFill>
                            <a:srgbClr val="000000"/>
                          </a:solidFill>
                          <a:effectLst/>
                          <a:latin typeface="Times New Roman"/>
                          <a:ea typeface="Calibri"/>
                        </a:rPr>
                        <a:t> Department/Member Services Representatives</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241863">
                <a:tc>
                  <a:txBody>
                    <a:bodyPr/>
                    <a:lstStyle/>
                    <a:p>
                      <a:pPr marL="0" marR="0" algn="l">
                        <a:spcBef>
                          <a:spcPts val="600"/>
                        </a:spcBef>
                        <a:spcAft>
                          <a:spcPts val="600"/>
                        </a:spcAft>
                      </a:pPr>
                      <a:r>
                        <a:rPr lang="en-US" sz="1400" dirty="0">
                          <a:solidFill>
                            <a:srgbClr val="000000"/>
                          </a:solidFill>
                          <a:effectLst/>
                          <a:latin typeface="Times New Roman"/>
                          <a:ea typeface="Calibri"/>
                        </a:rPr>
                        <a:t>Where is the test taking place?</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l">
                        <a:spcBef>
                          <a:spcPts val="600"/>
                        </a:spcBef>
                        <a:spcAft>
                          <a:spcPts val="600"/>
                        </a:spcAft>
                      </a:pPr>
                      <a:r>
                        <a:rPr lang="en-US" sz="1400" dirty="0" smtClean="0">
                          <a:solidFill>
                            <a:srgbClr val="000000"/>
                          </a:solidFill>
                          <a:effectLst/>
                          <a:latin typeface="Times New Roman"/>
                          <a:ea typeface="Calibri"/>
                        </a:rPr>
                        <a:t>Member Services Department</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5"/>
                  </a:ext>
                </a:extLst>
              </a:tr>
              <a:tr h="241863">
                <a:tc>
                  <a:txBody>
                    <a:bodyPr/>
                    <a:lstStyle/>
                    <a:p>
                      <a:pPr marL="0" marR="0" algn="l">
                        <a:spcBef>
                          <a:spcPts val="600"/>
                        </a:spcBef>
                        <a:spcAft>
                          <a:spcPts val="600"/>
                        </a:spcAft>
                      </a:pPr>
                      <a:r>
                        <a:rPr lang="en-US" sz="1400" dirty="0">
                          <a:solidFill>
                            <a:srgbClr val="000000"/>
                          </a:solidFill>
                          <a:effectLst/>
                          <a:latin typeface="Times New Roman"/>
                          <a:ea typeface="Calibri"/>
                        </a:rPr>
                        <a:t>How long is the data collection period?</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dirty="0" smtClean="0">
                          <a:solidFill>
                            <a:srgbClr val="000000"/>
                          </a:solidFill>
                          <a:effectLst/>
                          <a:latin typeface="Times New Roman"/>
                          <a:ea typeface="Calibri"/>
                        </a:rPr>
                        <a:t>90</a:t>
                      </a:r>
                      <a:r>
                        <a:rPr lang="en-US" sz="1400" baseline="0" dirty="0" smtClean="0">
                          <a:solidFill>
                            <a:srgbClr val="000000"/>
                          </a:solidFill>
                          <a:effectLst/>
                          <a:latin typeface="Times New Roman"/>
                          <a:ea typeface="Calibri"/>
                        </a:rPr>
                        <a:t> days</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1128696">
                <a:tc>
                  <a:txBody>
                    <a:bodyPr/>
                    <a:lstStyle/>
                    <a:p>
                      <a:pPr marL="0" marR="0" algn="l">
                        <a:spcBef>
                          <a:spcPts val="0"/>
                        </a:spcBef>
                        <a:spcAft>
                          <a:spcPts val="0"/>
                        </a:spcAft>
                      </a:pPr>
                      <a:r>
                        <a:rPr lang="en-US" sz="1400" dirty="0">
                          <a:solidFill>
                            <a:srgbClr val="000000"/>
                          </a:solidFill>
                          <a:effectLst/>
                          <a:latin typeface="Times New Roman"/>
                          <a:ea typeface="Calibri"/>
                        </a:rPr>
                        <a:t>What is the intervention methodology</a:t>
                      </a:r>
                      <a:r>
                        <a:rPr lang="en-US" sz="1400" dirty="0" smtClean="0">
                          <a:solidFill>
                            <a:srgbClr val="000000"/>
                          </a:solidFill>
                          <a:effectLst/>
                          <a:latin typeface="Times New Roman"/>
                          <a:ea typeface="Calibri"/>
                        </a:rPr>
                        <a:t>?</a:t>
                      </a:r>
                      <a:endParaRPr lang="en-US" sz="1400" dirty="0">
                        <a:solidFill>
                          <a:srgbClr val="000000"/>
                        </a:solidFill>
                        <a:effectLst/>
                        <a:latin typeface="Times New Roman"/>
                        <a:ea typeface="Calibri"/>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solidFill>
                            <a:srgbClr val="000000"/>
                          </a:solidFill>
                          <a:effectLst/>
                          <a:latin typeface="Times New Roman"/>
                          <a:ea typeface="Calibri"/>
                        </a:rPr>
                        <a:t>Member Services receives a monthly list of eligible members from Enrollment. Member Services Representative contacts the member’s parent/guardian. The representative </a:t>
                      </a:r>
                      <a:r>
                        <a:rPr lang="en-US" sz="1400" kern="1200" baseline="0" dirty="0" smtClean="0">
                          <a:solidFill>
                            <a:schemeClr val="tx1"/>
                          </a:solidFill>
                          <a:effectLst/>
                          <a:latin typeface="Times New Roman"/>
                          <a:ea typeface="Calibri"/>
                          <a:cs typeface="+mn-cs"/>
                        </a:rPr>
                        <a:t>provides information on the importance of an annual preventive dental visit, provides assistance with scheduling the dental appointment if needed, and offers transportation. </a:t>
                      </a:r>
                      <a:endParaRPr lang="en-US" sz="1400" kern="1200" dirty="0" smtClean="0">
                        <a:solidFill>
                          <a:schemeClr val="tx1"/>
                        </a:solidFill>
                        <a:effectLst/>
                        <a:latin typeface="Times New Roman"/>
                        <a:ea typeface="Calibri"/>
                        <a:cs typeface="+mn-cs"/>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7"/>
                  </a:ext>
                </a:extLst>
              </a:tr>
              <a:tr h="1354435">
                <a:tc>
                  <a:txBody>
                    <a:bodyPr/>
                    <a:lstStyle/>
                    <a:p>
                      <a:pPr marL="0" marR="0" algn="l">
                        <a:spcBef>
                          <a:spcPts val="600"/>
                        </a:spcBef>
                        <a:spcAft>
                          <a:spcPts val="600"/>
                        </a:spcAft>
                      </a:pPr>
                      <a:r>
                        <a:rPr lang="en-US" sz="1400" dirty="0">
                          <a:solidFill>
                            <a:srgbClr val="000000"/>
                          </a:solidFill>
                          <a:effectLst/>
                          <a:latin typeface="Times New Roman"/>
                          <a:ea typeface="Calibri"/>
                        </a:rPr>
                        <a:t>What are the predicted results of this test?</a:t>
                      </a: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600"/>
                        </a:spcBef>
                        <a:spcAft>
                          <a:spcPts val="600"/>
                        </a:spcAft>
                      </a:pPr>
                      <a:r>
                        <a:rPr lang="en-US" sz="1400" kern="1200" baseline="0" dirty="0" smtClean="0">
                          <a:solidFill>
                            <a:srgbClr val="000000"/>
                          </a:solidFill>
                          <a:effectLst/>
                          <a:latin typeface="Times New Roman"/>
                          <a:ea typeface="Calibri"/>
                          <a:cs typeface="+mn-cs"/>
                        </a:rPr>
                        <a:t>The plan predicts that for the members’ parents/guardians who are reached </a:t>
                      </a:r>
                      <a:r>
                        <a:rPr lang="en-US" sz="1400" kern="1200" baseline="0" dirty="0" smtClean="0">
                          <a:solidFill>
                            <a:srgbClr val="000000"/>
                          </a:solidFill>
                          <a:effectLst/>
                          <a:latin typeface="Times New Roman"/>
                          <a:ea typeface="Calibri"/>
                          <a:cs typeface="+mn-cs"/>
                        </a:rPr>
                        <a:t> </a:t>
                      </a:r>
                      <a:r>
                        <a:rPr lang="en-US" sz="1400" kern="1200" baseline="0" dirty="0" smtClean="0">
                          <a:solidFill>
                            <a:srgbClr val="000000"/>
                          </a:solidFill>
                          <a:effectLst/>
                          <a:latin typeface="Times New Roman"/>
                          <a:ea typeface="Calibri"/>
                          <a:cs typeface="+mn-cs"/>
                        </a:rPr>
                        <a:t>the intervention will be successful. The plan predicts that it may not be possible to reach all members because of inaccurate or missing contact information. The plan predicts that 80 percent of members can be reached by the intervention. Of those reached, the plan predicts that 75 percent of members will get preventive dental service following receipt of the intervention.</a:t>
                      </a:r>
                      <a:endParaRPr lang="en-US" sz="1400" kern="1200" baseline="0" dirty="0">
                        <a:solidFill>
                          <a:srgbClr val="000000"/>
                        </a:solidFill>
                        <a:effectLst/>
                        <a:latin typeface="Times New Roman"/>
                        <a:ea typeface="Calibri"/>
                        <a:cs typeface="+mn-cs"/>
                      </a:endParaRPr>
                    </a:p>
                  </a:txBody>
                  <a:tcPr marL="65749" marR="65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fld id="{F1932CD8-2456-4537-B600-04522923C878}" type="slidenum">
              <a:rPr lang="en-US" smtClean="0"/>
              <a:pPr/>
              <a:t>4</a:t>
            </a:fld>
            <a:endParaRPr lang="en-US" dirty="0"/>
          </a:p>
        </p:txBody>
      </p:sp>
    </p:spTree>
    <p:extLst>
      <p:ext uri="{BB962C8B-B14F-4D97-AF65-F5344CB8AC3E}">
        <p14:creationId xmlns:p14="http://schemas.microsoft.com/office/powerpoint/2010/main" val="39601483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Evaluation Plan</a:t>
            </a:r>
            <a:endParaRPr lang="en-US" dirty="0"/>
          </a:p>
        </p:txBody>
      </p:sp>
      <p:sp>
        <p:nvSpPr>
          <p:cNvPr id="3" name="Content Placeholder 2"/>
          <p:cNvSpPr>
            <a:spLocks noGrp="1"/>
          </p:cNvSpPr>
          <p:nvPr>
            <p:ph idx="1"/>
          </p:nvPr>
        </p:nvSpPr>
        <p:spPr>
          <a:xfrm>
            <a:off x="304800" y="1219200"/>
            <a:ext cx="8686800" cy="4906963"/>
          </a:xfrm>
        </p:spPr>
        <p:txBody>
          <a:bodyPr>
            <a:noAutofit/>
          </a:bodyPr>
          <a:lstStyle/>
          <a:p>
            <a:pPr lvl="0">
              <a:spcBef>
                <a:spcPts val="600"/>
              </a:spcBef>
            </a:pPr>
            <a:r>
              <a:rPr lang="en-US" spc="-100" dirty="0" smtClean="0"/>
              <a:t>How the plan will know the change leads to improvement. </a:t>
            </a:r>
          </a:p>
          <a:p>
            <a:pPr lvl="0">
              <a:spcBef>
                <a:spcPts val="600"/>
              </a:spcBef>
            </a:pPr>
            <a:r>
              <a:rPr lang="en-US" spc="-100" dirty="0" smtClean="0"/>
              <a:t>The data elements and sources.</a:t>
            </a:r>
          </a:p>
          <a:p>
            <a:pPr lvl="0">
              <a:spcBef>
                <a:spcPts val="600"/>
              </a:spcBef>
            </a:pPr>
            <a:r>
              <a:rPr lang="en-US" spc="-100" dirty="0" smtClean="0"/>
              <a:t>How and when </a:t>
            </a:r>
            <a:r>
              <a:rPr lang="en-US" spc="-100" dirty="0"/>
              <a:t>data will be </a:t>
            </a:r>
            <a:r>
              <a:rPr lang="en-US" spc="-100" dirty="0" smtClean="0"/>
              <a:t>collected.</a:t>
            </a:r>
          </a:p>
          <a:p>
            <a:pPr lvl="0">
              <a:spcBef>
                <a:spcPts val="600"/>
              </a:spcBef>
            </a:pPr>
            <a:r>
              <a:rPr lang="en-US" spc="-100" dirty="0" smtClean="0"/>
              <a:t>The team member(s) responsible for collecting the data.</a:t>
            </a:r>
          </a:p>
        </p:txBody>
      </p:sp>
      <p:sp>
        <p:nvSpPr>
          <p:cNvPr id="4" name="Slide Number Placeholder 3"/>
          <p:cNvSpPr>
            <a:spLocks noGrp="1"/>
          </p:cNvSpPr>
          <p:nvPr>
            <p:ph type="sldNum" sz="quarter" idx="12"/>
          </p:nvPr>
        </p:nvSpPr>
        <p:spPr/>
        <p:txBody>
          <a:bodyPr/>
          <a:lstStyle/>
          <a:p>
            <a:fld id="{F1932CD8-2456-4537-B600-04522923C878}" type="slidenum">
              <a:rPr lang="en-US" smtClean="0"/>
              <a:pPr/>
              <a:t>5</a:t>
            </a:fld>
            <a:endParaRPr lang="en-US" dirty="0"/>
          </a:p>
        </p:txBody>
      </p:sp>
    </p:spTree>
    <p:extLst>
      <p:ext uri="{BB962C8B-B14F-4D97-AF65-F5344CB8AC3E}">
        <p14:creationId xmlns:p14="http://schemas.microsoft.com/office/powerpoint/2010/main" val="23931484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3000" dirty="0" smtClean="0"/>
              <a:t>Evaluation Plan Example—</a:t>
            </a:r>
            <a:r>
              <a:rPr lang="en-US" sz="3000" i="1" dirty="0" smtClean="0"/>
              <a:t>Preventive Dental Services for Children</a:t>
            </a:r>
            <a:r>
              <a:rPr lang="en-US" sz="3000" dirty="0" smtClean="0"/>
              <a:t> </a:t>
            </a:r>
            <a:endParaRPr lang="en-US" sz="3000" dirty="0"/>
          </a:p>
        </p:txBody>
      </p:sp>
      <p:sp>
        <p:nvSpPr>
          <p:cNvPr id="3" name="Content Placeholder 2"/>
          <p:cNvSpPr>
            <a:spLocks noGrp="1"/>
          </p:cNvSpPr>
          <p:nvPr>
            <p:ph idx="1"/>
          </p:nvPr>
        </p:nvSpPr>
        <p:spPr>
          <a:xfrm>
            <a:off x="304800" y="1219200"/>
            <a:ext cx="8686800" cy="4906963"/>
          </a:xfrm>
        </p:spPr>
        <p:txBody>
          <a:bodyPr>
            <a:noAutofit/>
          </a:bodyPr>
          <a:lstStyle/>
          <a:p>
            <a:pPr>
              <a:lnSpc>
                <a:spcPts val="3100"/>
              </a:lnSpc>
              <a:spcBef>
                <a:spcPts val="600"/>
              </a:spcBef>
            </a:pPr>
            <a:r>
              <a:rPr lang="en-US" spc="-100" dirty="0" smtClean="0">
                <a:solidFill>
                  <a:prstClr val="black">
                    <a:lumMod val="85000"/>
                    <a:lumOff val="15000"/>
                  </a:prstClr>
                </a:solidFill>
              </a:rPr>
              <a:t>The plan will know that a change leads to improvement by measuring the number of members who receive telephone outreach and the number of members that completed a dental visit after receiving telephone outreach. </a:t>
            </a:r>
          </a:p>
          <a:p>
            <a:pPr>
              <a:lnSpc>
                <a:spcPts val="3100"/>
              </a:lnSpc>
              <a:spcBef>
                <a:spcPts val="600"/>
              </a:spcBef>
            </a:pPr>
            <a:r>
              <a:rPr lang="en-US" spc="-100" dirty="0" smtClean="0">
                <a:solidFill>
                  <a:prstClr val="black">
                    <a:lumMod val="85000"/>
                    <a:lumOff val="15000"/>
                  </a:prstClr>
                </a:solidFill>
              </a:rPr>
              <a:t>Completed </a:t>
            </a:r>
            <a:r>
              <a:rPr lang="en-US" spc="-100" dirty="0">
                <a:solidFill>
                  <a:prstClr val="black">
                    <a:lumMod val="85000"/>
                    <a:lumOff val="15000"/>
                  </a:prstClr>
                </a:solidFill>
              </a:rPr>
              <a:t>dental visits will be collected </a:t>
            </a:r>
            <a:r>
              <a:rPr lang="en-US" spc="-100" dirty="0" smtClean="0">
                <a:solidFill>
                  <a:prstClr val="black">
                    <a:lumMod val="85000"/>
                    <a:lumOff val="15000"/>
                  </a:prstClr>
                </a:solidFill>
              </a:rPr>
              <a:t>from </a:t>
            </a:r>
            <a:r>
              <a:rPr lang="en-US" spc="-100" dirty="0">
                <a:solidFill>
                  <a:prstClr val="black">
                    <a:lumMod val="85000"/>
                    <a:lumOff val="15000"/>
                  </a:prstClr>
                </a:solidFill>
              </a:rPr>
              <a:t>provider </a:t>
            </a:r>
            <a:r>
              <a:rPr lang="en-US" spc="-100" dirty="0" smtClean="0">
                <a:solidFill>
                  <a:prstClr val="black">
                    <a:lumMod val="85000"/>
                    <a:lumOff val="15000"/>
                  </a:prstClr>
                </a:solidFill>
              </a:rPr>
              <a:t>offices and claims. </a:t>
            </a:r>
          </a:p>
          <a:p>
            <a:pPr>
              <a:lnSpc>
                <a:spcPts val="3100"/>
              </a:lnSpc>
              <a:spcBef>
                <a:spcPts val="600"/>
              </a:spcBef>
            </a:pPr>
            <a:r>
              <a:rPr lang="en-US" spc="-100" dirty="0" smtClean="0">
                <a:solidFill>
                  <a:prstClr val="black">
                    <a:lumMod val="85000"/>
                    <a:lumOff val="15000"/>
                  </a:prstClr>
                </a:solidFill>
              </a:rPr>
              <a:t>If using claims, the plan should assess how complete claims submissions are within a specified timeframe to determine if claims will be a viable source of data for testing an intervention. </a:t>
            </a:r>
          </a:p>
          <a:p>
            <a:pPr>
              <a:lnSpc>
                <a:spcPts val="3100"/>
              </a:lnSpc>
              <a:spcBef>
                <a:spcPts val="600"/>
              </a:spcBef>
            </a:pPr>
            <a:endParaRPr lang="en-US" altLang="en-US" spc="-1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6</a:t>
            </a:fld>
            <a:endParaRPr lang="en-US" dirty="0"/>
          </a:p>
        </p:txBody>
      </p:sp>
    </p:spTree>
    <p:extLst>
      <p:ext uri="{BB962C8B-B14F-4D97-AF65-F5344CB8AC3E}">
        <p14:creationId xmlns:p14="http://schemas.microsoft.com/office/powerpoint/2010/main" val="2050990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sz="3000" dirty="0" smtClean="0"/>
              <a:t>Evaluation Plan Example—</a:t>
            </a:r>
            <a:r>
              <a:rPr lang="en-US" sz="3000" i="1" dirty="0" smtClean="0"/>
              <a:t>Preventive Dental Services for Children</a:t>
            </a:r>
            <a:r>
              <a:rPr lang="en-US" sz="3000" dirty="0" smtClean="0"/>
              <a:t> (cont.)</a:t>
            </a:r>
            <a:endParaRPr lang="en-US" sz="3000" dirty="0"/>
          </a:p>
        </p:txBody>
      </p:sp>
      <p:sp>
        <p:nvSpPr>
          <p:cNvPr id="3" name="Content Placeholder 2"/>
          <p:cNvSpPr>
            <a:spLocks noGrp="1"/>
          </p:cNvSpPr>
          <p:nvPr>
            <p:ph idx="1"/>
          </p:nvPr>
        </p:nvSpPr>
        <p:spPr>
          <a:xfrm>
            <a:off x="304800" y="1219200"/>
            <a:ext cx="8686800" cy="4906963"/>
          </a:xfrm>
        </p:spPr>
        <p:txBody>
          <a:bodyPr>
            <a:noAutofit/>
          </a:bodyPr>
          <a:lstStyle/>
          <a:p>
            <a:pPr>
              <a:lnSpc>
                <a:spcPts val="3100"/>
              </a:lnSpc>
              <a:spcBef>
                <a:spcPts val="100"/>
              </a:spcBef>
            </a:pPr>
            <a:r>
              <a:rPr lang="en-US" spc="-100" dirty="0">
                <a:solidFill>
                  <a:schemeClr val="tx1"/>
                </a:solidFill>
              </a:rPr>
              <a:t>Data on attempted and completed outreach calls will be tracked daily</a:t>
            </a:r>
            <a:r>
              <a:rPr lang="en-US" spc="-100" dirty="0" smtClean="0">
                <a:solidFill>
                  <a:schemeClr val="tx1"/>
                </a:solidFill>
              </a:rPr>
              <a:t>.</a:t>
            </a:r>
          </a:p>
          <a:p>
            <a:pPr>
              <a:lnSpc>
                <a:spcPts val="3100"/>
              </a:lnSpc>
              <a:spcBef>
                <a:spcPts val="100"/>
              </a:spcBef>
            </a:pPr>
            <a:r>
              <a:rPr lang="en-US" spc="-100" dirty="0" smtClean="0">
                <a:solidFill>
                  <a:schemeClr val="tx1"/>
                </a:solidFill>
              </a:rPr>
              <a:t>Representatives will also track scheduling assistance and transportation provided. </a:t>
            </a:r>
            <a:endParaRPr lang="en-US" spc="-100" dirty="0">
              <a:solidFill>
                <a:schemeClr val="tx1"/>
              </a:solidFill>
            </a:endParaRPr>
          </a:p>
          <a:p>
            <a:pPr lvl="0">
              <a:lnSpc>
                <a:spcPts val="3100"/>
              </a:lnSpc>
              <a:spcBef>
                <a:spcPts val="100"/>
              </a:spcBef>
            </a:pPr>
            <a:r>
              <a:rPr lang="en-US" spc="-100" dirty="0" smtClean="0">
                <a:solidFill>
                  <a:prstClr val="black">
                    <a:lumMod val="85000"/>
                    <a:lumOff val="15000"/>
                  </a:prstClr>
                </a:solidFill>
              </a:rPr>
              <a:t>Data on completed dental visits will be collected 30, 60, and 90 days following the call. </a:t>
            </a:r>
          </a:p>
          <a:p>
            <a:pPr>
              <a:lnSpc>
                <a:spcPts val="3100"/>
              </a:lnSpc>
              <a:spcBef>
                <a:spcPts val="100"/>
              </a:spcBef>
            </a:pPr>
            <a:r>
              <a:rPr lang="en-US" spc="-100" dirty="0" smtClean="0">
                <a:solidFill>
                  <a:prstClr val="black">
                    <a:lumMod val="85000"/>
                    <a:lumOff val="15000"/>
                  </a:prstClr>
                </a:solidFill>
              </a:rPr>
              <a:t>The </a:t>
            </a:r>
            <a:r>
              <a:rPr lang="en-US" spc="-100" dirty="0">
                <a:solidFill>
                  <a:prstClr val="black">
                    <a:lumMod val="85000"/>
                    <a:lumOff val="15000"/>
                  </a:prstClr>
                </a:solidFill>
              </a:rPr>
              <a:t>Quality Improvement Department will receive data from Member Services weekly, contact provider offices for confirmation of completed dental visits and </a:t>
            </a:r>
            <a:r>
              <a:rPr lang="en-US" spc="-100" dirty="0" smtClean="0">
                <a:solidFill>
                  <a:prstClr val="black">
                    <a:lumMod val="85000"/>
                    <a:lumOff val="15000"/>
                  </a:prstClr>
                </a:solidFill>
              </a:rPr>
              <a:t>complete administrative data collection for dental visit </a:t>
            </a:r>
            <a:r>
              <a:rPr lang="en-US" spc="-100" dirty="0">
                <a:solidFill>
                  <a:prstClr val="black">
                    <a:lumMod val="85000"/>
                    <a:lumOff val="15000"/>
                  </a:prstClr>
                </a:solidFill>
              </a:rPr>
              <a:t>claims. </a:t>
            </a:r>
          </a:p>
          <a:p>
            <a:pPr>
              <a:lnSpc>
                <a:spcPts val="3100"/>
              </a:lnSpc>
              <a:spcBef>
                <a:spcPts val="100"/>
              </a:spcBef>
            </a:pPr>
            <a:r>
              <a:rPr lang="en-US" spc="-100" dirty="0">
                <a:solidFill>
                  <a:prstClr val="black">
                    <a:lumMod val="85000"/>
                    <a:lumOff val="15000"/>
                  </a:prstClr>
                </a:solidFill>
              </a:rPr>
              <a:t>The Quality Improvement Department will calculate and present the results for the PDSA. </a:t>
            </a:r>
          </a:p>
          <a:p>
            <a:pPr lvl="0">
              <a:lnSpc>
                <a:spcPts val="3100"/>
              </a:lnSpc>
              <a:spcBef>
                <a:spcPts val="100"/>
              </a:spcBef>
            </a:pPr>
            <a:endParaRPr lang="en-US" spc="-100" dirty="0" smtClean="0">
              <a:solidFill>
                <a:prstClr val="black">
                  <a:lumMod val="85000"/>
                  <a:lumOff val="15000"/>
                </a:prstClr>
              </a:solidFill>
            </a:endParaRPr>
          </a:p>
          <a:p>
            <a:pPr marL="0" indent="0">
              <a:lnSpc>
                <a:spcPts val="3000"/>
              </a:lnSpc>
              <a:spcBef>
                <a:spcPts val="0"/>
              </a:spcBef>
              <a:buNone/>
            </a:pPr>
            <a:endParaRPr lang="en-US" altLang="en-US" spc="-100"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7</a:t>
            </a:fld>
            <a:endParaRPr lang="en-US" dirty="0"/>
          </a:p>
        </p:txBody>
      </p:sp>
    </p:spTree>
    <p:extLst>
      <p:ext uri="{BB962C8B-B14F-4D97-AF65-F5344CB8AC3E}">
        <p14:creationId xmlns:p14="http://schemas.microsoft.com/office/powerpoint/2010/main" val="16323065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Testing the Intervention </a:t>
            </a:r>
            <a:endParaRPr lang="en-US" dirty="0"/>
          </a:p>
        </p:txBody>
      </p:sp>
      <p:sp>
        <p:nvSpPr>
          <p:cNvPr id="3" name="Content Placeholder 2"/>
          <p:cNvSpPr>
            <a:spLocks noGrp="1"/>
          </p:cNvSpPr>
          <p:nvPr>
            <p:ph idx="1"/>
          </p:nvPr>
        </p:nvSpPr>
        <p:spPr/>
        <p:txBody>
          <a:bodyPr/>
          <a:lstStyle/>
          <a:p>
            <a:pPr marL="0" indent="0">
              <a:spcBef>
                <a:spcPts val="0"/>
              </a:spcBef>
              <a:buNone/>
            </a:pPr>
            <a:r>
              <a:rPr lang="en-US" dirty="0"/>
              <a:t>In the </a:t>
            </a:r>
            <a:r>
              <a:rPr lang="en-US" i="1" dirty="0"/>
              <a:t>Do</a:t>
            </a:r>
            <a:r>
              <a:rPr lang="en-US" dirty="0"/>
              <a:t> stage of the cycle, the test is performed and data are collected. </a:t>
            </a:r>
            <a:r>
              <a:rPr lang="en-US" dirty="0" smtClean="0"/>
              <a:t>Two </a:t>
            </a:r>
            <a:r>
              <a:rPr lang="en-US" dirty="0"/>
              <a:t>types of data </a:t>
            </a:r>
            <a:r>
              <a:rPr lang="en-US" dirty="0" smtClean="0"/>
              <a:t>can </a:t>
            </a:r>
            <a:r>
              <a:rPr lang="en-US" dirty="0"/>
              <a:t>be collected during this stage.</a:t>
            </a:r>
          </a:p>
          <a:p>
            <a:pPr marL="514350" indent="-514350">
              <a:buFont typeface="Arial" panose="020B0604020202020204" pitchFamily="34" charset="0"/>
              <a:buAutoNum type="arabicPeriod"/>
            </a:pPr>
            <a:r>
              <a:rPr lang="en-US" dirty="0" smtClean="0"/>
              <a:t>Quantitative (measures amount)</a:t>
            </a:r>
            <a:endParaRPr lang="en-US" dirty="0"/>
          </a:p>
          <a:p>
            <a:pPr marL="514350" indent="-514350">
              <a:buFont typeface="Arial" panose="020B0604020202020204" pitchFamily="34" charset="0"/>
              <a:buAutoNum type="arabicPeriod"/>
            </a:pPr>
            <a:r>
              <a:rPr lang="en-US" dirty="0" smtClean="0"/>
              <a:t>Qualitative (measures quality of something)</a:t>
            </a:r>
            <a:endParaRPr lang="en-US" dirty="0"/>
          </a:p>
          <a:p>
            <a:pPr marL="0" indent="0">
              <a:buNone/>
            </a:pPr>
            <a:r>
              <a:rPr lang="en-US" altLang="en-US" dirty="0" smtClean="0"/>
              <a:t> </a:t>
            </a:r>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8</a:t>
            </a:fld>
            <a:endParaRPr lang="en-US" dirty="0"/>
          </a:p>
        </p:txBody>
      </p:sp>
    </p:spTree>
    <p:extLst>
      <p:ext uri="{BB962C8B-B14F-4D97-AF65-F5344CB8AC3E}">
        <p14:creationId xmlns:p14="http://schemas.microsoft.com/office/powerpoint/2010/main" val="3659271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Record-Keeping</a:t>
            </a:r>
            <a:endParaRPr lang="en-US" dirty="0"/>
          </a:p>
        </p:txBody>
      </p:sp>
      <p:sp>
        <p:nvSpPr>
          <p:cNvPr id="3" name="Content Placeholder 2"/>
          <p:cNvSpPr>
            <a:spLocks noGrp="1"/>
          </p:cNvSpPr>
          <p:nvPr>
            <p:ph idx="1"/>
          </p:nvPr>
        </p:nvSpPr>
        <p:spPr/>
        <p:txBody>
          <a:bodyPr/>
          <a:lstStyle/>
          <a:p>
            <a:pPr marL="0" indent="0">
              <a:buNone/>
            </a:pPr>
            <a:r>
              <a:rPr lang="en-US" sz="2400" b="1" dirty="0" smtClean="0"/>
              <a:t>Record-Keeping</a:t>
            </a:r>
          </a:p>
          <a:p>
            <a:r>
              <a:rPr lang="en-US" sz="2400" dirty="0" smtClean="0"/>
              <a:t>The tracking of any events and/or activities related to the intervention as they occur. </a:t>
            </a:r>
          </a:p>
          <a:p>
            <a:r>
              <a:rPr lang="en-US" sz="2400" dirty="0" smtClean="0"/>
              <a:t>Keeping a record of challenges and/or confounding factors as they occur throughout the intervention period.</a:t>
            </a:r>
          </a:p>
          <a:p>
            <a:endParaRPr lang="en-US" dirty="0" smtClean="0"/>
          </a:p>
          <a:p>
            <a:endParaRPr lang="en-US" dirty="0" smtClean="0"/>
          </a:p>
          <a:p>
            <a:endParaRPr lang="en-US" altLang="en-US" dirty="0"/>
          </a:p>
        </p:txBody>
      </p:sp>
      <p:sp>
        <p:nvSpPr>
          <p:cNvPr id="4" name="Slide Number Placeholder 3"/>
          <p:cNvSpPr>
            <a:spLocks noGrp="1"/>
          </p:cNvSpPr>
          <p:nvPr>
            <p:ph type="sldNum" sz="quarter" idx="12"/>
          </p:nvPr>
        </p:nvSpPr>
        <p:spPr/>
        <p:txBody>
          <a:bodyPr/>
          <a:lstStyle/>
          <a:p>
            <a:fld id="{F1932CD8-2456-4537-B600-04522923C878}" type="slidenum">
              <a:rPr lang="en-US" smtClean="0"/>
              <a:pPr/>
              <a:t>9</a:t>
            </a:fld>
            <a:endParaRPr lang="en-US" dirty="0"/>
          </a:p>
        </p:txBody>
      </p:sp>
      <p:pic>
        <p:nvPicPr>
          <p:cNvPr id="9" name="Picture 8"/>
          <p:cNvPicPr>
            <a:picLocks noChangeAspect="1"/>
          </p:cNvPicPr>
          <p:nvPr/>
        </p:nvPicPr>
        <p:blipFill>
          <a:blip r:embed="rId5"/>
          <a:stretch>
            <a:fillRect/>
          </a:stretch>
        </p:blipFill>
        <p:spPr>
          <a:xfrm>
            <a:off x="609599" y="3429000"/>
            <a:ext cx="7924801" cy="2209800"/>
          </a:xfrm>
          <a:prstGeom prst="rect">
            <a:avLst/>
          </a:prstGeom>
        </p:spPr>
      </p:pic>
    </p:spTree>
    <p:extLst>
      <p:ext uri="{BB962C8B-B14F-4D97-AF65-F5344CB8AC3E}">
        <p14:creationId xmlns:p14="http://schemas.microsoft.com/office/powerpoint/2010/main" val="32266420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SAG_PPT_Template_Blocks">
  <a:themeElements>
    <a:clrScheme name="HSAG">
      <a:dk1>
        <a:sysClr val="windowText" lastClr="000000"/>
      </a:dk1>
      <a:lt1>
        <a:sysClr val="window" lastClr="FFFFFF"/>
      </a:lt1>
      <a:dk2>
        <a:srgbClr val="00549E"/>
      </a:dk2>
      <a:lt2>
        <a:srgbClr val="FFFFFF"/>
      </a:lt2>
      <a:accent1>
        <a:srgbClr val="61A2D8"/>
      </a:accent1>
      <a:accent2>
        <a:srgbClr val="F79548"/>
      </a:accent2>
      <a:accent3>
        <a:srgbClr val="50B848"/>
      </a:accent3>
      <a:accent4>
        <a:srgbClr val="C02640"/>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HSAG_Corporate_PowerPointTemplate [Read-Only]" id="{EE7BA457-062E-42D4-AC0A-EC6EA8BDAF6F}" vid="{AF7BCD3A-C84F-4180-9319-493B9CDA2BF4}"/>
    </a:ext>
  </a:extLst>
</a:theme>
</file>

<file path=ppt/theme/theme3.xml><?xml version="1.0" encoding="utf-8"?>
<a:theme xmlns:a="http://schemas.openxmlformats.org/drawingml/2006/main" name="4_HSAG_PPT_Template_Blocks">
  <a:themeElements>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fontScheme name="HSAG">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0.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2.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3.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4.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5.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6.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7.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8.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19.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0.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21.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3.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4.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5.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6.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7.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8.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ppt/theme/themeOverride9.xml><?xml version="1.0" encoding="utf-8"?>
<a:themeOverride xmlns:a="http://schemas.openxmlformats.org/drawingml/2006/main">
  <a:clrScheme name="HSAG">
    <a:dk1>
      <a:sysClr val="windowText" lastClr="000000"/>
    </a:dk1>
    <a:lt1>
      <a:sysClr val="window" lastClr="FFFFFF"/>
    </a:lt1>
    <a:dk2>
      <a:srgbClr val="00549E"/>
    </a:dk2>
    <a:lt2>
      <a:srgbClr val="FFFFFF"/>
    </a:lt2>
    <a:accent1>
      <a:srgbClr val="61A2D8"/>
    </a:accent1>
    <a:accent2>
      <a:srgbClr val="C02640"/>
    </a:accent2>
    <a:accent3>
      <a:srgbClr val="50B848"/>
    </a:accent3>
    <a:accent4>
      <a:srgbClr val="F79548"/>
    </a:accent4>
    <a:accent5>
      <a:srgbClr val="3F3F3F"/>
    </a:accent5>
    <a:accent6>
      <a:srgbClr val="00549E"/>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4367</TotalTime>
  <Words>1524</Words>
  <Application>Microsoft Office PowerPoint</Application>
  <PresentationFormat>On-screen Show (4:3)</PresentationFormat>
  <Paragraphs>210</Paragraphs>
  <Slides>22</Slides>
  <Notes>22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HSAG_PPT_Template_Blocks</vt:lpstr>
      <vt:lpstr>1_HSAG_PPT_Template_Blocks</vt:lpstr>
      <vt:lpstr>4_HSAG_PPT_Template_Blocks</vt:lpstr>
      <vt:lpstr>Applying Plan-Do-Study-Act (PDSA) Methodology  and Using Interim Measurement Cycles: A Preventive Dental Services for Children Example </vt:lpstr>
      <vt:lpstr>Review of Plan-Do-Study-Act</vt:lpstr>
      <vt:lpstr>PDSA—Plan </vt:lpstr>
      <vt:lpstr>Plan: Intervention Plan</vt:lpstr>
      <vt:lpstr>Plan: Evaluation Plan</vt:lpstr>
      <vt:lpstr>Evaluation Plan Example—Preventive Dental Services for Children </vt:lpstr>
      <vt:lpstr>Evaluation Plan Example—Preventive Dental Services for Children (cont.)</vt:lpstr>
      <vt:lpstr>Do: Testing the Intervention </vt:lpstr>
      <vt:lpstr>Do: Record-Keeping</vt:lpstr>
      <vt:lpstr>Study: Intervention Results</vt:lpstr>
      <vt:lpstr>  Study: Intervention Effectiveness</vt:lpstr>
      <vt:lpstr>  Study: Intervention Effectiveness (cont.)</vt:lpstr>
      <vt:lpstr>  Study: Intervention Effectiveness (cont.)</vt:lpstr>
      <vt:lpstr>  Study: Intervention Effectiveness (cont.)</vt:lpstr>
      <vt:lpstr>  Study: Intervention Effectiveness (cont.)</vt:lpstr>
      <vt:lpstr>Act: Adopt-Adapt-Abandon</vt:lpstr>
      <vt:lpstr>Act: Adopt-Adapt-Abandon (cont.)</vt:lpstr>
      <vt:lpstr>Important Considerations </vt:lpstr>
      <vt:lpstr>Important Considerations (cont.)</vt:lpstr>
      <vt:lpstr>PDSA Take-Away</vt:lpstr>
      <vt:lpstr>Final PDSA Take-Away</vt:lpstr>
      <vt:lpstr>Open Discussion</vt:lpstr>
    </vt:vector>
  </TitlesOfParts>
  <Company>Health Services Advisory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HSAG Sample PowerPoint - Block Design</dc:title>
  <dc:creator>Melissa Gerke</dc:creator>
  <cp:keywords>Health Services Advisory Group, HSAG, Corporate Template</cp:keywords>
  <cp:lastModifiedBy>Frances Kaplan</cp:lastModifiedBy>
  <cp:revision>626</cp:revision>
  <cp:lastPrinted>2016-04-05T17:11:23Z</cp:lastPrinted>
  <dcterms:created xsi:type="dcterms:W3CDTF">2014-01-27T21:55:26Z</dcterms:created>
  <dcterms:modified xsi:type="dcterms:W3CDTF">2016-05-11T21:32:05Z</dcterms:modified>
</cp:coreProperties>
</file>