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269" r:id="rId4"/>
    <p:sldId id="263" r:id="rId5"/>
    <p:sldId id="279" r:id="rId6"/>
    <p:sldId id="282" r:id="rId7"/>
    <p:sldId id="270" r:id="rId8"/>
    <p:sldId id="271" r:id="rId9"/>
    <p:sldId id="277" r:id="rId10"/>
    <p:sldId id="272" r:id="rId11"/>
    <p:sldId id="273" r:id="rId12"/>
    <p:sldId id="267" r:id="rId13"/>
    <p:sldId id="278" r:id="rId14"/>
    <p:sldId id="268" r:id="rId15"/>
    <p:sldId id="275" r:id="rId16"/>
    <p:sldId id="276" r:id="rId17"/>
    <p:sldId id="274" r:id="rId18"/>
    <p:sldId id="280" r:id="rId19"/>
    <p:sldId id="281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gan, Rachel" initials="L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14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CD35C-765E-4977-8AE5-5BC597CFC35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57EBD-F0CB-4AD5-B18D-BA1C8785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DA29E-6815-48CC-A1E0-8D3EE4999F1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638E-656D-424B-8786-93B9BF727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2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looks fine!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and</a:t>
            </a:r>
            <a:r>
              <a:rPr lang="en-US" baseline="0" dirty="0"/>
              <a:t> 2)</a:t>
            </a:r>
            <a:r>
              <a:rPr lang="en-US" dirty="0"/>
              <a:t> Finer and </a:t>
            </a:r>
            <a:r>
              <a:rPr lang="en-US" dirty="0" err="1"/>
              <a:t>Zolna</a:t>
            </a:r>
            <a:r>
              <a:rPr lang="en-US" dirty="0"/>
              <a:t>, see comment</a:t>
            </a:r>
          </a:p>
          <a:p>
            <a:r>
              <a:rPr lang="en-US" dirty="0"/>
              <a:t>3)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Baldwin, M. K., &amp; Edelman, A. B. (2013). The effect of long-acting reversible contraception on rapid repeat pregnancy in adolescents: a review.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Adolescent Health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S47-S53.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Conde-Agudelo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Rosas-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Bermúdez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Kafury-Goeta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C. (2006). Birth spacing and risk of adverse perinatal outcomes: a meta-analysis.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(15), 1809-1823.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638E-656D-424B-8786-93B9BF727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and</a:t>
            </a:r>
            <a:r>
              <a:rPr lang="en-US" baseline="0" dirty="0"/>
              <a:t> 2)</a:t>
            </a:r>
            <a:r>
              <a:rPr lang="en-US" dirty="0"/>
              <a:t> Finer and </a:t>
            </a:r>
            <a:r>
              <a:rPr lang="en-US" dirty="0" err="1"/>
              <a:t>Zolna</a:t>
            </a:r>
            <a:r>
              <a:rPr lang="en-US" dirty="0"/>
              <a:t>, see comment</a:t>
            </a:r>
          </a:p>
          <a:p>
            <a:r>
              <a:rPr lang="en-US" dirty="0"/>
              <a:t>3)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Baldwin, M. K., &amp; Edelman, A. B. (2013). The effect of long-acting reversible contraception on rapid repeat pregnancy in adolescents: a review.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Adolescent Health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S47-S53.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Conde-Agudelo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Rosas-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Bermúdez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Kafury-Goeta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C. (2006). Birth spacing and risk of adverse perinatal outcomes: a meta-analysis.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(15), 1809-1823.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638E-656D-424B-8786-93B9BF727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ACOG Bulletin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638E-656D-424B-8786-93B9BF727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4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0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A8C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17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9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9120" y="6333744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457200" y="6350181"/>
            <a:ext cx="381000" cy="3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91200" y="6321544"/>
            <a:ext cx="289560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9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9120" y="6333744"/>
            <a:ext cx="381000" cy="381000"/>
          </a:xfrm>
          <a:prstGeom prst="rect">
            <a:avLst/>
          </a:prstGeo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457200" y="6350181"/>
            <a:ext cx="381000" cy="3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91200" y="6321544"/>
            <a:ext cx="289560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66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A8C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7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400799"/>
            <a:ext cx="381000" cy="323087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b="15760"/>
          <a:stretch/>
        </p:blipFill>
        <p:spPr bwMode="auto">
          <a:xfrm>
            <a:off x="5715000" y="6321544"/>
            <a:ext cx="2971800" cy="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hlopezca\Desktop\FPQC Meeting Material\FPQC change of image\Logo-and-Tagline_Final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6"/>
          <a:stretch/>
        </p:blipFill>
        <p:spPr bwMode="auto">
          <a:xfrm>
            <a:off x="502669" y="6321544"/>
            <a:ext cx="487931" cy="4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4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392169"/>
            <a:ext cx="381000" cy="381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6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396990"/>
            <a:ext cx="381000" cy="38481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0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4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4300" y="152400"/>
            <a:ext cx="8915400" cy="66294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/>
          <p:cNvSpPr/>
          <p:nvPr/>
        </p:nvSpPr>
        <p:spPr>
          <a:xfrm>
            <a:off x="4389120" y="6410325"/>
            <a:ext cx="274320" cy="274320"/>
          </a:xfrm>
          <a:prstGeom prst="ellipse">
            <a:avLst/>
          </a:prstGeom>
          <a:solidFill>
            <a:srgbClr val="9A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400800"/>
            <a:ext cx="533400" cy="45720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fld id="{AF51F174-ECE1-45C6-AF12-A3DBDBC07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6248400"/>
            <a:ext cx="8229600" cy="27432"/>
          </a:xfrm>
          <a:prstGeom prst="rect">
            <a:avLst/>
          </a:prstGeom>
          <a:solidFill>
            <a:srgbClr val="9A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10B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pqc@health.usf.edu" TargetMode="External"/><Relationship Id="rId2" Type="http://schemas.openxmlformats.org/officeDocument/2006/relationships/hyperlink" Target="http://www.fpqc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8720" y="2263043"/>
            <a:ext cx="6739128" cy="1522573"/>
          </a:xfrm>
          <a:prstGeom prst="roundRect">
            <a:avLst/>
          </a:prstGeom>
          <a:solidFill>
            <a:srgbClr val="AFA379"/>
          </a:solidFill>
          <a:ln w="28575">
            <a:solidFill>
              <a:srgbClr val="00510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771" y="2263043"/>
            <a:ext cx="6112469" cy="1513429"/>
          </a:xfrm>
          <a:noFill/>
          <a:ln w="38100" cmpd="sng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Immediate Use of Postpartum LARCs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6702" y="4108360"/>
            <a:ext cx="7418231" cy="1648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000" kern="1200">
                <a:solidFill>
                  <a:srgbClr val="9A8C5C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051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William M. Sappenfield, MD, MPH, CPH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</a:rPr>
              <a:t>Director, Florida Perinatal Quality Collaborative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The Chiles Center at the College of Public Health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University of South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7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Postpartum LARC Barriers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66147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/>
              <a:t>Patients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05909"/>
            <a:ext cx="4023360" cy="395128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 Narrow" panose="020B0606020202030204" pitchFamily="34" charset="0"/>
              </a:rPr>
              <a:t>Lack of knowledge about postpartum options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Misperceptions about side effects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Restrictions by insurance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Concern about impact on postpartum milk supply</a:t>
            </a:r>
          </a:p>
          <a:p>
            <a:endParaRPr lang="en-US" sz="3000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6614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/>
              <a:t>Providers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05909"/>
            <a:ext cx="4023360" cy="3951288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 Narrow" panose="020B0606020202030204" pitchFamily="34" charset="0"/>
              </a:rPr>
              <a:t>Lack of knowledge, training &amp; comfort 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Providers deter patients from using LARCs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Not an option in delivering facility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Lack of reimbursement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6226629" y="5399316"/>
            <a:ext cx="682172" cy="6531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1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87" y="102184"/>
            <a:ext cx="8210550" cy="1012055"/>
          </a:xfrm>
        </p:spPr>
        <p:txBody>
          <a:bodyPr>
            <a:noAutofit/>
          </a:bodyPr>
          <a:lstStyle/>
          <a:p>
            <a:r>
              <a:rPr lang="en-US" sz="3200" dirty="0" err="1"/>
              <a:t>pLARC</a:t>
            </a:r>
            <a:r>
              <a:rPr lang="en-US" sz="3200" dirty="0"/>
              <a:t> Advisory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969860"/>
            <a:ext cx="8566484" cy="51119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dirty="0"/>
              <a:t>Rachel Rapkin, MD, LARC Advisory Group Chair, USF</a:t>
            </a:r>
          </a:p>
          <a:p>
            <a:pPr>
              <a:spcBef>
                <a:spcPts val="0"/>
              </a:spcBef>
            </a:pPr>
            <a:r>
              <a:rPr lang="en-US" sz="1700" dirty="0"/>
              <a:t>Betsy Wood, FPQC Nurse Consultant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Julie DeCesare, Residency Director, UF Pensacola</a:t>
            </a:r>
          </a:p>
          <a:p>
            <a:pPr lvl="0">
              <a:spcBef>
                <a:spcPts val="0"/>
              </a:spcBef>
            </a:pPr>
            <a:r>
              <a:rPr lang="en-US" sz="1700" dirty="0" err="1"/>
              <a:t>Eina</a:t>
            </a:r>
            <a:r>
              <a:rPr lang="en-US" sz="1700" dirty="0"/>
              <a:t> G. Fishman, MD, Chief Medical Officer, United Health Care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Robert Yelverton, MD, ACOG District XII and Women’s Care FL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Pam Schwartz, MD, OB Hospitalist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Candace L. Rouse, DNP, RN-C, CNS-BC, UF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Kay Roussos-Ross, MD, UF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Brad </a:t>
            </a:r>
            <a:r>
              <a:rPr lang="en-US" sz="1700" dirty="0" err="1"/>
              <a:t>Bruggeman</a:t>
            </a:r>
            <a:r>
              <a:rPr lang="en-US" sz="1700" dirty="0"/>
              <a:t>, MD, UF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Angela Windom O’Donnell,  Women’s Health Care Midwives 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Dianne Cosgrove, Florida Hospital Association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Karla Maguire, MD, UM Jackson Memorial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Marilyn W. Fudge, MD, MHA, Bayfront Health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Faye Johnson, Executive Director</a:t>
            </a:r>
            <a:r>
              <a:rPr lang="en-US" sz="1700" i="1" dirty="0"/>
              <a:t>, </a:t>
            </a:r>
            <a:r>
              <a:rPr lang="en-US" sz="1700" dirty="0"/>
              <a:t>Northeast Florida Healthy Start Coalition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Maria Diaz, MD, Chair,  ACOG XII Committee on Health Care for Underserved Women  &amp; Aetna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Cathy </a:t>
            </a:r>
            <a:r>
              <a:rPr lang="en-US" sz="1700" dirty="0" err="1"/>
              <a:t>Timuta</a:t>
            </a:r>
            <a:r>
              <a:rPr lang="en-US" sz="1700" i="1" dirty="0"/>
              <a:t>, </a:t>
            </a:r>
            <a:r>
              <a:rPr lang="en-US" sz="1700" dirty="0"/>
              <a:t>Executive Director, Healthy Start of Southwest FL</a:t>
            </a:r>
          </a:p>
          <a:p>
            <a:pPr lvl="0">
              <a:spcBef>
                <a:spcPts val="0"/>
              </a:spcBef>
            </a:pPr>
            <a:r>
              <a:rPr lang="en-US" sz="1700" dirty="0" err="1"/>
              <a:t>Elicia</a:t>
            </a:r>
            <a:r>
              <a:rPr lang="en-US" sz="1700" dirty="0"/>
              <a:t> Coley,  AHCA</a:t>
            </a:r>
          </a:p>
          <a:p>
            <a:pPr lvl="0">
              <a:spcBef>
                <a:spcPts val="0"/>
              </a:spcBef>
            </a:pPr>
            <a:r>
              <a:rPr lang="en-US" sz="1700" dirty="0" err="1"/>
              <a:t>Janicka</a:t>
            </a:r>
            <a:r>
              <a:rPr lang="en-US" sz="1700" dirty="0"/>
              <a:t> Harris,  AHCA</a:t>
            </a:r>
          </a:p>
          <a:p>
            <a:pPr lvl="0">
              <a:spcBef>
                <a:spcPts val="0"/>
              </a:spcBef>
            </a:pPr>
            <a:r>
              <a:rPr lang="en-US" sz="1700" dirty="0"/>
              <a:t>Susan Speake, FL DOH Title X program director &amp; family planning program administrator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A4FA9BDF-5112-4FDD-B427-73D1E730E7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4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0" y="443882"/>
            <a:ext cx="8196036" cy="1012055"/>
          </a:xfrm>
        </p:spPr>
        <p:txBody>
          <a:bodyPr>
            <a:noAutofit/>
          </a:bodyPr>
          <a:lstStyle/>
          <a:p>
            <a:r>
              <a:rPr lang="en-US" sz="4000" dirty="0"/>
              <a:t>Florida OB/Gyn Residency Program </a:t>
            </a:r>
            <a:br>
              <a:rPr lang="en-US" sz="4000" dirty="0"/>
            </a:br>
            <a:r>
              <a:rPr lang="en-US" sz="4000" dirty="0"/>
              <a:t>Joint Quality Improvement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829"/>
            <a:ext cx="7968419" cy="4542970"/>
          </a:xfrm>
        </p:spPr>
        <p:txBody>
          <a:bodyPr>
            <a:normAutofit/>
          </a:bodyPr>
          <a:lstStyle/>
          <a:p>
            <a:r>
              <a:rPr lang="en-US" b="1" dirty="0"/>
              <a:t>Purpose: </a:t>
            </a:r>
            <a:r>
              <a:rPr lang="en-US" dirty="0"/>
              <a:t>To add immediate postpartum LARC as a feasible contraception option in training programs.</a:t>
            </a:r>
          </a:p>
          <a:p>
            <a:r>
              <a:rPr lang="en-US" dirty="0"/>
              <a:t>All 8 Florida Obstetrics/Gynecology residency programs have agreed this LARC initiative will be their joint residency QI initiative</a:t>
            </a:r>
          </a:p>
          <a:p>
            <a:r>
              <a:rPr lang="en-US" dirty="0"/>
              <a:t>4 of the 8 institutions are participating on the initiative advisory group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A4FA9BDF-5112-4FDD-B427-73D1E730E78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0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OTLSHAPE_M_dba9f1cc2041410b849ee590e76c7780_Connector2"/>
          <p:cNvCxnSpPr/>
          <p:nvPr>
            <p:custDataLst>
              <p:tags r:id="rId2"/>
            </p:custDataLst>
          </p:nvPr>
        </p:nvCxnSpPr>
        <p:spPr>
          <a:xfrm>
            <a:off x="3603450" y="1978855"/>
            <a:ext cx="0" cy="1334902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22ba966897a34657afc169ade639a7fb_Connector1"/>
          <p:cNvCxnSpPr/>
          <p:nvPr>
            <p:custDataLst>
              <p:tags r:id="rId3"/>
            </p:custDataLst>
          </p:nvPr>
        </p:nvCxnSpPr>
        <p:spPr>
          <a:xfrm>
            <a:off x="1327354" y="1911415"/>
            <a:ext cx="0" cy="1485873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 hidden="1"/>
          <p:cNvSpPr txBox="1"/>
          <p:nvPr>
            <p:custDataLst>
              <p:tags r:id="rId4"/>
            </p:custDataLst>
          </p:nvPr>
        </p:nvSpPr>
        <p:spPr>
          <a:xfrm>
            <a:off x="254000" y="2794169"/>
            <a:ext cx="469900" cy="2790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rgbClr val="C0504D"/>
                </a:solidFill>
              </a:rPr>
              <a:t>1978</a:t>
            </a:r>
          </a:p>
        </p:txBody>
      </p:sp>
      <p:sp>
        <p:nvSpPr>
          <p:cNvPr id="3" name="OTLSHAPE_TB_00000000000000000000000000000000_RightEndCaps" hidden="1"/>
          <p:cNvSpPr txBox="1"/>
          <p:nvPr>
            <p:custDataLst>
              <p:tags r:id="rId5"/>
            </p:custDataLst>
          </p:nvPr>
        </p:nvSpPr>
        <p:spPr>
          <a:xfrm>
            <a:off x="8426534" y="2794169"/>
            <a:ext cx="469900" cy="2790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rgbClr val="C0504D"/>
                </a:solidFill>
              </a:rPr>
              <a:t>2015</a:t>
            </a: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6"/>
            </p:custDataLst>
          </p:nvPr>
        </p:nvSpPr>
        <p:spPr>
          <a:xfrm>
            <a:off x="424526" y="2823793"/>
            <a:ext cx="8187533" cy="681073"/>
          </a:xfrm>
          <a:prstGeom prst="round2DiagRect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rgbClr val="A6B727"/>
              </a:gs>
              <a:gs pos="100000">
                <a:srgbClr val="737F1C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TLSHAPE_TB_00000000000000000000000000000000_ElapsedTim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ound2DiagRect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8"/>
            </p:custDataLst>
          </p:nvPr>
        </p:nvSpPr>
        <p:spPr>
          <a:xfrm>
            <a:off x="7884715" y="31242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9"/>
            </p:custDataLst>
          </p:nvPr>
        </p:nvSpPr>
        <p:spPr>
          <a:xfrm>
            <a:off x="7939143" y="3251200"/>
            <a:ext cx="0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Today</a:t>
            </a: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10"/>
            </p:custDataLst>
          </p:nvPr>
        </p:nvSpPr>
        <p:spPr>
          <a:xfrm>
            <a:off x="806320" y="2841570"/>
            <a:ext cx="348109" cy="3325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prstClr val="white"/>
                </a:solidFill>
              </a:rPr>
              <a:t>2017</a:t>
            </a:r>
          </a:p>
        </p:txBody>
      </p:sp>
      <p:sp>
        <p:nvSpPr>
          <p:cNvPr id="12" name="OTLSHAPE_TB_00000000000000000000000000000000_TimescaleInterval3"/>
          <p:cNvSpPr txBox="1"/>
          <p:nvPr>
            <p:custDataLst>
              <p:tags r:id="rId11"/>
            </p:custDataLst>
          </p:nvPr>
        </p:nvSpPr>
        <p:spPr>
          <a:xfrm>
            <a:off x="3741593" y="2834226"/>
            <a:ext cx="348109" cy="3325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460" name="OTLSHAPE_M_22ba966897a34657afc169ade639a7fb_Title"/>
          <p:cNvSpPr txBox="1"/>
          <p:nvPr>
            <p:custDataLst>
              <p:tags r:id="rId12"/>
            </p:custDataLst>
          </p:nvPr>
        </p:nvSpPr>
        <p:spPr>
          <a:xfrm>
            <a:off x="1009745" y="1669018"/>
            <a:ext cx="2368751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Hospital Recruitment</a:t>
            </a:r>
          </a:p>
        </p:txBody>
      </p:sp>
      <p:sp>
        <p:nvSpPr>
          <p:cNvPr id="461" name="OTLSHAPE_M_22ba966897a34657afc169ade639a7fb_Date"/>
          <p:cNvSpPr txBox="1"/>
          <p:nvPr>
            <p:custDataLst>
              <p:tags r:id="rId13"/>
            </p:custDataLst>
          </p:nvPr>
        </p:nvSpPr>
        <p:spPr>
          <a:xfrm>
            <a:off x="1404073" y="1881016"/>
            <a:ext cx="135988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dirty="0">
                <a:solidFill>
                  <a:srgbClr val="C0504D"/>
                </a:solidFill>
                <a:latin typeface="Arial Narrow" panose="020B0606020202030204" pitchFamily="34" charset="0"/>
              </a:rPr>
              <a:t>August – September 2017</a:t>
            </a:r>
          </a:p>
        </p:txBody>
      </p:sp>
      <p:sp>
        <p:nvSpPr>
          <p:cNvPr id="463" name="OTLSHAPE_M_f37dfb331cf44909bff180704ea51942_Title"/>
          <p:cNvSpPr txBox="1"/>
          <p:nvPr>
            <p:custDataLst>
              <p:tags r:id="rId14"/>
            </p:custDataLst>
          </p:nvPr>
        </p:nvSpPr>
        <p:spPr>
          <a:xfrm>
            <a:off x="1554786" y="2206332"/>
            <a:ext cx="22279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State Initiative Kick-Off</a:t>
            </a:r>
          </a:p>
        </p:txBody>
      </p:sp>
      <p:sp>
        <p:nvSpPr>
          <p:cNvPr id="464" name="OTLSHAPE_M_f37dfb331cf44909bff180704ea51942_Date"/>
          <p:cNvSpPr txBox="1"/>
          <p:nvPr>
            <p:custDataLst>
              <p:tags r:id="rId15"/>
            </p:custDataLst>
          </p:nvPr>
        </p:nvSpPr>
        <p:spPr>
          <a:xfrm>
            <a:off x="2296009" y="2386143"/>
            <a:ext cx="101647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C0504D"/>
                </a:solidFill>
                <a:latin typeface="Arial Narrow" panose="020B0606020202030204" pitchFamily="34" charset="0"/>
              </a:rPr>
              <a:t>November 2017</a:t>
            </a:r>
          </a:p>
        </p:txBody>
      </p:sp>
      <p:sp>
        <p:nvSpPr>
          <p:cNvPr id="466" name="OTLSHAPE_M_dba9f1cc2041410b849ee590e76c7780_Title"/>
          <p:cNvSpPr txBox="1"/>
          <p:nvPr>
            <p:custDataLst>
              <p:tags r:id="rId16"/>
            </p:custDataLst>
          </p:nvPr>
        </p:nvSpPr>
        <p:spPr>
          <a:xfrm>
            <a:off x="3060886" y="1626561"/>
            <a:ext cx="2172203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Individual Hospital Kick-Offs</a:t>
            </a:r>
          </a:p>
          <a:p>
            <a:pPr algn="ctr"/>
            <a:r>
              <a:rPr lang="en-US" sz="1200" spc="-4">
                <a:solidFill>
                  <a:prstClr val="black">
                    <a:lumMod val="65000"/>
                    <a:lumOff val="35000"/>
                  </a:prstClr>
                </a:solidFill>
              </a:rPr>
              <a:t>“Pre-Implementation”</a:t>
            </a:r>
            <a:endParaRPr lang="en-US" sz="1200" spc="-4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67" name="OTLSHAPE_M_dba9f1cc2041410b849ee590e76c7780_Date"/>
          <p:cNvSpPr txBox="1"/>
          <p:nvPr>
            <p:custDataLst>
              <p:tags r:id="rId17"/>
            </p:custDataLst>
          </p:nvPr>
        </p:nvSpPr>
        <p:spPr>
          <a:xfrm>
            <a:off x="3688709" y="1978855"/>
            <a:ext cx="77538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C0504D"/>
                </a:solidFill>
                <a:latin typeface="Arial Narrow" panose="020B0606020202030204" pitchFamily="34" charset="0"/>
              </a:rPr>
              <a:t>January 2018</a:t>
            </a:r>
          </a:p>
        </p:txBody>
      </p:sp>
      <p:sp>
        <p:nvSpPr>
          <p:cNvPr id="468" name="OTLSHAPE_M_dba9f1cc2041410b849ee590e76c7780_Shape"/>
          <p:cNvSpPr/>
          <p:nvPr>
            <p:custDataLst>
              <p:tags r:id="rId18"/>
            </p:custDataLst>
          </p:nvPr>
        </p:nvSpPr>
        <p:spPr>
          <a:xfrm>
            <a:off x="2265101" y="2644528"/>
            <a:ext cx="167093" cy="317834"/>
          </a:xfrm>
          <a:prstGeom prst="flowChartManualOperati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9" name="OTLSHAPE_M_d508bc8e7bdc47cbb9f4b176c303be74_Title"/>
          <p:cNvSpPr txBox="1"/>
          <p:nvPr>
            <p:custDataLst>
              <p:tags r:id="rId19"/>
            </p:custDataLst>
          </p:nvPr>
        </p:nvSpPr>
        <p:spPr>
          <a:xfrm>
            <a:off x="4528832" y="1630362"/>
            <a:ext cx="2464615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Mid-Project Meeting</a:t>
            </a:r>
          </a:p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“Implementation”</a:t>
            </a:r>
          </a:p>
        </p:txBody>
      </p:sp>
      <p:sp>
        <p:nvSpPr>
          <p:cNvPr id="470" name="OTLSHAPE_M_d508bc8e7bdc47cbb9f4b176c303be74_Date"/>
          <p:cNvSpPr txBox="1"/>
          <p:nvPr>
            <p:custDataLst>
              <p:tags r:id="rId20"/>
            </p:custDataLst>
          </p:nvPr>
        </p:nvSpPr>
        <p:spPr>
          <a:xfrm>
            <a:off x="5322522" y="2060502"/>
            <a:ext cx="87723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C0504D"/>
                </a:solidFill>
                <a:latin typeface="Arial Narrow" panose="020B0606020202030204" pitchFamily="34" charset="0"/>
              </a:rPr>
              <a:t>Fall 2018</a:t>
            </a:r>
          </a:p>
        </p:txBody>
      </p:sp>
      <p:sp>
        <p:nvSpPr>
          <p:cNvPr id="478" name="OTLSHAPE_M_18a521d68dbf408f93562c040cf7a4b1_Title"/>
          <p:cNvSpPr txBox="1"/>
          <p:nvPr>
            <p:custDataLst>
              <p:tags r:id="rId21"/>
            </p:custDataLst>
          </p:nvPr>
        </p:nvSpPr>
        <p:spPr>
          <a:xfrm>
            <a:off x="1240663" y="4136359"/>
            <a:ext cx="240891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Baseline Data Collection</a:t>
            </a:r>
          </a:p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Recruit Leadership Team</a:t>
            </a:r>
          </a:p>
        </p:txBody>
      </p:sp>
      <p:sp>
        <p:nvSpPr>
          <p:cNvPr id="479" name="OTLSHAPE_M_18a521d68dbf408f93562c040cf7a4b1_Date"/>
          <p:cNvSpPr txBox="1"/>
          <p:nvPr>
            <p:custDataLst>
              <p:tags r:id="rId22"/>
            </p:custDataLst>
          </p:nvPr>
        </p:nvSpPr>
        <p:spPr>
          <a:xfrm>
            <a:off x="1762711" y="4447900"/>
            <a:ext cx="132299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C0504D"/>
                </a:solidFill>
                <a:latin typeface="Arial Narrow" panose="020B0606020202030204" pitchFamily="34" charset="0"/>
              </a:rPr>
              <a:t>October - December 2017</a:t>
            </a:r>
          </a:p>
        </p:txBody>
      </p:sp>
      <p:sp>
        <p:nvSpPr>
          <p:cNvPr id="324" name="OTLSHAPE_M_3bdee929928a47ec82ab115ac7f7e690_Title"/>
          <p:cNvSpPr txBox="1"/>
          <p:nvPr>
            <p:custDataLst>
              <p:tags r:id="rId23"/>
            </p:custDataLst>
          </p:nvPr>
        </p:nvSpPr>
        <p:spPr>
          <a:xfrm>
            <a:off x="3250378" y="3823859"/>
            <a:ext cx="5037614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Monthly Learning Sessions</a:t>
            </a:r>
          </a:p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Ongoing Data Collection</a:t>
            </a:r>
          </a:p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Onsite TA Visits</a:t>
            </a:r>
          </a:p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Technical Assistance Upon Request</a:t>
            </a:r>
          </a:p>
        </p:txBody>
      </p:sp>
      <p:sp>
        <p:nvSpPr>
          <p:cNvPr id="325" name="OTLSHAPE_M_3bdee929928a47ec82ab115ac7f7e690_Date"/>
          <p:cNvSpPr txBox="1"/>
          <p:nvPr>
            <p:custDataLst>
              <p:tags r:id="rId24"/>
            </p:custDataLst>
          </p:nvPr>
        </p:nvSpPr>
        <p:spPr>
          <a:xfrm>
            <a:off x="4917491" y="4601788"/>
            <a:ext cx="176189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C0504D"/>
                </a:solidFill>
                <a:latin typeface="Arial Narrow" panose="020B0606020202030204" pitchFamily="34" charset="0"/>
              </a:rPr>
              <a:t>February 2018 –  January 2019</a:t>
            </a:r>
          </a:p>
        </p:txBody>
      </p:sp>
      <p:sp>
        <p:nvSpPr>
          <p:cNvPr id="396" name="OTLSHAPE_M_2d20d7dcc94f4de2946e4373d494f10b_Shape"/>
          <p:cNvSpPr/>
          <p:nvPr>
            <p:custDataLst>
              <p:tags r:id="rId25"/>
            </p:custDataLst>
          </p:nvPr>
        </p:nvSpPr>
        <p:spPr>
          <a:xfrm flipV="1">
            <a:off x="2501643" y="3356326"/>
            <a:ext cx="167093" cy="317834"/>
          </a:xfrm>
          <a:prstGeom prst="flowChartManualOperati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1" name="OTLSHAPE_M_22ba966897a34657afc169ade639a7fb_Connector1"/>
          <p:cNvCxnSpPr/>
          <p:nvPr>
            <p:custDataLst>
              <p:tags r:id="rId26"/>
            </p:custDataLst>
          </p:nvPr>
        </p:nvCxnSpPr>
        <p:spPr>
          <a:xfrm>
            <a:off x="2360970" y="2439865"/>
            <a:ext cx="0" cy="510804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TLSHAPE_M_dba9f1cc2041410b849ee590e76c7780_Shape"/>
          <p:cNvSpPr/>
          <p:nvPr>
            <p:custDataLst>
              <p:tags r:id="rId27"/>
            </p:custDataLst>
          </p:nvPr>
        </p:nvSpPr>
        <p:spPr>
          <a:xfrm>
            <a:off x="1243808" y="2644528"/>
            <a:ext cx="167093" cy="317834"/>
          </a:xfrm>
          <a:prstGeom prst="flowChartManualOperati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TLSHAPE_M_dba9f1cc2041410b849ee590e76c7780_Shape"/>
          <p:cNvSpPr/>
          <p:nvPr>
            <p:custDataLst>
              <p:tags r:id="rId28"/>
            </p:custDataLst>
          </p:nvPr>
        </p:nvSpPr>
        <p:spPr>
          <a:xfrm>
            <a:off x="3512557" y="2636715"/>
            <a:ext cx="167093" cy="317834"/>
          </a:xfrm>
          <a:prstGeom prst="flowChartManualOperati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1" name="OTLSHAPE_M_dba9f1cc2041410b849ee590e76c7780_Connector2"/>
          <p:cNvCxnSpPr/>
          <p:nvPr>
            <p:custDataLst>
              <p:tags r:id="rId29"/>
            </p:custDataLst>
          </p:nvPr>
        </p:nvCxnSpPr>
        <p:spPr>
          <a:xfrm>
            <a:off x="5425446" y="2087466"/>
            <a:ext cx="0" cy="1334902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M_dba9f1cc2041410b849ee590e76c7780_Shape"/>
          <p:cNvSpPr/>
          <p:nvPr>
            <p:custDataLst>
              <p:tags r:id="rId30"/>
            </p:custDataLst>
          </p:nvPr>
        </p:nvSpPr>
        <p:spPr>
          <a:xfrm>
            <a:off x="5344295" y="2629226"/>
            <a:ext cx="167093" cy="317834"/>
          </a:xfrm>
          <a:prstGeom prst="flowChartManualOperati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4" name="OTLSHAPE_M_22ba966897a34657afc169ade639a7fb_Connector1"/>
          <p:cNvCxnSpPr/>
          <p:nvPr>
            <p:custDataLst>
              <p:tags r:id="rId31"/>
            </p:custDataLst>
          </p:nvPr>
        </p:nvCxnSpPr>
        <p:spPr>
          <a:xfrm>
            <a:off x="2585189" y="3524694"/>
            <a:ext cx="1636" cy="524330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OTLSHAPE_M_22ba966897a34657afc169ade639a7fb_Connector1"/>
          <p:cNvCxnSpPr/>
          <p:nvPr>
            <p:custDataLst>
              <p:tags r:id="rId32"/>
            </p:custDataLst>
          </p:nvPr>
        </p:nvCxnSpPr>
        <p:spPr>
          <a:xfrm>
            <a:off x="8526586" y="2419828"/>
            <a:ext cx="0" cy="510804"/>
          </a:xfrm>
          <a:prstGeom prst="line">
            <a:avLst/>
          </a:prstGeom>
          <a:ln w="9525" cap="flat" cmpd="sng" algn="ctr">
            <a:solidFill>
              <a:schemeClr val="accent3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TLSHAPE_M_dba9f1cc2041410b849ee590e76c7780_Shape"/>
          <p:cNvSpPr/>
          <p:nvPr>
            <p:custDataLst>
              <p:tags r:id="rId33"/>
            </p:custDataLst>
          </p:nvPr>
        </p:nvSpPr>
        <p:spPr>
          <a:xfrm>
            <a:off x="8435577" y="2642223"/>
            <a:ext cx="167093" cy="317834"/>
          </a:xfrm>
          <a:prstGeom prst="flowChartManualOperati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OTLSHAPE_M_d508bc8e7bdc47cbb9f4b176c303be74_Title"/>
          <p:cNvSpPr txBox="1"/>
          <p:nvPr>
            <p:custDataLst>
              <p:tags r:id="rId34"/>
            </p:custDataLst>
          </p:nvPr>
        </p:nvSpPr>
        <p:spPr>
          <a:xfrm>
            <a:off x="6679385" y="2200263"/>
            <a:ext cx="2464615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dirty="0">
                <a:solidFill>
                  <a:prstClr val="black">
                    <a:lumMod val="65000"/>
                    <a:lumOff val="35000"/>
                  </a:prstClr>
                </a:solidFill>
              </a:rPr>
              <a:t>Initiative Completion</a:t>
            </a:r>
          </a:p>
        </p:txBody>
      </p:sp>
      <p:sp>
        <p:nvSpPr>
          <p:cNvPr id="91" name="OTLSHAPE_M_d508bc8e7bdc47cbb9f4b176c303be74_Date"/>
          <p:cNvSpPr txBox="1"/>
          <p:nvPr>
            <p:custDataLst>
              <p:tags r:id="rId35"/>
            </p:custDataLst>
          </p:nvPr>
        </p:nvSpPr>
        <p:spPr>
          <a:xfrm>
            <a:off x="7734823" y="2435084"/>
            <a:ext cx="87723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rgbClr val="C0504D"/>
                </a:solidFill>
                <a:latin typeface="Arial Narrow" panose="020B0606020202030204" pitchFamily="34" charset="0"/>
              </a:rPr>
              <a:t>March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575" y="457200"/>
            <a:ext cx="695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510B"/>
                </a:solidFill>
                <a:latin typeface="Garamond" pitchFamily="18" charset="0"/>
              </a:rPr>
              <a:t>pLARC</a:t>
            </a:r>
            <a:r>
              <a:rPr lang="en-US" sz="3600" b="1" dirty="0">
                <a:solidFill>
                  <a:srgbClr val="00510B"/>
                </a:solidFill>
                <a:latin typeface="Garamond" pitchFamily="18" charset="0"/>
              </a:rPr>
              <a:t> Project Projected Timeline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1" name="OTLSHAPE_TB_00000000000000000000000000000000_TimescaleInterval3"/>
          <p:cNvSpPr txBox="1"/>
          <p:nvPr>
            <p:custDataLst>
              <p:tags r:id="rId36"/>
            </p:custDataLst>
          </p:nvPr>
        </p:nvSpPr>
        <p:spPr>
          <a:xfrm>
            <a:off x="6979224" y="2841570"/>
            <a:ext cx="348109" cy="3325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>
                <a:solidFill>
                  <a:prstClr val="white"/>
                </a:solidFill>
              </a:rPr>
              <a:t>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66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228"/>
            <a:ext cx="7886700" cy="1012055"/>
          </a:xfrm>
        </p:spPr>
        <p:txBody>
          <a:bodyPr>
            <a:noAutofit/>
          </a:bodyPr>
          <a:lstStyle/>
          <a:p>
            <a:r>
              <a:rPr lang="en-US" sz="4000" dirty="0" err="1"/>
              <a:t>pLARC</a:t>
            </a:r>
            <a:r>
              <a:rPr lang="en-US" sz="4000" dirty="0"/>
              <a:t> Toolkit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4" y="1236620"/>
            <a:ext cx="8186056" cy="48711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Introduction Background/ How to use toolkit / Implementation Suggestions / Key Recommendations List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Provider/Staff Education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Ability to offer it immediately postpartum and why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Technical education on insertion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Counseling patients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Establishing billing codes/reimbursement procedures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Developing pharmacy procedures to stock LARC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Policies and Procedures for immediate </a:t>
            </a:r>
            <a:r>
              <a:rPr lang="en-US" sz="2000" dirty="0" err="1">
                <a:latin typeface="Arial Narrow" panose="020B0606020202030204" pitchFamily="34" charset="0"/>
              </a:rPr>
              <a:t>pLARC</a:t>
            </a:r>
            <a:endParaRPr lang="en-US" sz="2000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Establish order sets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Establish consent process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Educate and Counsel Patients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Prenatal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Intrapartum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Arial Narrow" panose="020B0606020202030204" pitchFamily="34" charset="0"/>
              </a:rPr>
              <a:t>Postpartum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</a:rPr>
              <a:t>Appendices – Sample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A4FA9BDF-5112-4FDD-B427-73D1E730E7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5965371" y="2960913"/>
            <a:ext cx="841828" cy="6676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7770"/>
            <a:ext cx="7886700" cy="1012055"/>
          </a:xfrm>
        </p:spPr>
        <p:txBody>
          <a:bodyPr>
            <a:noAutofit/>
          </a:bodyPr>
          <a:lstStyle/>
          <a:p>
            <a:r>
              <a:rPr lang="en-US" sz="3200" dirty="0"/>
              <a:t>Draft Project Element</a:t>
            </a:r>
            <a:br>
              <a:rPr lang="en-US" sz="3200" dirty="0"/>
            </a:br>
            <a:r>
              <a:rPr lang="en-US" sz="3200" dirty="0"/>
              <a:t>Pre-Implementation Phase: Months 1-6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7246"/>
            <a:ext cx="7968419" cy="487118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Gain administrative support and infrastructure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Develop targeted education for key internal audiences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Administration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OB, nursing, clinic, billing, pharmacy leadership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Midwives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Lactation consultants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Establish billing procedures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Coding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Reimbursement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Develop pharmacy procedures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Inventory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Where stocked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Order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A4FA9BDF-5112-4FDD-B427-73D1E730E7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572000" y="3773718"/>
            <a:ext cx="841828" cy="6676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228"/>
            <a:ext cx="7886700" cy="1012055"/>
          </a:xfrm>
        </p:spPr>
        <p:txBody>
          <a:bodyPr>
            <a:noAutofit/>
          </a:bodyPr>
          <a:lstStyle/>
          <a:p>
            <a:r>
              <a:rPr lang="en-US" sz="3200" dirty="0"/>
              <a:t>Draft Preliminary Project Elements</a:t>
            </a:r>
            <a:br>
              <a:rPr lang="en-US" sz="3200" dirty="0"/>
            </a:br>
            <a:r>
              <a:rPr lang="en-US" sz="3200" dirty="0"/>
              <a:t>Implementation Phase:  Months 3-18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615"/>
            <a:ext cx="7968419" cy="487118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Develop policies and procedures for insertions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Provide staff &amp; clinician education on </a:t>
            </a:r>
            <a:r>
              <a:rPr lang="en-US" sz="2400" dirty="0" err="1"/>
              <a:t>pLARC</a:t>
            </a:r>
            <a:r>
              <a:rPr lang="en-US" sz="2400" dirty="0"/>
              <a:t> insertion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Develop counseling/consent process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Timing and location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Roles/responsibilities for supplies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Documentation process</a:t>
            </a:r>
          </a:p>
          <a:p>
            <a:pPr lvl="1">
              <a:spcBef>
                <a:spcPts val="0"/>
              </a:spcBef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2400" dirty="0"/>
              <a:t>Identification of women requesting </a:t>
            </a:r>
            <a:r>
              <a:rPr lang="en-US" sz="2400" dirty="0" err="1"/>
              <a:t>pLARC</a:t>
            </a:r>
            <a:r>
              <a:rPr lang="en-US" sz="2400" dirty="0"/>
              <a:t> insertion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Develop process integrating </a:t>
            </a:r>
            <a:r>
              <a:rPr lang="en-US" sz="2400" dirty="0" err="1"/>
              <a:t>pLARC</a:t>
            </a:r>
            <a:r>
              <a:rPr lang="en-US" sz="2400" dirty="0"/>
              <a:t> insertion into usual operations of labor/delivery, postpartum floor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Integrate </a:t>
            </a:r>
            <a:r>
              <a:rPr lang="en-US" sz="2400" dirty="0" err="1"/>
              <a:t>pLARC</a:t>
            </a:r>
            <a:r>
              <a:rPr lang="en-US" sz="2400" dirty="0"/>
              <a:t> insertion into EMR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Develop patient education on </a:t>
            </a:r>
            <a:r>
              <a:rPr lang="en-US" sz="2400" dirty="0" err="1"/>
              <a:t>pLARC</a:t>
            </a:r>
            <a:r>
              <a:rPr lang="en-US" sz="2400" dirty="0"/>
              <a:t> insertion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Provide education for all prenatal care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A4FA9BDF-5112-4FDD-B427-73D1E730E78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4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5" y="0"/>
            <a:ext cx="8919029" cy="928914"/>
          </a:xfrm>
        </p:spPr>
        <p:txBody>
          <a:bodyPr>
            <a:noAutofit/>
          </a:bodyPr>
          <a:lstStyle/>
          <a:p>
            <a:r>
              <a:rPr lang="en-US" sz="4000" dirty="0"/>
              <a:t>Proposed Pre-Implementation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341305"/>
              </p:ext>
            </p:extLst>
          </p:nvPr>
        </p:nvGraphicFramePr>
        <p:xfrm>
          <a:off x="275771" y="809174"/>
          <a:ext cx="8548915" cy="5473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Timeframe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Activity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Output/Product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9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Obtain Administration Support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Months 1-3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115888" marR="0" lvl="0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Identify Champions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Hospital Administration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Pharmacy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Billing/Finance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Physician/Provider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MCO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Nursing/L&amp;D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Clinic (if applicable)</a:t>
                      </a:r>
                    </a:p>
                    <a:p>
                      <a:pPr marL="347663" marR="0" lvl="1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Lactation Consultants</a:t>
                      </a:r>
                    </a:p>
                    <a:p>
                      <a:pPr marL="115888" marR="0" lvl="0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Develop strategy/tools for gaining buy in from key departments/champions</a:t>
                      </a:r>
                    </a:p>
                    <a:p>
                      <a:pPr marL="115888" marR="0" lvl="0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Provide targeted education to pharmacy, billing leaders on value of </a:t>
                      </a:r>
                      <a:r>
                        <a:rPr lang="en-US" sz="1200" dirty="0" err="1">
                          <a:effectLst/>
                        </a:rPr>
                        <a:t>pLARC</a:t>
                      </a:r>
                      <a:endParaRPr lang="en-US" sz="1200" dirty="0">
                        <a:effectLst/>
                      </a:endParaRPr>
                    </a:p>
                    <a:p>
                      <a:pPr marL="115888" marR="0" lvl="0" indent="-115888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Identify barriers to implementation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List of Champions    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Strategy identified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Speaking points/fact sheets developed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Specific educational presentations developed</a:t>
                      </a:r>
                    </a:p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List of barriers and possible solutions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4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Create billing mechanism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Months 2-6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174625" marR="0" lvl="0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Meet with MCOs to identify Medicaid and insurance coding and billing specifications</a:t>
                      </a:r>
                    </a:p>
                    <a:p>
                      <a:pPr marL="174625" marR="0" lvl="0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Identify steps to capture necessary data elements</a:t>
                      </a:r>
                    </a:p>
                    <a:p>
                      <a:pPr marL="174625" marR="0" lvl="0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Identify barriers to implementation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List of codes and billing specifications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Coding algorithm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List of barriers and possible solutions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Create inpatient LARC pharmacy capacity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Months 3-6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174625" marR="0" lvl="0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Develop pharmacy procedures for:</a:t>
                      </a:r>
                    </a:p>
                    <a:p>
                      <a:pPr marL="406400" marR="0" lvl="1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Ordering LARCs</a:t>
                      </a:r>
                    </a:p>
                    <a:p>
                      <a:pPr marL="406400" marR="0" lvl="1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Stocking/storing LARCs</a:t>
                      </a:r>
                    </a:p>
                    <a:p>
                      <a:pPr marL="406400" marR="0" lvl="1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</a:rPr>
                        <a:t>Inventorying LARCs</a:t>
                      </a:r>
                    </a:p>
                    <a:p>
                      <a:pPr marL="174625" marR="0" lvl="0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Create order sets/billing forms for providers</a:t>
                      </a:r>
                    </a:p>
                    <a:p>
                      <a:pPr marL="174625" marR="0" lvl="0" indent="-1746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Identify barriers to implementation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Comprehensive pharmacy procedures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Order sets/billing forms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List of barriers and possible solutions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3" marR="503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8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55737" y="1924044"/>
            <a:ext cx="2137325" cy="39623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10B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000" b="1" dirty="0"/>
              <a:t>Session Topics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4495" y="2383064"/>
            <a:ext cx="4239052" cy="38983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State of the FPQC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Empowering Patients from Hospital to Home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Human Milk Feedings for Premature Infants with Implications for Donor Human Milk Use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err="1"/>
              <a:t>Zika</a:t>
            </a:r>
            <a:r>
              <a:rPr lang="en-US" sz="1900" dirty="0"/>
              <a:t>: What We Know and What We Don’t Know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Challenges with the </a:t>
            </a:r>
            <a:r>
              <a:rPr lang="en-US" sz="1900" dirty="0" err="1"/>
              <a:t>Periviable</a:t>
            </a:r>
            <a:r>
              <a:rPr lang="en-US" sz="1900" dirty="0"/>
              <a:t> Infant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Mother’s Own Milk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Long Acting Reversible Contraceptives</a:t>
            </a:r>
          </a:p>
          <a:p>
            <a:pPr marL="342891" indent="-342891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4398" y="2063066"/>
            <a:ext cx="3962401" cy="3898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9A8C5C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South Carolina Birth Outcomes Initiative: Actions &amp; Results for LARC and Immediate Postpartum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Co-Producing Care with Patients and Families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Antibiotic Stewardship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Neonatal Abstinence Syndrome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Ethnic Disparities Bundle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Perinatal QI Indicators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Supporting Vaginal Birth: Skills for Nurses</a:t>
            </a:r>
          </a:p>
          <a:p>
            <a:pPr marL="342891" indent="-34289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Hypertension in Pregnancy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4575" r="4286" b="38108"/>
          <a:stretch/>
        </p:blipFill>
        <p:spPr>
          <a:xfrm>
            <a:off x="1019908" y="171130"/>
            <a:ext cx="7271240" cy="16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3402" y="260058"/>
            <a:ext cx="8460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Garamond" panose="02020404030301010803" pitchFamily="18" charset="0"/>
              </a:rPr>
              <a:t>Plenary Speakers: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524" y="2805362"/>
            <a:ext cx="214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Paula Meier, PhD, RN, FAAN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23152"/>
          <a:stretch/>
        </p:blipFill>
        <p:spPr>
          <a:xfrm>
            <a:off x="464050" y="814056"/>
            <a:ext cx="1896094" cy="1996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19649" r="16667" b="22412"/>
          <a:stretch/>
        </p:blipFill>
        <p:spPr>
          <a:xfrm>
            <a:off x="2171373" y="3539491"/>
            <a:ext cx="1829035" cy="1996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4935"/>
          <a:stretch/>
        </p:blipFill>
        <p:spPr>
          <a:xfrm>
            <a:off x="3527196" y="809613"/>
            <a:ext cx="1874363" cy="1995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 b="25201"/>
          <a:stretch/>
        </p:blipFill>
        <p:spPr>
          <a:xfrm>
            <a:off x="6693830" y="809613"/>
            <a:ext cx="1919802" cy="1979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12640" y="5535781"/>
            <a:ext cx="214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BZ Giese, BSN, RN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0650" y="2805362"/>
            <a:ext cx="214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Maren </a:t>
            </a:r>
            <a:r>
              <a:rPr lang="en-US" dirty="0" err="1"/>
              <a:t>Batalden</a:t>
            </a:r>
            <a:r>
              <a:rPr lang="en-US" dirty="0"/>
              <a:t>, MD, MPH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9618" y="2805361"/>
            <a:ext cx="214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Heather Barrow, MA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75"/>
          <a:stretch/>
        </p:blipFill>
        <p:spPr>
          <a:xfrm>
            <a:off x="5290203" y="3539491"/>
            <a:ext cx="1632445" cy="19960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3175" y="5535781"/>
            <a:ext cx="214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Sonja A. Rasmussen, MD, 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359152" y="2769364"/>
            <a:ext cx="4480560" cy="3218941"/>
          </a:xfrm>
          <a:prstGeom prst="roundRect">
            <a:avLst/>
          </a:prstGeom>
          <a:solidFill>
            <a:srgbClr val="AFA379"/>
          </a:solidFill>
          <a:ln w="28575">
            <a:solidFill>
              <a:srgbClr val="00510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59542" y="473336"/>
            <a:ext cx="2286000" cy="673768"/>
          </a:xfrm>
          <a:prstGeom prst="roundRect">
            <a:avLst/>
          </a:prstGeom>
          <a:solidFill>
            <a:srgbClr val="00510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79084" y="468082"/>
            <a:ext cx="1615876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628" y="1276672"/>
            <a:ext cx="8229600" cy="11734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cs typeface="Arial" pitchFamily="34" charset="0"/>
              </a:rPr>
              <a:t>“</a:t>
            </a:r>
            <a:r>
              <a:rPr lang="en-US" sz="2600" b="1" u="sng" dirty="0">
                <a:solidFill>
                  <a:schemeClr val="accent1"/>
                </a:solidFill>
                <a:cs typeface="Arial" pitchFamily="34" charset="0"/>
              </a:rPr>
              <a:t>All</a:t>
            </a:r>
            <a:r>
              <a:rPr lang="en-US" sz="2600" dirty="0">
                <a:cs typeface="Arial" pitchFamily="34" charset="0"/>
              </a:rPr>
              <a:t> of Florida’s mothers and infants will have the </a:t>
            </a:r>
            <a:r>
              <a:rPr lang="en-US" sz="2600" b="1" u="sng" dirty="0">
                <a:solidFill>
                  <a:schemeClr val="accent1"/>
                </a:solidFill>
                <a:cs typeface="Arial" pitchFamily="34" charset="0"/>
              </a:rPr>
              <a:t>best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600" b="1" u="sng" dirty="0">
                <a:solidFill>
                  <a:schemeClr val="accent1"/>
                </a:solidFill>
                <a:cs typeface="Arial" pitchFamily="34" charset="0"/>
              </a:rPr>
              <a:t>health outcomes</a:t>
            </a:r>
            <a:r>
              <a:rPr lang="en-US" sz="26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possible through receiving </a:t>
            </a:r>
            <a:r>
              <a:rPr lang="en-US" sz="2600" b="1" u="sng" dirty="0">
                <a:solidFill>
                  <a:schemeClr val="accent1"/>
                </a:solidFill>
                <a:cs typeface="Arial" pitchFamily="34" charset="0"/>
              </a:rPr>
              <a:t>high quality evidence-based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perinatal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600" b="1" u="sng" dirty="0">
                <a:solidFill>
                  <a:schemeClr val="accent1"/>
                </a:solidFill>
                <a:cs typeface="Arial" pitchFamily="34" charset="0"/>
              </a:rPr>
              <a:t>care</a:t>
            </a:r>
            <a:r>
              <a:rPr lang="en-US" sz="2600" dirty="0">
                <a:cs typeface="Arial" pitchFamily="34" charset="0"/>
              </a:rPr>
              <a:t>.”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459542" y="2882996"/>
            <a:ext cx="2286000" cy="673768"/>
          </a:xfrm>
          <a:prstGeom prst="roundRect">
            <a:avLst/>
          </a:prstGeom>
          <a:solidFill>
            <a:srgbClr val="00510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90112" y="2769365"/>
            <a:ext cx="4427145" cy="3287917"/>
            <a:chOff x="2353899" y="1981199"/>
            <a:chExt cx="4427145" cy="3287917"/>
          </a:xfrm>
          <a:noFill/>
        </p:grpSpPr>
        <p:sp>
          <p:nvSpPr>
            <p:cNvPr id="21" name="Rectangle 20"/>
            <p:cNvSpPr/>
            <p:nvPr/>
          </p:nvSpPr>
          <p:spPr>
            <a:xfrm>
              <a:off x="2353899" y="1981199"/>
              <a:ext cx="4427145" cy="3287917"/>
            </a:xfrm>
            <a:prstGeom prst="rect">
              <a:avLst/>
            </a:prstGeom>
            <a:grpFill/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2721281" y="2781299"/>
              <a:ext cx="3751947" cy="160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30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2000"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Voluntary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Population-Based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Data-Driven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Evidence-Based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Value Added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3706430" y="2882996"/>
            <a:ext cx="1761682" cy="6737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10B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50183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087"/>
            <a:ext cx="7772400" cy="1470025"/>
          </a:xfrm>
        </p:spPr>
        <p:txBody>
          <a:bodyPr>
            <a:normAutofit/>
          </a:bodyPr>
          <a:lstStyle/>
          <a:p>
            <a:r>
              <a:rPr lang="en-US" sz="4600" b="1" cap="small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81000" cy="381000"/>
          </a:xfrm>
        </p:spPr>
        <p:txBody>
          <a:bodyPr/>
          <a:lstStyle/>
          <a:p>
            <a:fld id="{800332C6-A5C1-4D88-ADCE-6F3163D8595A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ill Sans MT" panose="020B0502020104020203" pitchFamily="34" charset="0"/>
                <a:hlinkClick r:id="rId2"/>
              </a:rPr>
              <a:t>www.fpqc.org</a:t>
            </a:r>
            <a:endParaRPr lang="en-US" sz="2000" dirty="0">
              <a:latin typeface="Gill Sans MT" panose="020B0502020104020203" pitchFamily="34" charset="0"/>
            </a:endParaRPr>
          </a:p>
          <a:p>
            <a:pPr algn="ctr"/>
            <a:endParaRPr lang="en-US" sz="2000" dirty="0">
              <a:latin typeface="Gill Sans MT" panose="020B0502020104020203" pitchFamily="34" charset="0"/>
            </a:endParaRPr>
          </a:p>
          <a:p>
            <a:pPr algn="ctr"/>
            <a:r>
              <a:rPr lang="en-US" sz="2000" dirty="0">
                <a:latin typeface="Gill Sans MT" panose="020B0502020104020203" pitchFamily="34" charset="0"/>
                <a:hlinkClick r:id="rId3"/>
              </a:rPr>
              <a:t>fpqc@health.usf.edu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2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3882"/>
            <a:ext cx="7886700" cy="1012055"/>
          </a:xfrm>
        </p:spPr>
        <p:txBody>
          <a:bodyPr>
            <a:noAutofit/>
          </a:bodyPr>
          <a:lstStyle/>
          <a:p>
            <a:r>
              <a:rPr lang="en-US" sz="4000" dirty="0"/>
              <a:t>FPQC Partners and Funders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5" y="1565190"/>
            <a:ext cx="8234211" cy="467324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Florida Chapter March of Dimes </a:t>
            </a:r>
          </a:p>
          <a:p>
            <a:r>
              <a:rPr lang="en-US" sz="3200" dirty="0"/>
              <a:t>Florida Department of Health </a:t>
            </a:r>
          </a:p>
          <a:p>
            <a:r>
              <a:rPr lang="en-US" sz="3200" dirty="0"/>
              <a:t>Agency for Health Care Administration </a:t>
            </a:r>
          </a:p>
          <a:p>
            <a:r>
              <a:rPr lang="en-US" sz="3200" dirty="0"/>
              <a:t>Florida Hospital Association </a:t>
            </a:r>
          </a:p>
          <a:p>
            <a:r>
              <a:rPr lang="en-US" sz="3200" dirty="0"/>
              <a:t>Florida Blue</a:t>
            </a:r>
          </a:p>
          <a:p>
            <a:r>
              <a:rPr lang="en-US" sz="3200" dirty="0">
                <a:solidFill>
                  <a:prstClr val="black"/>
                </a:solidFill>
              </a:rPr>
              <a:t>ACOG District XII</a:t>
            </a:r>
          </a:p>
          <a:p>
            <a:r>
              <a:rPr lang="en-US" sz="3200" dirty="0">
                <a:solidFill>
                  <a:prstClr val="black"/>
                </a:solidFill>
              </a:rPr>
              <a:t>Florida Society of Neonatologists/FCAAP</a:t>
            </a:r>
          </a:p>
          <a:p>
            <a:r>
              <a:rPr lang="en-US" sz="3200" dirty="0">
                <a:solidFill>
                  <a:prstClr val="black"/>
                </a:solidFill>
              </a:rPr>
              <a:t>Florida Council of Nurse Midwives</a:t>
            </a:r>
          </a:p>
          <a:p>
            <a:r>
              <a:rPr lang="en-US" sz="3200" dirty="0">
                <a:solidFill>
                  <a:prstClr val="black"/>
                </a:solidFill>
              </a:rPr>
              <a:t>AWHONN</a:t>
            </a:r>
          </a:p>
          <a:p>
            <a:r>
              <a:rPr lang="en-US" sz="3200" dirty="0">
                <a:solidFill>
                  <a:prstClr val="black"/>
                </a:solidFill>
              </a:rPr>
              <a:t>Preeclampsia Foundation</a:t>
            </a:r>
          </a:p>
          <a:p>
            <a:r>
              <a:rPr lang="en-US" sz="3200" dirty="0">
                <a:solidFill>
                  <a:prstClr val="black"/>
                </a:solidFill>
              </a:rPr>
              <a:t>Florida Association of Healthy Start Coalitions</a:t>
            </a:r>
          </a:p>
          <a:p>
            <a:r>
              <a:rPr lang="en-US" sz="3200" dirty="0">
                <a:solidFill>
                  <a:prstClr val="black"/>
                </a:solidFill>
              </a:rPr>
              <a:t>Council on Patient Safety in Women’s Health Care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A4FA9BDF-5112-4FDD-B427-73D1E730E7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871259" y="1080628"/>
            <a:ext cx="3801022" cy="4709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00510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7BFA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1759" y="1080630"/>
            <a:ext cx="2935224" cy="47095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00510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7BFA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871258" y="1080630"/>
            <a:ext cx="3801021" cy="470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10B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Health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91759" y="1080632"/>
            <a:ext cx="2950754" cy="470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10B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Health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23884" y="405962"/>
            <a:ext cx="5113375" cy="492478"/>
          </a:xfrm>
          <a:prstGeom prst="roundRect">
            <a:avLst/>
          </a:prstGeom>
          <a:solidFill>
            <a:srgbClr val="BAB08C"/>
          </a:solidFill>
          <a:ln>
            <a:solidFill>
              <a:srgbClr val="005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883" y="419583"/>
            <a:ext cx="5113375" cy="41983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FPQC Initiatives</a:t>
            </a:r>
          </a:p>
        </p:txBody>
      </p:sp>
      <p:sp>
        <p:nvSpPr>
          <p:cNvPr id="45" name="Down Arrow 44"/>
          <p:cNvSpPr/>
          <p:nvPr/>
        </p:nvSpPr>
        <p:spPr>
          <a:xfrm>
            <a:off x="145142" y="1740268"/>
            <a:ext cx="1252503" cy="4486361"/>
          </a:xfrm>
          <a:prstGeom prst="downArrow">
            <a:avLst>
              <a:gd name="adj1" fmla="val 69871"/>
              <a:gd name="adj2" fmla="val 50000"/>
            </a:avLst>
          </a:prstGeom>
          <a:solidFill>
            <a:srgbClr val="BAB08C"/>
          </a:solidFill>
          <a:ln>
            <a:solidFill>
              <a:srgbClr val="005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377313" y="6228498"/>
          <a:ext cx="293614" cy="365760"/>
        </p:xfrm>
        <a:graphic>
          <a:graphicData uri="http://schemas.openxmlformats.org/drawingml/2006/table">
            <a:tbl>
              <a:tblPr/>
              <a:tblGrid>
                <a:gridCol w="29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510A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1513541" y="1895852"/>
            <a:ext cx="1537230" cy="1295934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35314" y="1937617"/>
            <a:ext cx="150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Neonatal Catheter Infection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35314" y="3343081"/>
            <a:ext cx="1630106" cy="925852"/>
            <a:chOff x="1535320" y="3093282"/>
            <a:chExt cx="2511187" cy="680439"/>
          </a:xfrm>
        </p:grpSpPr>
        <p:sp>
          <p:nvSpPr>
            <p:cNvPr id="24" name="Rounded Rectangle 23"/>
            <p:cNvSpPr/>
            <p:nvPr/>
          </p:nvSpPr>
          <p:spPr>
            <a:xfrm>
              <a:off x="1535320" y="3093282"/>
              <a:ext cx="2511187" cy="68043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89099" y="3112717"/>
              <a:ext cx="2342157" cy="61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Golden Hour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983939" y="1723139"/>
            <a:ext cx="2511187" cy="1021519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25340" y="1833624"/>
            <a:ext cx="2428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Early Elective Delivery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35314" y="4544704"/>
            <a:ext cx="1665087" cy="914327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70295" y="4628034"/>
            <a:ext cx="1555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Mother’s Own Milk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996311" y="3009961"/>
            <a:ext cx="2511187" cy="916675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37714" y="3007320"/>
            <a:ext cx="2428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Obstetrical Hemorrhage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4194" y="4896159"/>
            <a:ext cx="1910595" cy="680439"/>
            <a:chOff x="6371672" y="4412636"/>
            <a:chExt cx="1910595" cy="680439"/>
          </a:xfrm>
        </p:grpSpPr>
        <p:sp>
          <p:nvSpPr>
            <p:cNvPr id="32" name="Rounded Rectangle 31"/>
            <p:cNvSpPr/>
            <p:nvPr/>
          </p:nvSpPr>
          <p:spPr>
            <a:xfrm>
              <a:off x="6371672" y="4412636"/>
              <a:ext cx="1910595" cy="68043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7348" y="4513037"/>
              <a:ext cx="1847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Hypertension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031292" y="4157339"/>
            <a:ext cx="2511187" cy="680439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273" y="4281750"/>
            <a:ext cx="242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Antenatal Steroids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3126" y="4804518"/>
            <a:ext cx="2560724" cy="847360"/>
            <a:chOff x="3258186" y="5097978"/>
            <a:chExt cx="2560724" cy="847360"/>
          </a:xfrm>
        </p:grpSpPr>
        <p:sp>
          <p:nvSpPr>
            <p:cNvPr id="36" name="Rounded Rectangle 35"/>
            <p:cNvSpPr/>
            <p:nvPr/>
          </p:nvSpPr>
          <p:spPr>
            <a:xfrm>
              <a:off x="3258186" y="5097978"/>
              <a:ext cx="2560724" cy="8473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05829" y="5114341"/>
              <a:ext cx="2436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Perinatal Indicator Reporting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9310" y="1939394"/>
            <a:ext cx="8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054" y="4268933"/>
            <a:ext cx="8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9311" y="3086017"/>
            <a:ext cx="8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9314" y="5335732"/>
            <a:ext cx="8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62795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395665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Upcoming Project: </a:t>
            </a:r>
            <a:br>
              <a:rPr lang="en-US" sz="1300" b="1" dirty="0"/>
            </a:br>
            <a:br>
              <a:rPr lang="en-US" sz="1300" dirty="0"/>
            </a:br>
            <a:r>
              <a:rPr lang="en-US" cap="small" dirty="0"/>
              <a:t>Immediate Postpartum Long-Acting Reversible Contraception (</a:t>
            </a:r>
            <a:r>
              <a:rPr lang="en-US" cap="small" dirty="0" err="1"/>
              <a:t>p</a:t>
            </a:r>
            <a:r>
              <a:rPr lang="en-US" b="1" cap="small" dirty="0" err="1"/>
              <a:t>LARC</a:t>
            </a:r>
            <a:r>
              <a:rPr lang="en-US" cap="small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005" y="10286569"/>
            <a:ext cx="1709241" cy="854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619" y="1041887"/>
            <a:ext cx="3660561" cy="1832704"/>
          </a:xfrm>
          <a:prstGeom prst="rect">
            <a:avLst/>
          </a:prstGeom>
          <a:ln>
            <a:solidFill>
              <a:srgbClr val="00510B"/>
            </a:solidFill>
          </a:ln>
        </p:spPr>
      </p:pic>
    </p:spTree>
    <p:extLst>
      <p:ext uri="{BB962C8B-B14F-4D97-AF65-F5344CB8AC3E}">
        <p14:creationId xmlns:p14="http://schemas.microsoft.com/office/powerpoint/2010/main" val="409387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3882"/>
            <a:ext cx="7886700" cy="1012055"/>
          </a:xfrm>
        </p:spPr>
        <p:txBody>
          <a:bodyPr>
            <a:noAutofit/>
          </a:bodyPr>
          <a:lstStyle/>
          <a:p>
            <a:r>
              <a:rPr lang="en-US" sz="4000" dirty="0"/>
              <a:t>LARC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5" y="1565190"/>
            <a:ext cx="8234211" cy="4673240"/>
          </a:xfrm>
        </p:spPr>
        <p:txBody>
          <a:bodyPr>
            <a:normAutofit/>
          </a:bodyPr>
          <a:lstStyle/>
          <a:p>
            <a:r>
              <a:rPr lang="en-US" dirty="0"/>
              <a:t>In 2011, 45% of pregnancies in the U.S. were unintended; Florida’s rate was 59% in 2010</a:t>
            </a:r>
          </a:p>
          <a:p>
            <a:r>
              <a:rPr lang="en-US" dirty="0"/>
              <a:t>Women &lt;30 years old account for the largest number of unintended pregnancies</a:t>
            </a:r>
          </a:p>
          <a:p>
            <a:r>
              <a:rPr lang="en-US" dirty="0"/>
              <a:t>Nearly 35% of pregnant teens experience another pregnancy in 2 years (rapid repeat)</a:t>
            </a:r>
          </a:p>
          <a:p>
            <a:r>
              <a:rPr lang="en-US" dirty="0"/>
              <a:t>Women with a repeat pregnancy in 5-17 months are at increased risk of poor pregnancy outcomes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A4FA9BDF-5112-4FDD-B427-73D1E730E7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6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Pregnancy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90" y="1683660"/>
            <a:ext cx="8490854" cy="4268335"/>
          </a:xfrm>
        </p:spPr>
        <p:txBody>
          <a:bodyPr>
            <a:normAutofit fontScale="92500"/>
          </a:bodyPr>
          <a:lstStyle/>
          <a:p>
            <a:r>
              <a:rPr lang="en-US" dirty="0"/>
              <a:t>Unintended / closely spaced pregnancies contribute to:</a:t>
            </a:r>
          </a:p>
          <a:p>
            <a:pPr lvl="1"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3000" dirty="0"/>
              <a:t>Delayed initiation of prenatal care</a:t>
            </a:r>
          </a:p>
          <a:p>
            <a:pPr lvl="1"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3000" dirty="0"/>
              <a:t>Higher risk of preterm birth &amp; small for age</a:t>
            </a:r>
          </a:p>
          <a:p>
            <a:pPr lvl="1"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3000" dirty="0"/>
              <a:t>Higher risk of maternal depression &amp; child neglect</a:t>
            </a:r>
          </a:p>
          <a:p>
            <a:pPr lvl="1">
              <a:buClr>
                <a:srgbClr val="00510B"/>
              </a:buClr>
              <a:buFont typeface="Wingdings" panose="05000000000000000000" pitchFamily="2" charset="2"/>
              <a:buChar char="l"/>
            </a:pPr>
            <a:r>
              <a:rPr lang="en-US" sz="3000" dirty="0"/>
              <a:t>Lower breastfeeding rates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LARC—</a:t>
            </a:r>
            <a:r>
              <a:rPr lang="en-US" b="1" dirty="0">
                <a:solidFill>
                  <a:prstClr val="black"/>
                </a:solidFill>
              </a:rPr>
              <a:t>intrauterine devices </a:t>
            </a:r>
            <a:r>
              <a:rPr lang="en-US" dirty="0">
                <a:solidFill>
                  <a:prstClr val="black"/>
                </a:solidFill>
              </a:rPr>
              <a:t>(IUD) &amp; progesterone </a:t>
            </a:r>
            <a:r>
              <a:rPr lang="en-US" b="1" dirty="0">
                <a:solidFill>
                  <a:prstClr val="black"/>
                </a:solidFill>
              </a:rPr>
              <a:t>implants</a:t>
            </a:r>
            <a:r>
              <a:rPr lang="en-US" dirty="0">
                <a:solidFill>
                  <a:prstClr val="black"/>
                </a:solidFill>
              </a:rPr>
              <a:t>—are  safe &amp; highly effective prevention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8" y="1283733"/>
            <a:ext cx="6639852" cy="49632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8650" y="443882"/>
            <a:ext cx="7886700" cy="9059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10B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States with Medicaid Guidance for Immediate Postpartum LARC</a:t>
            </a:r>
          </a:p>
        </p:txBody>
      </p:sp>
    </p:spTree>
    <p:extLst>
      <p:ext uri="{BB962C8B-B14F-4D97-AF65-F5344CB8AC3E}">
        <p14:creationId xmlns:p14="http://schemas.microsoft.com/office/powerpoint/2010/main" val="195410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Immediate Postpartum LARC?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857"/>
            <a:ext cx="8229600" cy="42393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Immediate is within 10 minutes of placenta delivery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Women are already in the hospital accessing healthcare</a:t>
            </a:r>
          </a:p>
          <a:p>
            <a:r>
              <a:rPr lang="en-US" dirty="0"/>
              <a:t>They are motivated to obtain contraception</a:t>
            </a:r>
          </a:p>
          <a:p>
            <a:r>
              <a:rPr lang="en-US" dirty="0"/>
              <a:t>Up to 40% of patients do not return for 6 week postpartum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43400" y="6400799"/>
            <a:ext cx="381000" cy="317399"/>
          </a:xfrm>
        </p:spPr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93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MZWFmIiwiSXNUZW1wbGF0ZSI6ZmFsc2UsIlZlcnNpb24iOnsiJGlkIjoiMiIsIlZlcnNpb24iOiIzLjAuMCIsIk9yaWdpbmFsQXNzZW1ibHlWZXJzaW9uIjoiMy4wMS4wM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xNjYsIkciOjE4MywiQiI6MzksIlRyYW5zcGFyZW5jeSI6MC4wfX0sIklzVmlzaWJsZSI6dHJ1ZSwiV2lkdGgiOjg1OC4wLCJIZWlnaHQiOjMwLjAsIkJvcmRlclN0eWxlIjp7IiRpZCI6IjEwIiwiTGluZUNvbG9yIjp7IiRpZCI6IjExIiwiJHR5cGUiOiJOTFJFLkNvbW1vbi5Eb20uU29saWRDb2xvckJydXNoLCBOTFJFLkNvbW1vbiIsIkNvbG9yIjp7IiRpZCI6IjEyIiwiQSI6MjU1LCJSIjoyNTUsIkciOjAsIkIiOjAsIlRyYW5zcGFyZW5jeSI6MC4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Rm9yZWdyb3VuZCI6eyIkaWQiOiIxNSIsIkNvbG9yIjp7IiRpZCI6IjE2IiwiQSI6MjU1LCJSIjoxNjYsIkciOjE4MywiQiI6MzksIlRyYW5zcGFyZW5jeSI6MC4w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wLCJSIjowLCJHIjowLCJCIjowLCJUcmFuc3BhcmVuY3kiOjEwMC4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Gb3JlZ3JvdW5kIjp7IiRpZCI6IjIzIiwiQ29sb3IiOnsiJGlkIjoiMjQiLCJBIjoyNTUsIlIiOjE2NiwiRyI6MTgzLCJCIjozOSwiVHJhbnNwYXJlbmN5IjowLjB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ZvcmVncm91bmQiOnsiJGlkIjoiMzAiLCJDb2xvciI6eyIkaWQiOiIzMSIsIkEiOjI1NSwiUiI6MCwiRyI6MCwiQiI6MCwiVHJhbnNwYXJlbmN5IjowL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AsIlRyYW5zcGFyZW5jeSI6MC4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Rm9yZWdyb3VuZCI6eyIkaWQiOiI0MiIsIkNvbG9yIjp7IiRpZCI6IjQzIiwiQSI6MjU1LCJSIjoyNTUsIkciOjI1NSwiQiI6MjU1LCJUcmFuc3BhcmVuY3kiOjAu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iwiUiI6MjU1LCJHIjowLCJCIjowLCJUcmFuc3BhcmVuY3kiOjcwLjE5NjA3ODQzMTM3MjU0MX19LCJBcHBlbmRZZWFyT25ZZWFyQ2hhbmdlIjp0cnVlLCJFbGFwc2VkVGltZUZvcm1hdCI6MCwiVG9kYXlNYXJrZXJQb3NpdGlvbiI6MCwiUXVpY2tQb3NpdGlvbiI6MywiQWJzb2x1dGVQb3NpdGlvbiI6MjE2LjAsIk1hcmdpbiI6eyIkaWQiOiI0OSIsIlRvcCI6MCwiTGVmdCI6MTAsIlJpZ2h0IjoxMCwiQm90dG9tIjowfSwiUGFkZGluZyI6eyIkaWQiOiI1MCIsIlRvcCI6MCwiTGVmdCI6MCwiUmlnaHQiOjAsIkJvdHRvbSI6MH0sIkJhY2tncm91bmQiOnsiJGlkIjoiNTEiLCJDb2xvciI6eyIkaWQiOiI1MiIsIkEiOjI1NSwiUiI6MzEsIkciOjczLCJCIjoxMjUsIlRyYW5zcGFyZW5jeSI6MC4wfX0sIklzVmlzaWJsZSI6dHJ1ZSwiV2lkdGgiOjAuMCwiSGVpZ2h0IjowLjAsIkJvcmRlclN0eWxlIjpudWxsLCJQYXJlbnRTdHlsZSI6bnVsbH0sIkRlZmF1bHRNaWxlc3RvbmVTdHlsZSI6eyIkaWQiOiI1MyIsIlNoYXBlIjo5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YsIlRyYW5zcGFyZW5jeSI6MC4w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LCJUcmFuc3BhcmVuY3kiOjAuMH19LCJMaW5lV2VpZ2h0IjowLjAsIkxpbmVUeXBlIjowLCJQYXJlbnRTdHlsZSI6bnVsbH0sIlBhcmVudFN0eWxlIjpudWxsfSwiVGl0bGVTdHlsZSI6eyIkaWQiOiI2NSIsIkZvbnRTZXR0aW5ncyI6eyIkaWQiOiI2NiIsIkZvbnRTaXplIjoxMiwiRm9udE5hbWUiOiJBcmlhbCIsIklzQm9sZCI6ZmFsc2UsIklzSXRhbGljIjpmYWxzZSwiSXNVbmRlcmxpbmVkIjpmYWxzZSwiUGFyZW50U3R5bGUiOm51bGx9LCJGb3JlZ3JvdW5kIjp7IiRpZCI6IjY3IiwiQ29sb3IiOnsiJGlkIjoiNjgiLCJBIjoyNTUsIlIiOjk0LCJHIjo5NCwiQiI6OTQsIlRyYW5zcGFyZW5jeSI6MC4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XJpYWwgTmFycm93IiwiSXNCb2xkIjpmYWxzZSwiSXNJdGFsaWMiOmZhbHNlLCJJc1VuZGVybGluZWQiOmZhbHNlLCJQYXJlbnRTdHlsZSI6bnVsbH0sIkZvcmVncm91bmQiOnsiJGlkIjoiNzQiLCJDb2xvciI6eyIkaWQiOiI3NSIsIkEiOjI1NSwiUiI6MTY2LCJHIjoxODMsIkIiOjM5LCJUcmFuc3BhcmVuY3kiOjAuMH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U0gZCwgeXl5eSIsIlNlcGFyYXRvciI6Ii8iLCJVc2VJbnRlcm5hdGlvbmFsRGF0ZUZvcm1hdCI6ZmFsc2V9LCJJc1Zpc2libGUiOnRydWUsIlBhcmVudFN0eWxlIjpudWxsfSwiRGVmYXVsdFRhc2tTdHlsZSI6eyIkaWQiOiI4MCIsIlNoYXBlIjo4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Rm9yZWdyb3VuZCI6eyIkaWQiOiI4MyIsIkNvbG9yIjp7IiRpZCI6Ijg0IiwiQSI6MjU1LCJSIjoxNjYsIkciOjE4MywiQiI6MzksIlRyYW5zcGFyZW5jeSI6MC4w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Rm9yZWdyb3VuZCI6eyIkaWQiOiI5MCIsIkNvbG9yIjp7IiRpZCI6IjkxIiwiQSI6MjU1LCJSIjoxNjYsIkciOjE4MywiQiI6MzksIlRyYW5zcGFyZW5jeSI6MC4w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QsIlRyYW5zcGFyZW5jeSI6MC4w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QsIlRyYW5zcGFyZW5jeSI6MC4wfX0sIkxpbmVXZWlnaHQiOjEuMCwiTGluZVR5cGUiOjAsIlBhcmVudFN0eWxlIjpudWxsfSwiTWFyZ2luIjpudWxsLCJTdGFydERhdGVQb3NpdGlvbiI6MywiRW5kRGF0ZVBvc2l0aW9uIjozLCJUaXRsZVBvc2l0aW9uIjo0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CwiVHJhbnNwYXJlbmN5IjowL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Rm9yZWdyb3VuZCI6eyIkaWQiOiIxMDkiLCJDb2xvciI6eyIkaWQiOiIxMTAiLCJBIjoyNTUsIlIiOjAsIkciOjAsIkIiOjAsIlRyYW5zcGFyZW5jeSI6MC4wfX0sIk1heFdpZHRoIjo3MjAuMCwiTWF4SGVpZ2h0IjoiSW5maW5pdHkiLCJTbWFydEZvcmVncm91bmRJc0FjdGl2ZSI6dHJ1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Rm9yZWdyb3VuZCI6eyIkaWQiOiIxMTYiLCJDb2xvciI6eyIkaWQiOiIxMTciLCJBIjoyNTUsIlIiOjk0LCJHIjo5NCwiQiI6OTQsIlRyYW5zcGFyZW5jeSI6MC4w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E5NzgtMTAtMDFUMjM6NTk6NTkuOTk5WiIsIkVuZERhdGUiOiIyMDE1LTAxLTE1VDIzOjU5OjU5Ljk5OVoiLCJGb3JtYXQiOiJNTSIsIlR5cGUiOjQsIkF1dG9EYXRlUmFuZ2UiOnRydWUsIldvcmtpbmdEYXlzIjozMSwiVG9kYXlNYXJrZXJUZXh0IjoiVG9kYXkiLCJBdXRvU2NhbGVUeXBlIjp0cnVlfSwiTWlsZXN0b25lcyI6W3siJGlkIjoiMTIzIiwiRGF0ZSI6IjE5NzgtMTAtMDF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ODksIlIiOjI0NiwiRyI6MTQ2LCJCIjowLCJUcmFuc3BhcmVuY3kiOjY1LjA5ODAzOTIxNTY4NjI3MX19LCJMaW5lV2VpZ2h0IjoxLjAsIkxpbmVUeXBlIjowLCJQYXJlbnRTdHlsZSI6eyIkcmVmIjoiNTUifX0sIklzQmVsb3dUaW1lYmFuZCI6ZmFsc2UsIkhpZGVEYXRlIjpmYWxzZSwiU2hhcGVTaXplIjoxLCJTcGFjaW5nIjoyLjAsIlBhZGRpbmciOnsiJHJlZiI6IjU4In0sIlNoYXBlU3R5bGUiOnsiJGlkIjoiMTI4IiwiTWFyZ2luIjp7IiRyZWYiOiI2MCJ9LCJQYWRkaW5nIjp7IiRyZWYiOiI2MSJ9LCJCYWNrZ3JvdW5kIjp7IiRpZCI6IjEyOSIsIkNvbG9yIjp7IiRpZCI6IjEzMCIsIkEiOjI1NSwiUiI6MjQ2LCJHIjoxNDYsIkIiOjAsIlRyYW5zcGFyZW5jeSI6MC4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yLCJGb250TmFtZSI6IkFyaWFsIiwiSXNCb2xkIjpmYWxzZSwiSXNJdGFsaWMiOmZhbHNlLCJJc1VuZGVybGluZWQiOmZhbHNlLCJQYXJlbnRTdHlsZSI6eyIkcmVmIjoiNjYifX0sIkZvcmVncm91bmQiOnsiJGlkIjoiMTM0IiwiQ29sb3IiOnsiJGlkIjoiMTM1IiwiQSI6MjU1LCJSIjoyMjMsIkciOjgzLCJCIjozOSwiVHJhbnNwYXJlbmN5IjowLjB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YiLCJMaW5lQ29sb3IiOm51bGwsIkxpbmVXZWlnaHQiOjAuMCwiTGluZVR5cGUiOjAsIlBhcmVudFN0eWxlIjpudWxsfSwiUGFyZW50U3R5bGUiOnsiJHJlZiI6IjY1In19LCJEYXRlU3R5bGUiOnsiJGlkIjoiMTM3IiwiRm9udFNldHRpbmdzIjp7IiRpZCI6IjEzOCIsIkZvbnRTaXplIjoxMCwiRm9udE5hbWUiOiJBcmlhbCBOYXJyb3c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kiLCJMaW5lQ29sb3IiOm51bGwsIkxpbmVXZWlnaHQiOjAuMCwiTGluZVR5cGUiOjAsIlBhcmVudFN0eWxlIjpudWxsfSwiUGFyZW50U3R5bGUiOnsiJHJlZiI6IjcyIn19LCJEYXRlRm9ybWF0Ijp7IiRpZCI6IjE0MCIsIkZvcm1hdFN0cmluZyI6Ik1NTU0gZCwgeXl5eSIsIlNlcGFyYXRvciI6Ii8iLCJVc2VJbnRlcm5hdGlvbmFsRGF0ZUZvcm1hdCI6ZmFsc2V9LCJJc1Zpc2libGUiOnRydWUsIlBhcmVudFN0eWxlIjp7IiRyZWYiOiI1MyJ9fSwiUG9zaXRpb24iOnsiJGlkIjoiMTQxIiwiUmF0aW8iOjAuMCwiSXNDdXN0b20iOmZhbHNlfSwiSWQiOiIyMmJhOTY2OC05N2EzLTQ2NTctYWZjMS02OWFkZTYzOWE3ZmIiLCJUaXRsZSI6IkZpcnN0IE1pbGVzdG9uZSBvciBFdmVudCBIZXJlIiwiTm90ZSI6bnVsbCwiSHlwZXJsaW5rIjpudWxsLCJJc0NoYW5nZWQiOmZhbHNlLCJJc05ldyI6ZmFsc2V9LHsiJGlkIjoiMTQyIiwiRGF0ZSI6IjE5ODItMDctMTRUMjM6NTk6NTkuOTk5WiIsIlN0eWxlIjp7IiRpZCI6IjE0MyIsIlNoYXBlIjoxMCwiQ29ubmVjdG9yTWFyZ2luIjp7IiRyZWYiOiI1NCJ9LCJDb25uZWN0b3JTdHlsZSI6eyIkaWQiOiIxNDQiLCJMaW5lQ29sb3IiOnsiJGlkIjoiMTQ1IiwiJHR5cGUiOiJOTFJFLkNvbW1vbi5Eb20uU29saWRDb2xvckJydXNoLCBOTFJFLkNvbW1vbiIsIkNvbG9yIjp7IiRpZCI6IjE0NiIsIkEiOjg5LCJSIjoxNjYsIkciOjE4MywiQiI6MzksIlRyYW5zcGFyZW5jeSI6NjUuMDk4MDM5MjE1Njg2MjcxfX0sIkxpbmVXZWlnaHQiOjEuMCwiTGluZVR5cGUiOjAsIlBhcmVudFN0eWxlIjp7IiRyZWYiOiI1NSJ9fSwiSXNCZWxvd1RpbWViYW5kIjp0cnVlLCJIaWRlRGF0ZSI6ZmFsc2UsIlNoYXBlU2l6ZSI6MCwiU3BhY2luZyI6Mi4wLCJQYWRkaW5nIjp7IiRyZWYiOiI1OCJ9LCJTaGFwZVN0eWxlIjp7IiRpZCI6IjE0NyIsIk1hcmdpbiI6eyIkcmVmIjoiNjAifSwiUGFkZGluZyI6eyIkcmVmIjoiNjEifSwiQmFja2dyb3VuZCI6eyIkaWQiOiIxNDgiLCJDb2xvciI6eyIkaWQiOiIxNDkiLCJBIjoyNTUsIlIiOjgzLCJHIjo5MiwiQiI6MTksIlRyYW5zcGFyZW5jeSI6MC4w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FyaWFsIiwiSXNCb2xkIjpmYWxz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zIiwiTGluZUNvbG9yIjpudWxsLCJMaW5lV2VpZ2h0IjowLjAsIkxpbmVUeXBlIjowLCJQYXJlbnRTdHlsZSI6bnVsbH0sIlBhcmVudFN0eWxlIjp7IiRyZWYiOiI2NSJ9fSwiRGF0ZVN0eWxlIjp7IiRpZCI6IjE1NCIsIkZvbnRTZXR0aW5ncyI6eyIkaWQiOiIxNTUiLCJGb250U2l6ZSI6MTAsIkZvbnROYW1lIjoiQXJpYWwgTmFycm93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2IiwiTGluZUNvbG9yIjpudWxsLCJMaW5lV2VpZ2h0IjowLjAsIkxpbmVUeXBlIjowLCJQYXJlbnRTdHlsZSI6bnVsbH0sIlBhcmVudFN0eWxlIjp7IiRyZWYiOiI3MiJ9fSwiRGF0ZUZvcm1hdCI6eyIkaWQiOiIxNTciLCJGb3JtYXRTdHJpbmciOiJNTU1NIGQsIHl5eXkiLCJTZXBhcmF0b3IiOiIvIiwiVXNlSW50ZXJuYXRpb25hbERhdGVGb3JtYXQiOmZhbHNlfSwiSXNWaXNpYmxlIjp0cnVlLCJQYXJlbnRTdHlsZSI6eyIkcmVmIjoiNTMifX0sIlBvc2l0aW9uIjp7IiRpZCI6IjE1OCIsIlJhdGlvIjowLjAsIklzQ3VzdG9tIjpmYWxzZX0sIklkIjoiMThhNTIxZDYtOGRiZi00MDhmLTkzNTYtMmMwNDBjZjdhNGIxIiwiVGl0bGUiOiJTZWNvbmQgTWlsZXN0b25lIG9yIEV2ZW50IEhlcmUiLCJOb3RlIjpudWxsLCJIeXBlcmxpbmsiOm51bGwsIklzQ2hhbmdlZCI6ZmFsc2UsIklzTmV3IjpmYWxzZX0seyIkaWQiOiIxNTkiLCJEYXRlIjoiMTk4NS0xMS0yMlQyMzo1OTo1OS45OTlaIiwiU3R5bGUiOnsiJGlkIjoiMTYwIiwiU2hhcGUiOjEyLCJDb25uZWN0b3JNYXJnaW4iOnsiJHJlZiI6IjU0In0sIkNvbm5lY3RvclN0eWxlIjp7IiRpZCI6IjE2MSIsIkxpbmVDb2xvciI6eyIkaWQiOiIxNjIiLCIkdHlwZSI6Ik5MUkUuQ29tbW9uLkRvbS5Tb2xpZENvbG9yQnJ1c2gsIE5MUkUuQ29tbW9uIiwiQ29sb3IiOnsiJGlkIjoiMTYzIiwiQSI6ODksIlIiOjY1LCJHIjoxMzgsIkIiOjE3OSwiVHJhbnNwYXJlbmN5Ijo2NS4wOTgwMzkyMTU2ODYyNzF9fSwiTGluZVdlaWdodCI6MS4wLCJMaW5lVHlwZSI6MCwiUGFyZW50U3R5bGUiOnsiJHJlZiI6IjU1In19LCJJc0JlbG93VGltZWJhbmQiOmZhbHNlLCJIaWRlRGF0ZSI6ZmFsc2UsIlNoYXBlU2l6ZSI6MCwiU3BhY2luZyI6Mi4wLCJQYWRkaW5nIjp7IiRyZWYiOiI1OCJ9LCJTaGFwZVN0eWxlIjp7IiRpZCI6IjE2NCIsIk1hcmdpbiI6eyIkcmVmIjoiNjAifSwiUGFkZGluZyI6eyIkcmVmIjoiNjEifSwiQmFja2dyb3VuZCI6eyIkaWQiOiIxNjUiLCJDb2xvciI6eyIkaWQiOiIxNjYiLCJBIjoyNTUsIlIiOjY1LCJHIjoxMzgsIkIiOjE3OSwiVHJhbnNwYXJlbmN5IjowLjB9fSwiSXNWaXNpYmxlIjp0cnVlLCJXaWR0aCI6MTIuMCwiSGVpZ2h0IjoxNC4wLCJCb3JkZXJTdHlsZSI6eyIkaWQiOiIxNjciLCJMaW5lQ29sb3IiOnsiJHJlZiI6IjYzIn0sIkxpbmVXZWlnaHQiOjAuMCwiTGluZVR5cGUiOjAsIlBhcmVudFN0eWxlIjp7IiRyZWYiOiI2MiJ9fSwiUGFyZW50U3R5bGUiOnsiJHJlZiI6IjU5In19LCJUaXRsZVN0eWxlIjp7IiRpZCI6IjE2OCIsIkZvbnRTZXR0aW5ncyI6eyIkaWQiOiIxNjkiLCJGb250U2l6ZSI6MTIsIkZvbnROYW1lIjoiQXJpYWwiLCJJc0JvbGQiOmZhbHN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BcmlhbCBOYXJyb3c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MiLCJMaW5lQ29sb3IiOm51bGwsIkxpbmVXZWlnaHQiOjAuMCwiTGluZVR5cGUiOjAsIlBhcmVudFN0eWxlIjpudWxsfSwiUGFyZW50U3R5bGUiOnsiJHJlZiI6IjcyIn19LCJEYXRlRm9ybWF0Ijp7IiRpZCI6IjE3NCIsIkZvcm1hdFN0cmluZyI6Ik1NTU0gZCwgeXl5eSIsIlNlcGFyYXRvciI6Ii8iLCJVc2VJbnRlcm5hdGlvbmFsRGF0ZUZvcm1hdCI6ZmFsc2V9LCJJc1Zpc2libGUiOnRydWUsIlBhcmVudFN0eWxlIjp7IiRyZWYiOiI1MyJ9fSwiUG9zaXRpb24iOnsiJGlkIjoiMTc1IiwiUmF0aW8iOjAuMCwiSXNDdXN0b20iOmZhbHNlfSwiSWQiOiJmMzdkZmIzMy0xY2Y0LTQ5MDktYmZmMS04MDcwNGVhNTE5NDIiLCJUaXRsZSI6IlRoaXJkIE1pbGVzdG9uZSBvciBFdmVudCBIZXJlIiwiTm90ZSI6bnVsbCwiSHlwZXJsaW5rIjpudWxsLCJJc0NoYW5nZWQiOmZhbHNlLCJJc05ldyI6ZmFsc2V9LHsiJGlkIjoiMTc2IiwiRGF0ZSI6IjE5OTQtMDMtMDFUMjM6NTk6NTkuOTk5WiIsIlN0eWxlIjp7IiRpZCI6IjE3NyIsIlNoYXBlIjoxLCJDb25uZWN0b3JNYXJnaW4iOnsiJHJlZiI6IjU0In0sIkNvbm5lY3RvclN0eWxlIjp7IiRpZCI6IjE3OCIsIkxpbmVDb2xvciI6eyIkaWQiOiIxNzkiLCIkdHlwZSI6Ik5MUkUuQ29tbW9uLkRvbS5Tb2xpZENvbG9yQnJ1c2gsIE5MUkUuQ29tbW9uIiwiQ29sb3IiOnsiJGlkIjoiMTgwIiwiQSI6ODksIlIiOjI0NiwiRyI6MTQ2LCJCIjowLCJUcmFuc3BhcmVuY3kiOjY1LjA5ODAzOTIxNTY4NjI3MX19LCJMaW5lV2VpZ2h0IjoxLjAsIkxpbmVUeXBlIjowLCJQYXJlbnRTdHlsZSI6eyIkcmVmIjoiNTUifX0sIklzQmVsb3dUaW1lYmFuZCI6dHJ1ZSwiSGlkZURhdGUiOmZhbHNlLCJTaGFwZVNpemUiOjEsIlNwYWNpbmciOjIuMCwiUGFkZGluZyI6eyIkcmVmIjoiNTgifSwiU2hhcGVTdHlsZSI6eyIkaWQiOiIxODEiLCJNYXJnaW4iOnsiJHJlZiI6IjYwIn0sIlBhZGRpbmciOnsiJHJlZiI6IjYxIn0sIkJhY2tncm91bmQiOnsiJGlkIjoiMTgyIiwiQ29sb3IiOnsiJGlkIjoiMTgzIiwiQSI6MjU1LCJSIjoyNDYsIkciOjE0NiwiQiI6MCwiVHJhbnNwYXJlbmN5IjowLjB9fSwiSXNWaXNpYmxlIjp0cnVlLCJXaWR0aCI6MTguMCwiSGVpZ2h0IjoyMC4wLCJCb3JkZXJTdHlsZSI6eyIkaWQiOiIxODQiLCJMaW5lQ29sb3IiOnsiJHJlZiI6IjYzIn0sIkxpbmVXZWlnaHQiOjAuMCwiTGluZVR5cGUiOjAsIlBhcmVudFN0eWxlIjp7IiRyZWYiOiI2MiJ9fSwiUGFyZW50U3R5bGUiOnsiJHJlZiI6IjU5In19LCJUaXRsZVN0eWxlIjp7IiRpZCI6IjE4NSIsIkZvbnRTZXR0aW5ncyI6eyIkaWQiOiIxODYiLCJGb250U2l6ZSI6MTIsIkZvbnROYW1lIjoiQXJpYWwiLCJJc0JvbGQiOmZhbHN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ciLCJMaW5lQ29sb3IiOm51bGwsIkxpbmVXZWlnaHQiOjAuMCwiTGluZVR5cGUiOjAsIlBhcmVudFN0eWxlIjpudWxsfSwiUGFyZW50U3R5bGUiOnsiJHJlZiI6IjY1In19LCJEYXRlU3R5bGUiOnsiJGlkIjoiMTg4IiwiRm9udFNldHRpbmdzIjp7IiRpZCI6IjE4OSIsIkZvbnRTaXplIjoxMCwiRm9udE5hbWUiOiJBcmlhbCBOYXJyb3c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AiLCJMaW5lQ29sb3IiOm51bGwsIkxpbmVXZWlnaHQiOjAuMCwiTGluZVR5cGUiOjAsIlBhcmVudFN0eWxlIjpudWxsfSwiUGFyZW50U3R5bGUiOnsiJHJlZiI6IjcyIn19LCJEYXRlRm9ybWF0Ijp7IiRpZCI6IjE5MSIsIkZvcm1hdFN0cmluZyI6Ik1NTU0gZCwgeXl5eSIsIlNlcGFyYXRvciI6Ii8iLCJVc2VJbnRlcm5hdGlvbmFsRGF0ZUZvcm1hdCI6ZmFsc2V9LCJJc1Zpc2libGUiOnRydWUsIlBhcmVudFN0eWxlIjp7IiRyZWYiOiI1MyJ9fSwiUG9zaXRpb24iOnsiJGlkIjoiMTkyIiwiUmF0aW8iOjAuMCwiSXNDdXN0b20iOmZhbHNlfSwiSWQiOiIwNDA2NDhhMi02ZmY4LTQ0NjgtYTI0ZS03NDgwYWQ5MTYyMGUiLCJUaXRsZSI6IkZvdXJ0aCBNaWxlc3RvbmUgb3IgRXZlbnQgSGVyZSIsIk5vdGUiOm51bGwsIkh5cGVybGluayI6bnVsbCwiSXNDaGFuZ2VkIjpmYWxzZSwiSXNOZXciOmZhbHNlfSx7IiRpZCI6IjE5MyIsIkRhdGUiOiIxOTk1LTA0LTAxVDIzOjU5OjU5Ljk5OVoiLCJTdHlsZSI6eyIkaWQiOiIxOTQiLCJTaGFwZSI6NSwiQ29ubmVjdG9yTWFyZ2luIjp7IiRyZWYiOiI1NCJ9LCJDb25uZWN0b3JTdHlsZSI6eyIkaWQiOiIxOTUiLCJMaW5lQ29sb3IiOnsiJGlkIjoiMTk2IiwiJHR5cGUiOiJOTFJFLkNvbW1vbi5Eb20uU29saWRDb2xvckJydXNoLCBOTFJFLkNvbW1vbiIsIkNvbG9yIjp7IiRpZCI6IjE5NyIsIkEiOjg5LCJSIjoyMjMsIkciOjgzLCJCIjozOSwiVHJhbnNwYXJlbmN5Ijo2NS4wOTgwMzkyMTU2ODYyNzF9fSwiTGluZVdlaWdodCI6MS4wLCJMaW5lVHlwZSI6MCwiUGFyZW50U3R5bGUiOnsiJHJlZiI6IjU1In19LCJJc0JlbG93VGltZWJhbmQiOmZhbHNlLCJIaWRlRGF0ZSI6ZmFsc2UsIlNoYXBlU2l6ZSI6MCwiU3BhY2luZyI6Mi4wLCJQYWRkaW5nIjp7IiRyZWYiOiI1OCJ9LCJTaGFwZVN0eWxlIjp7IiRpZCI6IjE5OCIsIk1hcmdpbiI6eyIkcmVmIjoiNjAifSwiUGFkZGluZyI6eyIkcmVmIjoiNjEifSwiQmFja2dyb3VuZCI6eyIkaWQiOiIxOTkiLCJDb2xvciI6eyIkaWQiOiIyMDAiLCJBIjoyNTUsIlIiOjIyMywiRyI6ODMsIkIiOjM5LCJUcmFuc3BhcmVuY3kiOjAuMH19LCJJc1Zpc2libGUiOnRydWUsIldpZHRoIjoxMi4wLCJIZWlnaHQiOjE0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iwiRm9udE5hbWUiOiJBcmlhbCIsIklzQm9sZCI6ZmFsc2UsIklzSXRhbGljIjpmYWxzZSwiSXNVbmRlcmxpbmVkIjpmYWxzZSwiUGFyZW50U3R5bGUiOnsiJHJlZiI6IjY2In19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NCIsIkxpbmVDb2xvciI6bnVsbCwiTGluZVdlaWdodCI6MC4wLCJMaW5lVHlwZSI6MCwiUGFyZW50U3R5bGUiOm51bGx9LCJQYXJlbnRTdHlsZSI6eyIkcmVmIjoiNjUifX0sIkRhdGVTdHlsZSI6eyIkaWQiOiIyMDUiLCJGb250U2V0dGluZ3MiOnsiJGlkIjoiMjA2IiwiRm9udFNpemUiOjEwLCJGb250TmFtZSI6IkFyaWFsIE5hcnJvdy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NyIsIkxpbmVDb2xvciI6bnVsbCwiTGluZVdlaWdodCI6MC4wLCJMaW5lVHlwZSI6MCwiUGFyZW50U3R5bGUiOm51bGx9LCJQYXJlbnRTdHlsZSI6eyIkcmVmIjoiNzIifX0sIkRhdGVGb3JtYXQiOnsiJGlkIjoiMjA4IiwiRm9ybWF0U3RyaW5nIjoiTU1NTSBkLCB5eXl5IiwiU2VwYXJhdG9yIjoiLyIsIlVzZUludGVybmF0aW9uYWxEYXRlRm9ybWF0IjpmYWxzZX0sIklzVmlzaWJsZSI6dHJ1ZSwiUGFyZW50U3R5bGUiOnsiJHJlZiI6IjUzIn19LCJQb3NpdGlvbiI6eyIkaWQiOiIyMDkiLCJSYXRpbyI6MC4wLCJJc0N1c3RvbSI6ZmFsc2V9LCJJZCI6ImRiYTlmMWNjLTIwNDEtNDEwYi04NDllLWU1OTBlNzZjNzc4MCIsIlRpdGxlIjoiRmlmdGggTWlsZXN0b25lIG9yIEV2ZW50IEhlcmUiLCJOb3RlIjpudWxsLCJIeXBlcmxpbmsiOm51bGwsIklzQ2hhbmdlZCI6ZmFsc2UsIklzTmV3IjpmYWxzZX0seyIkaWQiOiIyMTAiLCJEYXRlIjoiMTk5Ny0wNy0wMVQyMzo1OTo1OS45OTlaIiwiU3R5bGUiOnsiJGlkIjoiMjExIiwiU2hhcGUiOjEsIkNvbm5lY3Rvck1hcmdpbiI6eyIkcmVmIjoiNTQifSwiQ29ubmVjdG9yU3R5bGUiOnsiJGlkIjoiMjEyIiwiTGluZUNvbG9yIjp7IiRpZCI6IjIxMyIsIiR0eXBlIjoiTkxSRS5Db21tb24uRG9tLlNvbGlkQ29sb3JCcnVzaCwgTkxSRS5Db21tb24iLCJDb2xvciI6eyIkaWQiOiIyMTQiLCJBIjo4OSwiUiI6MjU0LCJHIjoxOTUsIkIiOjYsIlRyYW5zcGFyZW5jeSI6NjUuMDk4MDM5MjE1Njg2MjcxfX0sIkxpbmVXZWlnaHQiOjEuMCwiTGluZVR5cGUiOjAsIlBhcmVudFN0eWxlIjp7IiRyZWYiOiI1NSJ9fSwiSXNCZWxvd1RpbWViYW5kIjp0cnVlLCJIaWRlRGF0ZSI6ZmFsc2UsIlNoYXBlU2l6ZSI6MSwiU3BhY2luZyI6Mi4wLCJQYWRkaW5nIjp7IiRyZWYiOiI1OCJ9LCJTaGFwZVN0eWxlIjp7IiRpZCI6IjIxNSIsIk1hcmdpbiI6eyIkcmVmIjoiNjAifSwiUGFkZGluZyI6eyIkcmVmIjoiNjEifSwiQmFja2dyb3VuZCI6eyIkaWQiOiIyMTYiLCJDb2xvciI6eyIkaWQiOiIyMTciLCJBIjoyNTUsIlIiOjI1NCwiRyI6MTk1LCJCIjo2LCJUcmFuc3BhcmVuY3kiOjAuMH19LCJJc1Zpc2libGUiOnRydWUsIldpZHRoIjoxOC4wLCJIZWlnaHQiOjIwLjAsIkJvcmRlclN0eWxlIjp7IiRpZCI6IjIxOCIsIkxpbmVDb2xvciI6eyIkcmVmIjoiNjMifSwiTGluZVdlaWdodCI6MC4wLCJMaW5lVHlwZSI6MCwiUGFyZW50U3R5bGUiOnsiJHJlZiI6IjYyIn19LCJQYXJlbnRTdHlsZSI6eyIkcmVmIjoiNTkifX0sIlRpdGxlU3R5bGUiOnsiJGlkIjoiMjE5IiwiRm9udFNldHRpbmdzIjp7IiRpZCI6IjIyMCIsIkZvbnRTaXplIjoxMiwiRm9udE5hbWUiOiJBcmlhbCIsIklzQm9sZCI6ZmFsc2UsIklzSXRhbGljIjpmYWxzZSwiSXNVbmRlcmxpbmVkIjpmYWxzZSwiUGFyZW50U3R5bGUiOnsiJHJlZiI6IjY2In19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yMSIsIkxpbmVDb2xvciI6bnVsbCwiTGluZVdlaWdodCI6MC4wLCJMaW5lVHlwZSI6MCwiUGFyZW50U3R5bGUiOm51bGx9LCJQYXJlbnRTdHlsZSI6eyIkcmVmIjoiNjUifX0sIkRhdGVTdHlsZSI6eyIkaWQiOiIyMjIiLCJGb250U2V0dGluZ3MiOnsiJGlkIjoiMjIzIiwiRm9udFNpemUiOjEwLCJGb250TmFtZSI6IkFyaWFsIE5hcnJvdy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NCIsIkxpbmVDb2xvciI6bnVsbCwiTGluZVdlaWdodCI6MC4wLCJMaW5lVHlwZSI6MCwiUGFyZW50U3R5bGUiOm51bGx9LCJQYXJlbnRTdHlsZSI6eyIkcmVmIjoiNzIifX0sIkRhdGVGb3JtYXQiOnsiJGlkIjoiMjI1IiwiRm9ybWF0U3RyaW5nIjoiTU1NTSBkLCB5eXl5IiwiU2VwYXJhdG9yIjoiLyIsIlVzZUludGVybmF0aW9uYWxEYXRlRm9ybWF0IjpmYWxzZX0sIklzVmlzaWJsZSI6dHJ1ZSwiUGFyZW50U3R5bGUiOnsiJHJlZiI6IjUzIn19LCJQb3NpdGlvbiI6eyIkaWQiOiIyMjYiLCJSYXRpbyI6MC4wLCJJc0N1c3RvbSI6ZmFsc2V9LCJJZCI6IjNiZGVlOTI5LTkyOGEtNDdlYy04MmFiLTExNWFjN2Y3ZTY5MCIsIlRpdGxlIjoiU2l4dGggTWlsZXN0b25lIG9yIEV2ZW50IEhlcmUiLCJOb3RlIjpudWxsLCJIeXBlcmxpbmsiOm51bGwsIklzQ2hhbmdlZCI6ZmFsc2UsIklzTmV3IjpmYWxzZX0seyIkaWQiOiIyMjciLCJEYXRlIjoiMjAwMS0wMi0wMVQyMzo1OTo1OS45OTlaIiwiU3R5bGUiOnsiJGlkIjoiMjI4IiwiU2hhcGUiOjEzLCJDb25uZWN0b3JNYXJnaW4iOnsiJHJlZiI6IjU0In0sIkNvbm5lY3RvclN0eWxlIjp7IiRpZCI6IjIyOSIsIkxpbmVDb2xvciI6eyIkaWQiOiIyMzAiLCIkdHlwZSI6Ik5MUkUuQ29tbW9uLkRvbS5Tb2xpZENvbG9yQnJ1c2gsIE5MUkUuQ29tbW9uIiwiQ29sb3IiOnsiJGlkIjoiMjMxIiwiQSI6ODksIlIiOjk0LCJHIjo5NCwiQiI6OTQsIlRyYW5zcGFyZW5jeSI6NjUuMDk4MDM5MjE1Njg2MjcxfX0sIkxpbmVXZWlnaHQiOjEuMCwiTGluZVR5cGUiOjAsIlBhcmVudFN0eWxlIjp7IiRyZWYiOiI1NSJ9fSwiSXNCZWxvd1RpbWViYW5kIjpmYWxzZSwiSGlkZURhdGUiOmZhbHNlLCJTaGFwZVNpemUiOjEsIlNwYWNpbmciOjIuMCwiUGFkZGluZyI6eyIkcmVmIjoiNTgifSwiU2hhcGVTdHlsZSI6eyIkaWQiOiIyMzIiLCJNYXJnaW4iOnsiJHJlZiI6IjYwIn0sIlBhZGRpbmciOnsiJHJlZiI6IjYxIn0sIkJhY2tncm91bmQiOnsiJGlkIjoiMjMzIiwiQ29sb3IiOnsiJGlkIjoiMjM0IiwiQSI6MjU1LCJSIjo5NCwiRyI6OTQsIkIiOjk0LCJUcmFuc3BhcmVuY3kiOjAuMH19LCJJc1Zpc2libGUiOnRydWUsIldpZHRoIjoxOC4wLCJIZWlnaHQiOjIwLjAsIkJvcmRlclN0eWxlIjp7IiRpZCI6IjIzNSIsIkxpbmVDb2xvciI6eyIkcmVmIjoiNjMifSwiTGluZVdlaWdodCI6MC4wLCJMaW5lVHlwZSI6MCwiUGFyZW50U3R5bGUiOnsiJHJlZiI6IjYyIn19LCJQYXJlbnRTdHlsZSI6eyIkcmVmIjoiNTkifX0sIlRpdGxlU3R5bGUiOnsiJGlkIjoiMjM2IiwiRm9udFNldHRpbmdzIjp7IiRpZCI6IjIzNyIsIkZvbnRTaXplIjoxMiwiRm9udE5hbWUiOiJBcmlhbCIsIklzQm9sZCI6ZmFsc2UsIklzSXRhbGljIjpmYWxzZSwiSXNVbmRlcmxpbmVkIjpmYWxzZSwiUGFyZW50U3R5bGUiOnsiJHJlZiI6IjY2In19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zOCIsIkxpbmVDb2xvciI6bnVsbCwiTGluZVdlaWdodCI6MC4wLCJMaW5lVHlwZSI6MCwiUGFyZW50U3R5bGUiOm51bGx9LCJQYXJlbnRTdHlsZSI6eyIkcmVmIjoiNjUifX0sIkRhdGVTdHlsZSI6eyIkaWQiOiIyMzkiLCJGb250U2V0dGluZ3MiOnsiJGlkIjoiMjQwIiwiRm9udFNpemUiOjEwLCJGb250TmFtZSI6IkFyaWFsIE5hcnJvdy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0MSIsIkxpbmVDb2xvciI6bnVsbCwiTGluZVdlaWdodCI6MC4wLCJMaW5lVHlwZSI6MCwiUGFyZW50U3R5bGUiOm51bGx9LCJQYXJlbnRTdHlsZSI6eyIkcmVmIjoiNzIifX0sIkRhdGVGb3JtYXQiOnsiJGlkIjoiMjQyIiwiRm9ybWF0U3RyaW5nIjoiTU1NTSBkLCB5eXl5IiwiU2VwYXJhdG9yIjoiLyIsIlVzZUludGVybmF0aW9uYWxEYXRlRm9ybWF0IjpmYWxzZX0sIklzVmlzaWJsZSI6dHJ1ZSwiUGFyZW50U3R5bGUiOnsiJHJlZiI6IjUzIn19LCJQb3NpdGlvbiI6eyIkaWQiOiIyNDMiLCJSYXRpbyI6MC4wLCJJc0N1c3RvbSI6ZmFsc2V9LCJJZCI6ImQ1MDhiYzhlLTdiZGMtNDdjYi1iOWY0LWIxNzZjMzAzYmU3NCIsIlRpdGxlIjoiU2V2ZW50aCBNaWxlc3RvbmUgb3IgRXZlbnQgSGVyZSIsIk5vdGUiOm51bGwsIkh5cGVybGluayI6bnVsbCwiSXNDaGFuZ2VkIjpmYWxzZSwiSXNOZXciOmZhbHNlfSx7IiRpZCI6IjI0NCIsIkRhdGUiOiIyMDA0LTA2LTAxVDIzOjU5OjU5Ljk5OVoiLCJTdHlsZSI6eyIkaWQiOiIyNDUiLCJTaGFwZSI6NSwiQ29ubmVjdG9yTWFyZ2luIjp7IiRyZWYiOiI1NCJ9LCJDb25uZWN0b3JTdHlsZSI6eyIkaWQiOiIyNDYiLCJMaW5lQ29sb3IiOnsiJGlkIjoiMjQ3IiwiJHR5cGUiOiJOTFJFLkNvbW1vbi5Eb20uU29saWRDb2xvckJydXNoLCBOTFJFLkNvbW1vbiIsIkNvbG9yIjp7IiRpZCI6IjI0OCIsIkEiOjg5LCJSIjoyMjMsIkciOjgzLCJCIjozOSwiVHJhbnNwYXJlbmN5Ijo2NS4wOTgwMzkyMTU2ODYyNzF9fSwiTGluZVdlaWdodCI6MS4wLCJMaW5lVHlwZSI6MCwiUGFyZW50U3R5bGUiOnsiJHJlZiI6IjU1In19LCJJc0JlbG93VGltZWJhbmQiOnRydWUsIkhpZGVEYXRlIjpmYWxzZSwiU2hhcGVTaXplIjowLCJTcGFjaW5nIjoyLjAsIlBhZGRpbmciOnsiJHJlZiI6IjU4In0sIlNoYXBlU3R5bGUiOnsiJGlkIjoiMjQ5IiwiTWFyZ2luIjp7IiRyZWYiOiI2MCJ9LCJQYWRkaW5nIjp7IiRyZWYiOiI2MSJ9LCJCYWNrZ3JvdW5kIjp7IiRpZCI6IjI1MCIsIkNvbG9yIjp7IiRpZCI6IjI1MSIsIkEiOjI1NSwiUiI6MjIzLCJHIjo4MywiQiI6MzksIlRyYW5zcGFyZW5jeSI6MC4wfX0sIklzVmlzaWJsZSI6dHJ1ZSwiV2lkdGgiOjEyLjAsIkhlaWdodCI6MTQuMCwiQm9yZGVyU3R5bGUiOnsiJGlkIjoiMjUyIiwiTGluZUNvbG9yIjp7IiRyZWYiOiI2MyJ9LCJMaW5lV2VpZ2h0IjowLjAsIkxpbmVUeXBlIjowLCJQYXJlbnRTdHlsZSI6eyIkcmVmIjoiNjIifX0sIlBhcmVudFN0eWxlIjp7IiRyZWYiOiI1OSJ9fSwiVGl0bGVTdHlsZSI6eyIkaWQiOiIyNTMiLCJGb250U2V0dGluZ3MiOnsiJGlkIjoiMjU0IiwiRm9udFNpemUiOjEyLCJGb250TmFtZSI6IkFyaWFsIiwiSXNCb2xkIjpmYWxz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1IiwiTGluZUNvbG9yIjpudWxsLCJMaW5lV2VpZ2h0IjowLjAsIkxpbmVUeXBlIjowLCJQYXJlbnRTdHlsZSI6bnVsbH0sIlBhcmVudFN0eWxlIjp7IiRyZWYiOiI2NSJ9fSwiRGF0ZVN0eWxlIjp7IiRpZCI6IjI1NiIsIkZvbnRTZXR0aW5ncyI6eyIkaWQiOiIyNTciLCJGb250U2l6ZSI6MTAsIkZvbnROYW1lIjoiQXJpYWwgTmFycm93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4IiwiTGluZUNvbG9yIjpudWxsLCJMaW5lV2VpZ2h0IjowLjAsIkxpbmVUeXBlIjowLCJQYXJlbnRTdHlsZSI6bnVsbH0sIlBhcmVudFN0eWxlIjp7IiRyZWYiOiI3MiJ9fSwiRGF0ZUZvcm1hdCI6eyIkaWQiOiIyNTkiLCJGb3JtYXRTdHJpbmciOiJNTU1NIGQsIHl5eXkiLCJTZXBhcmF0b3IiOiIvIiwiVXNlSW50ZXJuYXRpb25hbERhdGVGb3JtYXQiOmZhbHNlfSwiSXNWaXNpYmxlIjp0cnVlLCJQYXJlbnRTdHlsZSI6eyIkcmVmIjoiNTMifX0sIlBvc2l0aW9uIjp7IiRpZCI6IjI2MCIsIlJhdGlvIjowLjAsIklzQ3VzdG9tIjpmYWxzZX0sIklkIjoiMmQyMGQ3ZGMtYzk0Zi00ZGUyLTk0NmUtNDM3M2Q0OTRmMTBiIiwiVGl0bGUiOiJFaWdodCBNaWxlc3RvbmUgb3IgRXZlbnQgSGVyZSIsIk5vdGUiOm51bGwsIkh5cGVybGluayI6bnVsbCwiSXNDaGFuZ2VkIjpmYWxzZSwiSXNOZXciOmZhbHNlfSx7IiRpZCI6IjI2MSIsIkRhdGUiOiIyMDA3LTExLTA5VDIzOjU5OjU5Ljk5OVoiLCJTdHlsZSI6eyIkaWQiOiIyNjIiLCJTaGFwZSI6MTAsIkNvbm5lY3Rvck1hcmdpbiI6eyIkcmVmIjoiNTQifSwiQ29ubmVjdG9yU3R5bGUiOnsiJGlkIjoiMjYzIiwiTGluZUNvbG9yIjp7IiRpZCI6IjI2NCIsIiR0eXBlIjoiTkxSRS5Db21tb24uRG9tLlNvbGlkQ29sb3JCcnVzaCwgTkxSRS5Db21tb24iLCJDb2xvciI6eyIkaWQiOiIyNjUiLCJBIjo4OSwiUiI6NjUsIkciOjEzOCwiQiI6MTc5LCJUcmFuc3BhcmVuY3kiOjY1LjA5ODAzOTIxNTY4NjI3MX19LCJMaW5lV2VpZ2h0IjoxLjAsIkxpbmVUeXBlIjowLCJQYXJlbnRTdHlsZSI6eyIkcmVmIjoiNTUifX0sIklzQmVsb3dUaW1lYmFuZCI6ZmFsc2UsIkhpZGVEYXRlIjpmYWxzZSwiU2hhcGVTaXplIjowLCJTcGFjaW5nIjoyLjAsIlBhZGRpbmciOnsiJHJlZiI6IjU4In0sIlNoYXBlU3R5bGUiOnsiJGlkIjoiMjY2IiwiTWFyZ2luIjp7IiRyZWYiOiI2MCJ9LCJQYWRkaW5nIjp7IiRyZWYiOiI2MSJ9LCJCYWNrZ3JvdW5kIjp7IiRpZCI6IjI2NyIsIkNvbG9yIjp7IiRpZCI6IjI2OCIsIkEiOjI1NSwiUiI6ODMsIkciOjkyLCJCIjoxOSwiVHJhbnNwYXJlbmN5IjowLjB9fSwiSXNWaXNpYmxlIjp0cnVlLCJXaWR0aCI6MTIuMCwiSGVpZ2h0IjoxNC4wLCJCb3JkZXJTdHlsZSI6eyIkaWQiOiIyNjkiLCJMaW5lQ29sb3IiOnsiJHJlZiI6IjYzIn0sIkxpbmVXZWlnaHQiOjAuMCwiTGluZVR5cGUiOjAsIlBhcmVudFN0eWxlIjp7IiRyZWYiOiI2MiJ9fSwiUGFyZW50U3R5bGUiOnsiJHJlZiI6IjU5In19LCJUaXRsZVN0eWxlIjp7IiRpZCI6IjI3MCIsIkZvbnRTZXR0aW5ncyI6eyIkaWQiOiIyNzEiLCJGb250U2l6ZSI6MTIsIkZvbnROYW1lIjoiQXJpYWwiLCJJc0JvbGQiOmZhbHN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zIiLCJMaW5lQ29sb3IiOm51bGwsIkxpbmVXZWlnaHQiOjAuMCwiTGluZVR5cGUiOjAsIlBhcmVudFN0eWxlIjpudWxsfSwiUGFyZW50U3R5bGUiOnsiJHJlZiI6IjY1In19LCJEYXRlU3R5bGUiOnsiJGlkIjoiMjczIiwiRm9udFNldHRpbmdzIjp7IiRpZCI6IjI3NCIsIkZvbnRTaXplIjoxMCwiRm9udE5hbWUiOiJBcmlhbCBOYXJyb3c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zUiLCJMaW5lQ29sb3IiOm51bGwsIkxpbmVXZWlnaHQiOjAuMCwiTGluZVR5cGUiOjAsIlBhcmVudFN0eWxlIjpudWxsfSwiUGFyZW50U3R5bGUiOnsiJHJlZiI6IjcyIn19LCJEYXRlRm9ybWF0Ijp7IiRpZCI6IjI3NiIsIkZvcm1hdFN0cmluZyI6Ik1NTU0gZCwgeXl5eSIsIlNlcGFyYXRvciI6Ii8iLCJVc2VJbnRlcm5hdGlvbmFsRGF0ZUZvcm1hdCI6ZmFsc2V9LCJJc1Zpc2libGUiOnRydWUsIlBhcmVudFN0eWxlIjp7IiRyZWYiOiI1MyJ9fSwiUG9zaXRpb24iOnsiJGlkIjoiMjc3IiwiUmF0aW8iOjAuMCwiSXNDdXN0b20iOmZhbHNlfSwiSWQiOiI3ODBiNWNjNS1lYzg1LTRlMzItYWM2YS02N2EzMGI3MTQxODUiLCJUaXRsZSI6Ik5pbnRoIE1pbGVzdG9uZSBvciBFdmVudCBIZXJlIiwiTm90ZSI6bnVsbCwiSHlwZXJsaW5rIjpudWxsLCJJc0NoYW5nZWQiOmZhbHNlLCJJc05ldyI6ZmFsc2V9LHsiJGlkIjoiMjc4IiwiRGF0ZSI6IjIwMTEtMDItMDRUMjM6NTk6NTkuOTk5WiIsIlN0eWxlIjp7IiRpZCI6IjI3OSIsIlNoYXBlIjoxMiwiQ29ubmVjdG9yTWFyZ2luIjp7IiRyZWYiOiI1NCJ9LCJDb25uZWN0b3JTdHlsZSI6eyIkaWQiOiIyODAiLCJMaW5lQ29sb3IiOnsiJGlkIjoiMjgxIiwiJHR5cGUiOiJOTFJFLkNvbW1vbi5Eb20uU29saWRDb2xvckJydXNoLCBOTFJFLkNvbW1vbiIsIkNvbG9yIjp7IiRpZCI6IjI4MiIsIkEiOjg5LCJSIjo2NSwiRyI6MTM4LCJCIjoxNzksIlRyYW5zcGFyZW5jeSI6NjUuMDk4MDM5MjE1Njg2MjcxfX0sIkxpbmVXZWlnaHQiOjEuMCwiTGluZVR5cGUiOjAsIlBhcmVudFN0eWxlIjp7IiRyZWYiOiI1NSJ9fSwiSXNCZWxvd1RpbWViYW5kIjp0cnVlLCJIaWRlRGF0ZSI6ZmFsc2UsIlNoYXBlU2l6ZSI6MCwiU3BhY2luZyI6Mi4wLCJQYWRkaW5nIjp7IiRyZWYiOiI1OCJ9LCJTaGFwZVN0eWxlIjp7IiRpZCI6IjI4MyIsIk1hcmdpbiI6eyIkcmVmIjoiNjAifSwiUGFkZGluZyI6eyIkcmVmIjoiNjEifSwiQmFja2dyb3VuZCI6eyIkaWQiOiIyODQiLCJDb2xvciI6eyIkaWQiOiIyODUiLCJBIjoyNTUsIlIiOjY1LCJHIjoxMzgsIkIiOjE3OSwiVHJhbnNwYXJlbmN5IjowLjB9fSwiSXNWaXNpYmxlIjp0cnVlLCJXaWR0aCI6MTIuMCwiSGVpZ2h0IjoxNC4wLCJCb3JkZXJTdHlsZSI6eyIkaWQiOiIyODYiLCJMaW5lQ29sb3IiOnsiJHJlZiI6IjYzIn0sIkxpbmVXZWlnaHQiOjAuMCwiTGluZVR5cGUiOjAsIlBhcmVudFN0eWxlIjp7IiRyZWYiOiI2MiJ9fSwiUGFyZW50U3R5bGUiOnsiJHJlZiI6IjU5In19LCJUaXRsZVN0eWxlIjp7IiRpZCI6IjI4NyIsIkZvbnRTZXR0aW5ncyI6eyIkaWQiOiIyODgiLCJGb250U2l6ZSI6MTIsIkZvbnROYW1lIjoiQXJpYWwiLCJJc0JvbGQiOmZhbHN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DkiLCJMaW5lQ29sb3IiOm51bGwsIkxpbmVXZWlnaHQiOjAuMCwiTGluZVR5cGUiOjAsIlBhcmVudFN0eWxlIjpudWxsfSwiUGFyZW50U3R5bGUiOnsiJHJlZiI6IjY1In19LCJEYXRlU3R5bGUiOnsiJGlkIjoiMjkwIiwiRm9udFNldHRpbmdzIjp7IiRpZCI6IjI5MSIsIkZvbnRTaXplIjoxMCwiRm9udE5hbWUiOiJBcmlhbCBOYXJyb3c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TIiLCJMaW5lQ29sb3IiOm51bGwsIkxpbmVXZWlnaHQiOjAuMCwiTGluZVR5cGUiOjAsIlBhcmVudFN0eWxlIjpudWxsfSwiUGFyZW50U3R5bGUiOnsiJHJlZiI6IjcyIn19LCJEYXRlRm9ybWF0Ijp7IiRpZCI6IjI5MyIsIkZvcm1hdFN0cmluZyI6Ik1NTU0gZCwgeXl5eSIsIlNlcGFyYXRvciI6Ii8iLCJVc2VJbnRlcm5hdGlvbmFsRGF0ZUZvcm1hdCI6ZmFsc2V9LCJJc1Zpc2libGUiOnRydWUsIlBhcmVudFN0eWxlIjp7IiRyZWYiOiI1MyJ9fSwiUG9zaXRpb24iOnsiJGlkIjoiMjk0IiwiUmF0aW8iOjAuMCwiSXNDdXN0b20iOmZhbHNlfSwiSWQiOiI1MzExMzRjMi1lMDgyLTQ0NzktYTEzYy1mYjdlNmVhZWIzMGMiLCJUaXRsZSI6IlRlbnRoIE1pbGVzdG9uZSBvciBFdmVudCBIZXJlIiwiTm90ZSI6bnVsbCwiSHlwZXJsaW5rIjpudWxsLCJJc0NoYW5nZWQiOmZhbHNlLCJJc05ldyI6ZmFsc2V9LHsiJGlkIjoiMjk1IiwiRGF0ZSI6IjIwMTUtMDEtMTVUMjM6NTk6NTkuOTk5WiIsIlN0eWxlIjp7IiRpZCI6IjI5NiIsIlNoYXBlIjoyLCJDb25uZWN0b3JNYXJnaW4iOnsiJHJlZiI6IjU0In0sIkNvbm5lY3RvclN0eWxlIjp7IiRpZCI6IjI5NyIsIkxpbmVDb2xvciI6eyIkaWQiOiIyOTgiLCIkdHlwZSI6Ik5MUkUuQ29tbW9uLkRvbS5Tb2xpZENvbG9yQnJ1c2gsIE5MUkUuQ29tbW9uIiwiQ29sb3IiOnsiJGlkIjoiMjk5IiwiQSI6ODksIlIiOjI0NiwiRyI6MTQ2LCJCIjowLCJUcmFuc3BhcmVuY3kiOjY1LjA5ODAzOTIxNTY4NjI3MX19LCJMaW5lV2VpZ2h0IjoxLjAsIkxpbmVUeXBlIjowLCJQYXJlbnRTdHlsZSI6eyIkcmVmIjoiNTUifX0sIklzQmVsb3dUaW1lYmFuZCI6ZmFsc2UsIkhpZGVEYXRlIjpmYWxzZSwiU2hhcGVTaXplIjoxLCJTcGFjaW5nIjoyLjAsIlBhZGRpbmciOnsiJHJlZiI6IjU4In0sIlNoYXBlU3R5bGUiOnsiJGlkIjoiMzAwIiwiTWFyZ2luIjp7IiRyZWYiOiI2MCJ9LCJQYWRkaW5nIjp7IiRyZWYiOiI2MSJ9LCJCYWNrZ3JvdW5kIjp7IiRpZCI6IjMwMSIsIkNvbG9yIjp7IiRpZCI6IjMwMiIsIkEiOjI1NSwiUiI6MjQ2LCJHIjoxNDYsIkIiOjAsIlRyYW5zcGFyZW5jeSI6MC4wfX0sIklzVmlzaWJsZSI6dHJ1ZSwiV2lkdGgiOjE4LjAsIkhlaWdodCI6MjAuMCwiQm9yZGVyU3R5bGUiOnsiJGlkIjoiMzAzIiwiTGluZUNvbG9yIjp7IiRyZWYiOiI2MyJ9LCJMaW5lV2VpZ2h0IjowLjAsIkxpbmVUeXBlIjowLCJQYXJlbnRTdHlsZSI6eyIkcmVmIjoiNjIifX0sIlBhcmVudFN0eWxlIjp7IiRyZWYiOiI1OSJ9fSwiVGl0bGVTdHlsZSI6eyIkaWQiOiIzMDQiLCJGb250U2V0dGluZ3MiOnsiJGlkIjoiMzA1IiwiRm9udFNpemUiOjEyLCJGb250TmFtZSI6IkFyaWFsIiwiSXNCb2xkIjpmYWxzZSwiSXNJdGFsaWMiOmZhbHNlLCJJc1VuZGVybGluZWQiOmZhbHNlLCJQYXJlbnRTdHlsZSI6eyIkcmVmIjoiNjYifX0sIkZvcmVncm91bmQiOnsiJGlkIjoiMzA2IiwiQ29sb3IiOnsiJGlkIjoiMzA3IiwiQSI6MjU1LCJSIjoyMjMsIkciOjgzLCJCIjozOSwiVHJhbnNwYXJlbmN5IjowLjB9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zMDgiLCJMaW5lQ29sb3IiOm51bGwsIkxpbmVXZWlnaHQiOjAuMCwiTGluZVR5cGUiOjAsIlBhcmVudFN0eWxlIjpudWxsfSwiUGFyZW50U3R5bGUiOnsiJHJlZiI6IjY1In19LCJEYXRlU3R5bGUiOnsiJGlkIjoiMzA5IiwiRm9udFNldHRpbmdzIjp7IiRpZCI6IjMxMCIsIkZvbnRTaXplIjoxMCwiRm9udE5hbWUiOiJBcmlhbCBOYXJyb3c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TEiLCJMaW5lQ29sb3IiOm51bGwsIkxpbmVXZWlnaHQiOjAuMCwiTGluZVR5cGUiOjAsIlBhcmVudFN0eWxlIjpudWxsfSwiUGFyZW50U3R5bGUiOnsiJHJlZiI6IjcyIn19LCJEYXRlRm9ybWF0Ijp7IiRpZCI6IjMxMiIsIkZvcm1hdFN0cmluZyI6Ik1NTU0gZCwgeXl5eSIsIlNlcGFyYXRvciI6Ii8iLCJVc2VJbnRlcm5hdGlvbmFsRGF0ZUZvcm1hdCI6ZmFsc2V9LCJJc1Zpc2libGUiOnRydWUsIlBhcmVudFN0eWxlIjp7IiRyZWYiOiI1MyJ9fSwiUG9zaXRpb24iOnsiJGlkIjoiMzEzIiwiUmF0aW8iOjAuMCwiSXNDdXN0b20iOmZhbHNlfSwiSWQiOiI1MTZjMmI2OC03YTBlLTQ5YzYtYWQxYS0wNDIzNDkwNDkzOGYiLCJUaXRsZSI6IlRvZGF5IiwiTm90ZSI6bnVsbCwiSHlwZXJsaW5rIjpudWxsLCJJc0NoYW5nZWQiOmZhbHNlLCJJc05ldyI6ZmFsc2V9XSwiVGFza3MiOltdLCJTZXR0aW5ncyI6eyIkaWQiOiIzMTQiLCJJbXBhT3B0aW9ucyI6eyIkaWQiOiIzMTU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LCJTbWFydFRpbWVsaW5lVGFza0R1cmF0aW9uRml0IjpmYWxzZX0sIklzTmV3Ijp0cnV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PPT FPQ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</TotalTime>
  <Words>1215</Words>
  <Application>Microsoft Office PowerPoint</Application>
  <PresentationFormat>On-screen Show (4:3)</PresentationFormat>
  <Paragraphs>264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Garamond</vt:lpstr>
      <vt:lpstr>Gill Sans MT</vt:lpstr>
      <vt:lpstr>Times New Roman</vt:lpstr>
      <vt:lpstr>Wingdings</vt:lpstr>
      <vt:lpstr>PPT FPQC Template</vt:lpstr>
      <vt:lpstr>Improving Immediate Use of Postpartum LARCs</vt:lpstr>
      <vt:lpstr>Vision</vt:lpstr>
      <vt:lpstr>FPQC Partners and Funders</vt:lpstr>
      <vt:lpstr>FPQC Initiatives</vt:lpstr>
      <vt:lpstr>Upcoming Project:   Immediate Postpartum Long-Acting Reversible Contraception (pLARC)</vt:lpstr>
      <vt:lpstr>LARC Background</vt:lpstr>
      <vt:lpstr>Pregnancy Outcomes</vt:lpstr>
      <vt:lpstr>PowerPoint Presentation</vt:lpstr>
      <vt:lpstr>Why Immediate Postpartum LARC?</vt:lpstr>
      <vt:lpstr>Postpartum LARC Barriers</vt:lpstr>
      <vt:lpstr>pLARC Advisory Team</vt:lpstr>
      <vt:lpstr>Florida OB/Gyn Residency Program  Joint Quality Improvement Project</vt:lpstr>
      <vt:lpstr>PowerPoint Presentation</vt:lpstr>
      <vt:lpstr>pLARC Toolkit Outline</vt:lpstr>
      <vt:lpstr>Draft Project Element Pre-Implementation Phase: Months 1-6</vt:lpstr>
      <vt:lpstr>Draft Preliminary Project Elements Implementation Phase:  Months 3-18</vt:lpstr>
      <vt:lpstr>Proposed Pre-Implementation Activities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Detman, Linda</dc:creator>
  <cp:lastModifiedBy>Amrit Kerr</cp:lastModifiedBy>
  <cp:revision>50</cp:revision>
  <dcterms:created xsi:type="dcterms:W3CDTF">2016-10-06T19:38:10Z</dcterms:created>
  <dcterms:modified xsi:type="dcterms:W3CDTF">2017-03-01T22:16:23Z</dcterms:modified>
</cp:coreProperties>
</file>