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0" r:id="rId2"/>
    <p:sldId id="263" r:id="rId3"/>
    <p:sldId id="262" r:id="rId4"/>
    <p:sldId id="264" r:id="rId5"/>
    <p:sldId id="256" r:id="rId6"/>
    <p:sldId id="265" r:id="rId7"/>
    <p:sldId id="267"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831" autoAdjust="0"/>
  </p:normalViewPr>
  <p:slideViewPr>
    <p:cSldViewPr>
      <p:cViewPr varScale="1">
        <p:scale>
          <a:sx n="89" d="100"/>
          <a:sy n="89" d="100"/>
        </p:scale>
        <p:origin x="224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72DF0-C124-422A-B2D3-D3D645773D59}" type="datetimeFigureOut">
              <a:rPr lang="en-US" smtClean="0"/>
              <a:t>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0D71C7-5623-466E-8C58-D1AE09632871}" type="slidenum">
              <a:rPr lang="en-US" smtClean="0"/>
              <a:t>‹#›</a:t>
            </a:fld>
            <a:endParaRPr lang="en-US"/>
          </a:p>
        </p:txBody>
      </p:sp>
    </p:spTree>
    <p:extLst>
      <p:ext uri="{BB962C8B-B14F-4D97-AF65-F5344CB8AC3E}">
        <p14:creationId xmlns:p14="http://schemas.microsoft.com/office/powerpoint/2010/main" val="2719669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23556" name="Slide Number Placeholder 3"/>
          <p:cNvSpPr>
            <a:spLocks noGrp="1"/>
          </p:cNvSpPr>
          <p:nvPr>
            <p:ph type="sldNum" sz="quarter" idx="5"/>
          </p:nvPr>
        </p:nvSpPr>
        <p:spPr>
          <a:noFill/>
        </p:spPr>
        <p:txBody>
          <a:bodyPr/>
          <a:lstStyle>
            <a:lvl1pPr algn="l" defTabSz="456491" eaLnBrk="0" hangingPunct="0">
              <a:spcBef>
                <a:spcPct val="30000"/>
              </a:spcBef>
              <a:defRPr sz="1100">
                <a:solidFill>
                  <a:schemeClr val="tx1"/>
                </a:solidFill>
                <a:latin typeface="Arial" charset="0"/>
                <a:ea typeface="ＭＳ Ｐゴシック" pitchFamily="34" charset="-128"/>
              </a:defRPr>
            </a:lvl1pPr>
            <a:lvl2pPr marL="702756" indent="-270291" algn="l" defTabSz="456491" eaLnBrk="0" hangingPunct="0">
              <a:spcBef>
                <a:spcPct val="30000"/>
              </a:spcBef>
              <a:defRPr sz="1100">
                <a:solidFill>
                  <a:schemeClr val="tx1"/>
                </a:solidFill>
                <a:latin typeface="Arial" charset="0"/>
                <a:ea typeface="ＭＳ Ｐゴシック" pitchFamily="34" charset="-128"/>
              </a:defRPr>
            </a:lvl2pPr>
            <a:lvl3pPr marL="1081164" indent="-216233" algn="l" defTabSz="456491" eaLnBrk="0" hangingPunct="0">
              <a:spcBef>
                <a:spcPct val="30000"/>
              </a:spcBef>
              <a:defRPr sz="1100">
                <a:solidFill>
                  <a:schemeClr val="tx1"/>
                </a:solidFill>
                <a:latin typeface="Arial" charset="0"/>
                <a:ea typeface="ＭＳ Ｐゴシック" pitchFamily="34" charset="-128"/>
              </a:defRPr>
            </a:lvl3pPr>
            <a:lvl4pPr marL="1513629" indent="-216233" algn="l" defTabSz="456491" eaLnBrk="0" hangingPunct="0">
              <a:spcBef>
                <a:spcPct val="30000"/>
              </a:spcBef>
              <a:defRPr sz="1100">
                <a:solidFill>
                  <a:schemeClr val="tx1"/>
                </a:solidFill>
                <a:latin typeface="Arial" charset="0"/>
                <a:ea typeface="ＭＳ Ｐゴシック" pitchFamily="34" charset="-128"/>
              </a:defRPr>
            </a:lvl4pPr>
            <a:lvl5pPr marL="1946095" indent="-216233" algn="l" defTabSz="456491" eaLnBrk="0" hangingPunct="0">
              <a:spcBef>
                <a:spcPct val="30000"/>
              </a:spcBef>
              <a:defRPr sz="1100">
                <a:solidFill>
                  <a:schemeClr val="tx1"/>
                </a:solidFill>
                <a:latin typeface="Arial" charset="0"/>
                <a:ea typeface="ＭＳ Ｐゴシック" pitchFamily="34" charset="-128"/>
              </a:defRPr>
            </a:lvl5pPr>
            <a:lvl6pPr marL="2378560"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6pPr>
            <a:lvl7pPr marL="2811026"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7pPr>
            <a:lvl8pPr marL="3243491"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8pPr>
            <a:lvl9pPr marL="3675957"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9pPr>
          </a:lstStyle>
          <a:p>
            <a:pPr algn="r" eaLnBrk="1" hangingPunct="1">
              <a:spcBef>
                <a:spcPct val="0"/>
              </a:spcBef>
            </a:pPr>
            <a:fld id="{FF0DDC8F-574E-462D-B191-51BD4F7CEF58}" type="slidenum">
              <a:rPr lang="en-US" altLang="en-US" sz="1200">
                <a:solidFill>
                  <a:prstClr val="black"/>
                </a:solidFill>
              </a:rPr>
              <a:pPr algn="r" eaLnBrk="1" hangingPunct="1">
                <a:spcBef>
                  <a:spcPct val="0"/>
                </a:spcBef>
              </a:pPr>
              <a:t>3</a:t>
            </a:fld>
            <a:endParaRPr lang="en-US" altLang="en-US" sz="120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23556" name="Slide Number Placeholder 3"/>
          <p:cNvSpPr>
            <a:spLocks noGrp="1"/>
          </p:cNvSpPr>
          <p:nvPr>
            <p:ph type="sldNum" sz="quarter" idx="5"/>
          </p:nvPr>
        </p:nvSpPr>
        <p:spPr>
          <a:noFill/>
        </p:spPr>
        <p:txBody>
          <a:bodyPr/>
          <a:lstStyle>
            <a:lvl1pPr algn="l" defTabSz="456491" eaLnBrk="0" hangingPunct="0">
              <a:spcBef>
                <a:spcPct val="30000"/>
              </a:spcBef>
              <a:defRPr sz="1100">
                <a:solidFill>
                  <a:schemeClr val="tx1"/>
                </a:solidFill>
                <a:latin typeface="Arial" charset="0"/>
                <a:ea typeface="ＭＳ Ｐゴシック" pitchFamily="34" charset="-128"/>
              </a:defRPr>
            </a:lvl1pPr>
            <a:lvl2pPr marL="702756" indent="-270291" algn="l" defTabSz="456491" eaLnBrk="0" hangingPunct="0">
              <a:spcBef>
                <a:spcPct val="30000"/>
              </a:spcBef>
              <a:defRPr sz="1100">
                <a:solidFill>
                  <a:schemeClr val="tx1"/>
                </a:solidFill>
                <a:latin typeface="Arial" charset="0"/>
                <a:ea typeface="ＭＳ Ｐゴシック" pitchFamily="34" charset="-128"/>
              </a:defRPr>
            </a:lvl2pPr>
            <a:lvl3pPr marL="1081164" indent="-216233" algn="l" defTabSz="456491" eaLnBrk="0" hangingPunct="0">
              <a:spcBef>
                <a:spcPct val="30000"/>
              </a:spcBef>
              <a:defRPr sz="1100">
                <a:solidFill>
                  <a:schemeClr val="tx1"/>
                </a:solidFill>
                <a:latin typeface="Arial" charset="0"/>
                <a:ea typeface="ＭＳ Ｐゴシック" pitchFamily="34" charset="-128"/>
              </a:defRPr>
            </a:lvl3pPr>
            <a:lvl4pPr marL="1513629" indent="-216233" algn="l" defTabSz="456491" eaLnBrk="0" hangingPunct="0">
              <a:spcBef>
                <a:spcPct val="30000"/>
              </a:spcBef>
              <a:defRPr sz="1100">
                <a:solidFill>
                  <a:schemeClr val="tx1"/>
                </a:solidFill>
                <a:latin typeface="Arial" charset="0"/>
                <a:ea typeface="ＭＳ Ｐゴシック" pitchFamily="34" charset="-128"/>
              </a:defRPr>
            </a:lvl4pPr>
            <a:lvl5pPr marL="1946095" indent="-216233" algn="l" defTabSz="456491" eaLnBrk="0" hangingPunct="0">
              <a:spcBef>
                <a:spcPct val="30000"/>
              </a:spcBef>
              <a:defRPr sz="1100">
                <a:solidFill>
                  <a:schemeClr val="tx1"/>
                </a:solidFill>
                <a:latin typeface="Arial" charset="0"/>
                <a:ea typeface="ＭＳ Ｐゴシック" pitchFamily="34" charset="-128"/>
              </a:defRPr>
            </a:lvl5pPr>
            <a:lvl6pPr marL="2378560"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6pPr>
            <a:lvl7pPr marL="2811026"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7pPr>
            <a:lvl8pPr marL="3243491"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8pPr>
            <a:lvl9pPr marL="3675957" indent="-216233" defTabSz="456491" eaLnBrk="0" fontAlgn="base" hangingPunct="0">
              <a:spcBef>
                <a:spcPct val="30000"/>
              </a:spcBef>
              <a:spcAft>
                <a:spcPct val="0"/>
              </a:spcAft>
              <a:defRPr sz="1100">
                <a:solidFill>
                  <a:schemeClr val="tx1"/>
                </a:solidFill>
                <a:latin typeface="Arial" charset="0"/>
                <a:ea typeface="ＭＳ Ｐゴシック" pitchFamily="34" charset="-128"/>
              </a:defRPr>
            </a:lvl9pPr>
          </a:lstStyle>
          <a:p>
            <a:pPr algn="r" eaLnBrk="1" hangingPunct="1">
              <a:spcBef>
                <a:spcPct val="0"/>
              </a:spcBef>
            </a:pPr>
            <a:fld id="{FF0DDC8F-574E-462D-B191-51BD4F7CEF58}" type="slidenum">
              <a:rPr lang="en-US" altLang="en-US" sz="1200">
                <a:solidFill>
                  <a:prstClr val="black"/>
                </a:solidFill>
              </a:rPr>
              <a:pPr algn="r" eaLnBrk="1" hangingPunct="1">
                <a:spcBef>
                  <a:spcPct val="0"/>
                </a:spcBef>
              </a:pPr>
              <a:t>9</a:t>
            </a:fld>
            <a:endParaRPr lang="en-US" alt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8EA85F-4AFB-4444-9B04-30CFBD7D3CF5}"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2618615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EA85F-4AFB-4444-9B04-30CFBD7D3CF5}"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393899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EA85F-4AFB-4444-9B04-30CFBD7D3CF5}"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335369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EA85F-4AFB-4444-9B04-30CFBD7D3CF5}"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241596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8EA85F-4AFB-4444-9B04-30CFBD7D3CF5}"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156389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8EA85F-4AFB-4444-9B04-30CFBD7D3CF5}"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4055863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8EA85F-4AFB-4444-9B04-30CFBD7D3CF5}" type="datetimeFigureOut">
              <a:rPr lang="en-US" smtClean="0"/>
              <a:t>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125112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8EA85F-4AFB-4444-9B04-30CFBD7D3CF5}" type="datetimeFigureOut">
              <a:rPr lang="en-US" smtClean="0"/>
              <a:t>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416031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EA85F-4AFB-4444-9B04-30CFBD7D3CF5}" type="datetimeFigureOut">
              <a:rPr lang="en-US" smtClean="0"/>
              <a:t>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306062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8EA85F-4AFB-4444-9B04-30CFBD7D3CF5}"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2948029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8EA85F-4AFB-4444-9B04-30CFBD7D3CF5}"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77A6E-5EC9-46FB-9B89-A0A9CA7B3140}" type="slidenum">
              <a:rPr lang="en-US" smtClean="0"/>
              <a:t>‹#›</a:t>
            </a:fld>
            <a:endParaRPr lang="en-US"/>
          </a:p>
        </p:txBody>
      </p:sp>
    </p:spTree>
    <p:extLst>
      <p:ext uri="{BB962C8B-B14F-4D97-AF65-F5344CB8AC3E}">
        <p14:creationId xmlns:p14="http://schemas.microsoft.com/office/powerpoint/2010/main" val="367908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EA85F-4AFB-4444-9B04-30CFBD7D3CF5}" type="datetimeFigureOut">
              <a:rPr lang="en-US" smtClean="0"/>
              <a:t>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77A6E-5EC9-46FB-9B89-A0A9CA7B3140}" type="slidenum">
              <a:rPr lang="en-US" smtClean="0"/>
              <a:t>‹#›</a:t>
            </a:fld>
            <a:endParaRPr lang="en-US"/>
          </a:p>
        </p:txBody>
      </p:sp>
    </p:spTree>
    <p:extLst>
      <p:ext uri="{BB962C8B-B14F-4D97-AF65-F5344CB8AC3E}">
        <p14:creationId xmlns:p14="http://schemas.microsoft.com/office/powerpoint/2010/main" val="1923922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americashealthrankings.org/explore/2015-annual-report/measure/birthweight/state/AL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www.americashealthrankings.org/explore/2015-annual-repo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Jacksonville Long-acting Reversible Contraception (LARC) Pilot </a:t>
            </a:r>
          </a:p>
        </p:txBody>
      </p:sp>
      <p:sp>
        <p:nvSpPr>
          <p:cNvPr id="3" name="Subtitle 2"/>
          <p:cNvSpPr>
            <a:spLocks noGrp="1"/>
          </p:cNvSpPr>
          <p:nvPr>
            <p:ph type="subTitle" idx="1"/>
          </p:nvPr>
        </p:nvSpPr>
        <p:spPr/>
        <p:txBody>
          <a:bodyPr>
            <a:normAutofit fontScale="92500" lnSpcReduction="20000"/>
          </a:bodyPr>
          <a:lstStyle/>
          <a:p>
            <a:r>
              <a:rPr lang="en-US" dirty="0"/>
              <a:t>Eina G. Fishman, MD, MS, CPE</a:t>
            </a:r>
          </a:p>
          <a:p>
            <a:r>
              <a:rPr lang="en-US" dirty="0"/>
              <a:t>Chief Medical Officer, United HealthCare Florida Plan</a:t>
            </a:r>
          </a:p>
          <a:p>
            <a:r>
              <a:rPr lang="en-US" dirty="0"/>
              <a:t>March 8, 2017</a:t>
            </a:r>
          </a:p>
        </p:txBody>
      </p:sp>
    </p:spTree>
    <p:extLst>
      <p:ext uri="{BB962C8B-B14F-4D97-AF65-F5344CB8AC3E}">
        <p14:creationId xmlns:p14="http://schemas.microsoft.com/office/powerpoint/2010/main" val="184084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issue?</a:t>
            </a:r>
          </a:p>
        </p:txBody>
      </p:sp>
      <p:sp>
        <p:nvSpPr>
          <p:cNvPr id="3" name="Content Placeholder 2"/>
          <p:cNvSpPr>
            <a:spLocks noGrp="1"/>
          </p:cNvSpPr>
          <p:nvPr>
            <p:ph idx="1"/>
          </p:nvPr>
        </p:nvSpPr>
        <p:spPr/>
        <p:txBody>
          <a:bodyPr>
            <a:normAutofit fontScale="85000" lnSpcReduction="10000"/>
          </a:bodyPr>
          <a:lstStyle/>
          <a:p>
            <a:r>
              <a:rPr lang="en-US" dirty="0"/>
              <a:t>Unplanned pregnancies are a major challenge</a:t>
            </a:r>
          </a:p>
          <a:p>
            <a:r>
              <a:rPr lang="en-US" dirty="0"/>
              <a:t>Unplanned pregnancies are associated with delayed prenatal care, premature birth, low-birth weight and other health complications</a:t>
            </a:r>
          </a:p>
          <a:p>
            <a:r>
              <a:rPr lang="en-US" dirty="0"/>
              <a:t>64% of infant deaths were related to unplanned pregnancies</a:t>
            </a:r>
          </a:p>
          <a:p>
            <a:r>
              <a:rPr lang="en-US" dirty="0"/>
              <a:t>45% of women reported unprotected sex before their post partum check up </a:t>
            </a:r>
          </a:p>
          <a:p>
            <a:r>
              <a:rPr lang="en-US" dirty="0"/>
              <a:t>Medicaid State programs cover nearly 2/3 unplanned pregnancies (1.7 million births a year), spending over $10 billion dollars on these births annually</a:t>
            </a:r>
          </a:p>
        </p:txBody>
      </p:sp>
    </p:spTree>
    <p:extLst>
      <p:ext uri="{BB962C8B-B14F-4D97-AF65-F5344CB8AC3E}">
        <p14:creationId xmlns:p14="http://schemas.microsoft.com/office/powerpoint/2010/main" val="297512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 y="337422"/>
            <a:ext cx="6698206" cy="776288"/>
          </a:xfrm>
        </p:spPr>
        <p:txBody>
          <a:bodyPr>
            <a:noAutofit/>
          </a:bodyPr>
          <a:lstStyle/>
          <a:p>
            <a:r>
              <a:rPr lang="en-US" altLang="en-US" sz="3600" dirty="0">
                <a:solidFill>
                  <a:schemeClr val="tx2"/>
                </a:solidFill>
              </a:rPr>
              <a:t>Addressing Reproductive Health</a:t>
            </a:r>
          </a:p>
        </p:txBody>
      </p:sp>
      <p:sp>
        <p:nvSpPr>
          <p:cNvPr id="15363" name="Slide Number Placeholder 3"/>
          <p:cNvSpPr>
            <a:spLocks noGrp="1"/>
          </p:cNvSpPr>
          <p:nvPr>
            <p:ph type="sldNum" sz="quarter" idx="10"/>
          </p:nvPr>
        </p:nvSpPr>
        <p:spPr>
          <a:noFill/>
        </p:spPr>
        <p:txBody>
          <a:bodyPr/>
          <a:lstStyle>
            <a:lvl1pPr algn="l" eaLnBrk="0" hangingPunct="0">
              <a:spcBef>
                <a:spcPct val="20000"/>
              </a:spcBef>
              <a:buClr>
                <a:schemeClr val="tx1"/>
              </a:buClr>
              <a:defRPr sz="2000">
                <a:solidFill>
                  <a:srgbClr val="535A5D"/>
                </a:solidFill>
                <a:latin typeface="Arial" charset="0"/>
                <a:ea typeface="ＭＳ Ｐゴシック" pitchFamily="34" charset="-128"/>
              </a:defRPr>
            </a:lvl1pPr>
            <a:lvl2pPr marL="742950" indent="-285750" algn="l" eaLnBrk="0" hangingPunct="0">
              <a:spcBef>
                <a:spcPct val="20000"/>
              </a:spcBef>
              <a:buClr>
                <a:schemeClr val="tx1"/>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chemeClr val="tx1"/>
              </a:buClr>
              <a:defRPr>
                <a:solidFill>
                  <a:srgbClr val="535A5D"/>
                </a:solidFill>
                <a:latin typeface="Arial" charset="0"/>
                <a:ea typeface="ＭＳ Ｐゴシック" pitchFamily="34" charset="-128"/>
              </a:defRPr>
            </a:lvl3pPr>
            <a:lvl4pPr marL="1600200" indent="-228600" algn="l" eaLnBrk="0" hangingPunct="0">
              <a:spcBef>
                <a:spcPct val="20000"/>
              </a:spcBef>
              <a:buClr>
                <a:schemeClr val="tx1"/>
              </a:buClr>
              <a:defRPr>
                <a:solidFill>
                  <a:srgbClr val="535A5D"/>
                </a:solidFill>
                <a:latin typeface="Arial" charset="0"/>
                <a:ea typeface="ＭＳ Ｐゴシック" pitchFamily="34" charset="-128"/>
              </a:defRPr>
            </a:lvl4pPr>
            <a:lvl5pPr marL="2057400" indent="-228600" algn="l" eaLnBrk="0" hangingPunct="0">
              <a:spcBef>
                <a:spcPct val="20000"/>
              </a:spcBef>
              <a:buClr>
                <a:schemeClr val="tx1"/>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9pPr>
          </a:lstStyle>
          <a:p>
            <a:pPr eaLnBrk="1" hangingPunct="1">
              <a:spcBef>
                <a:spcPct val="0"/>
              </a:spcBef>
              <a:buClrTx/>
            </a:pPr>
            <a:fld id="{BC3A5D2B-8BD3-45CA-8333-3A96B0379264}" type="slidenum">
              <a:rPr lang="en-US" altLang="en-US" sz="1000" smtClean="0">
                <a:solidFill>
                  <a:srgbClr val="FFFFFF"/>
                </a:solidFill>
                <a:latin typeface="Verdana" pitchFamily="34" charset="0"/>
              </a:rPr>
              <a:pPr eaLnBrk="1" hangingPunct="1">
                <a:spcBef>
                  <a:spcPct val="0"/>
                </a:spcBef>
                <a:buClrTx/>
              </a:pPr>
              <a:t>3</a:t>
            </a:fld>
            <a:endParaRPr lang="en-US" altLang="en-US" sz="1000">
              <a:solidFill>
                <a:srgbClr val="FFFFFF"/>
              </a:solidFill>
              <a:latin typeface="Verdana" pitchFamily="34" charset="0"/>
            </a:endParaRPr>
          </a:p>
        </p:txBody>
      </p:sp>
      <p:sp>
        <p:nvSpPr>
          <p:cNvPr id="5" name="Footer Placeholder 4"/>
          <p:cNvSpPr>
            <a:spLocks noGrp="1"/>
          </p:cNvSpPr>
          <p:nvPr>
            <p:ph type="ftr" sz="quarter" idx="11"/>
          </p:nvPr>
        </p:nvSpPr>
        <p:spPr>
          <a:xfrm>
            <a:off x="1676400" y="6383614"/>
            <a:ext cx="6324600" cy="517883"/>
          </a:xfrm>
        </p:spPr>
        <p:txBody>
          <a:bodyPr/>
          <a:lstStyle/>
          <a:p>
            <a:pPr>
              <a:defRPr/>
            </a:pPr>
            <a:r>
              <a:rPr lang="en-US" sz="900" dirty="0">
                <a:solidFill>
                  <a:srgbClr val="879196"/>
                </a:solidFill>
              </a:rPr>
              <a:t>Proprietary Information of UnitedHealth Group.  Do not distribute or reproduce without express permission of UnitedHealth Group.</a:t>
            </a:r>
          </a:p>
        </p:txBody>
      </p:sp>
      <p:pic>
        <p:nvPicPr>
          <p:cNvPr id="15365" name="Picture 1" descr="UHC_CP.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6900" y="436563"/>
            <a:ext cx="1881188"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Box 9"/>
          <p:cNvSpPr txBox="1">
            <a:spLocks noChangeArrowheads="1"/>
          </p:cNvSpPr>
          <p:nvPr/>
        </p:nvSpPr>
        <p:spPr bwMode="auto">
          <a:xfrm>
            <a:off x="1219200" y="1699679"/>
            <a:ext cx="6781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lr>
                <a:schemeClr val="tx1"/>
              </a:buClr>
              <a:defRPr sz="2000">
                <a:solidFill>
                  <a:srgbClr val="535A5D"/>
                </a:solidFill>
                <a:latin typeface="Arial" charset="0"/>
                <a:ea typeface="ＭＳ Ｐゴシック" pitchFamily="34" charset="-128"/>
              </a:defRPr>
            </a:lvl1pPr>
            <a:lvl2pPr marL="742950" indent="-285750" algn="l" eaLnBrk="0" hangingPunct="0">
              <a:spcBef>
                <a:spcPct val="20000"/>
              </a:spcBef>
              <a:buClr>
                <a:schemeClr val="tx1"/>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chemeClr val="tx1"/>
              </a:buClr>
              <a:defRPr>
                <a:solidFill>
                  <a:srgbClr val="535A5D"/>
                </a:solidFill>
                <a:latin typeface="Arial" charset="0"/>
                <a:ea typeface="ＭＳ Ｐゴシック" pitchFamily="34" charset="-128"/>
              </a:defRPr>
            </a:lvl3pPr>
            <a:lvl4pPr marL="1600200" indent="-228600" algn="l" eaLnBrk="0" hangingPunct="0">
              <a:spcBef>
                <a:spcPct val="20000"/>
              </a:spcBef>
              <a:buClr>
                <a:schemeClr val="tx1"/>
              </a:buClr>
              <a:defRPr>
                <a:solidFill>
                  <a:srgbClr val="535A5D"/>
                </a:solidFill>
                <a:latin typeface="Arial" charset="0"/>
                <a:ea typeface="ＭＳ Ｐゴシック" pitchFamily="34" charset="-128"/>
              </a:defRPr>
            </a:lvl4pPr>
            <a:lvl5pPr marL="2057400" indent="-228600" algn="l" eaLnBrk="0" hangingPunct="0">
              <a:spcBef>
                <a:spcPct val="20000"/>
              </a:spcBef>
              <a:buClr>
                <a:schemeClr val="tx1"/>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9pPr>
          </a:lstStyle>
          <a:p>
            <a:pPr algn="ctr" defTabSz="457200" eaLnBrk="1" fontAlgn="base" hangingPunct="1">
              <a:spcBef>
                <a:spcPct val="0"/>
              </a:spcBef>
              <a:spcAft>
                <a:spcPct val="0"/>
              </a:spcAft>
              <a:buClrTx/>
            </a:pPr>
            <a:r>
              <a:rPr lang="en-US" altLang="en-US" b="1" dirty="0">
                <a:solidFill>
                  <a:schemeClr val="tx1">
                    <a:lumMod val="85000"/>
                    <a:lumOff val="15000"/>
                  </a:schemeClr>
                </a:solidFill>
              </a:rPr>
              <a:t>*Florida Statistics Compared to National Data</a:t>
            </a:r>
          </a:p>
        </p:txBody>
      </p:sp>
      <p:sp>
        <p:nvSpPr>
          <p:cNvPr id="3" name="TextBox 2"/>
          <p:cNvSpPr txBox="1"/>
          <p:nvPr/>
        </p:nvSpPr>
        <p:spPr>
          <a:xfrm>
            <a:off x="457200" y="2408333"/>
            <a:ext cx="8294688" cy="3416320"/>
          </a:xfrm>
          <a:prstGeom prst="rect">
            <a:avLst/>
          </a:prstGeom>
          <a:noFill/>
        </p:spPr>
        <p:txBody>
          <a:bodyPr wrap="square" rtlCol="0">
            <a:spAutoFit/>
          </a:bodyPr>
          <a:lstStyle/>
          <a:p>
            <a:pPr marL="285750" indent="-285750">
              <a:buFont typeface="Arial" panose="020B0604020202020204" pitchFamily="34" charset="0"/>
              <a:buChar char="•"/>
            </a:pPr>
            <a:r>
              <a:rPr lang="en-US" sz="3200" dirty="0">
                <a:solidFill>
                  <a:schemeClr val="tx2"/>
                </a:solidFill>
              </a:rPr>
              <a:t>Ranked 33</a:t>
            </a:r>
            <a:r>
              <a:rPr lang="en-US" sz="3200" baseline="30000" dirty="0">
                <a:solidFill>
                  <a:schemeClr val="tx2"/>
                </a:solidFill>
              </a:rPr>
              <a:t>rd</a:t>
            </a:r>
            <a:r>
              <a:rPr lang="en-US" sz="3200" dirty="0">
                <a:solidFill>
                  <a:schemeClr val="tx2"/>
                </a:solidFill>
              </a:rPr>
              <a:t> in the nation for overall health</a:t>
            </a:r>
          </a:p>
          <a:p>
            <a:pPr marL="285750" indent="-285750">
              <a:buFont typeface="Arial" panose="020B0604020202020204" pitchFamily="34" charset="0"/>
              <a:buChar char="•"/>
            </a:pPr>
            <a:r>
              <a:rPr lang="en-US" sz="3200" dirty="0">
                <a:solidFill>
                  <a:schemeClr val="tx2"/>
                </a:solidFill>
              </a:rPr>
              <a:t>Ranked 40</a:t>
            </a:r>
            <a:r>
              <a:rPr lang="en-US" sz="3200" baseline="30000" dirty="0">
                <a:solidFill>
                  <a:schemeClr val="tx2"/>
                </a:solidFill>
              </a:rPr>
              <a:t>th</a:t>
            </a:r>
            <a:r>
              <a:rPr lang="en-US" sz="3200" dirty="0">
                <a:solidFill>
                  <a:schemeClr val="tx2"/>
                </a:solidFill>
              </a:rPr>
              <a:t> in the nation for health disparities </a:t>
            </a:r>
            <a:r>
              <a:rPr lang="en-US" sz="2400" dirty="0">
                <a:solidFill>
                  <a:schemeClr val="accent3">
                    <a:lumMod val="75000"/>
                  </a:schemeClr>
                </a:solidFill>
              </a:rPr>
              <a:t>(i.e., 39 states are doing better)</a:t>
            </a:r>
          </a:p>
          <a:p>
            <a:pPr marL="285750" indent="-285750">
              <a:buFont typeface="Arial" panose="020B0604020202020204" pitchFamily="34" charset="0"/>
              <a:buChar char="•"/>
            </a:pPr>
            <a:r>
              <a:rPr lang="en-US" sz="3200" dirty="0">
                <a:solidFill>
                  <a:schemeClr val="tx2"/>
                </a:solidFill>
              </a:rPr>
              <a:t>Ranked 35</a:t>
            </a:r>
            <a:r>
              <a:rPr lang="en-US" sz="3200" baseline="30000" dirty="0">
                <a:solidFill>
                  <a:schemeClr val="tx2"/>
                </a:solidFill>
              </a:rPr>
              <a:t>th</a:t>
            </a:r>
            <a:r>
              <a:rPr lang="en-US" sz="3200" dirty="0">
                <a:solidFill>
                  <a:schemeClr val="tx2"/>
                </a:solidFill>
              </a:rPr>
              <a:t> in the nation for low birth rate at 8.5% </a:t>
            </a:r>
            <a:r>
              <a:rPr lang="en-US" sz="2400" dirty="0">
                <a:solidFill>
                  <a:schemeClr val="accent3">
                    <a:lumMod val="75000"/>
                  </a:schemeClr>
                </a:solidFill>
              </a:rPr>
              <a:t>(i.e., 34 states are doing better)</a:t>
            </a:r>
          </a:p>
          <a:p>
            <a:pPr marL="285750" indent="-285750">
              <a:buFont typeface="Arial" panose="020B0604020202020204" pitchFamily="34" charset="0"/>
              <a:buChar char="•"/>
            </a:pPr>
            <a:r>
              <a:rPr lang="en-US" sz="3200" dirty="0">
                <a:solidFill>
                  <a:schemeClr val="tx2"/>
                </a:solidFill>
              </a:rPr>
              <a:t>Ranked 46</a:t>
            </a:r>
            <a:r>
              <a:rPr lang="en-US" sz="3200" baseline="30000" dirty="0">
                <a:solidFill>
                  <a:schemeClr val="tx2"/>
                </a:solidFill>
              </a:rPr>
              <a:t>th</a:t>
            </a:r>
            <a:r>
              <a:rPr lang="en-US" sz="3200" dirty="0">
                <a:solidFill>
                  <a:schemeClr val="tx2"/>
                </a:solidFill>
              </a:rPr>
              <a:t> in the nation for pre-term births at 13.6% </a:t>
            </a:r>
            <a:r>
              <a:rPr lang="en-US" sz="2400" dirty="0">
                <a:solidFill>
                  <a:schemeClr val="accent3">
                    <a:lumMod val="75000"/>
                  </a:schemeClr>
                </a:solidFill>
              </a:rPr>
              <a:t>(i.e., 45 states are doing better)</a:t>
            </a:r>
          </a:p>
        </p:txBody>
      </p:sp>
      <p:sp>
        <p:nvSpPr>
          <p:cNvPr id="4" name="TextBox 3"/>
          <p:cNvSpPr txBox="1"/>
          <p:nvPr/>
        </p:nvSpPr>
        <p:spPr>
          <a:xfrm>
            <a:off x="3929292" y="6106745"/>
            <a:ext cx="4898796" cy="338554"/>
          </a:xfrm>
          <a:prstGeom prst="rect">
            <a:avLst/>
          </a:prstGeom>
          <a:noFill/>
        </p:spPr>
        <p:txBody>
          <a:bodyPr wrap="square" rtlCol="0">
            <a:spAutoFit/>
          </a:bodyPr>
          <a:lstStyle/>
          <a:p>
            <a:r>
              <a:rPr lang="en-US" sz="800" dirty="0">
                <a:solidFill>
                  <a:schemeClr val="bg1">
                    <a:lumMod val="50000"/>
                  </a:schemeClr>
                </a:solidFill>
              </a:rPr>
              <a:t>* Source: America’s Health Rankings. (2015). </a:t>
            </a:r>
            <a:r>
              <a:rPr lang="en-US" sz="800" i="1" dirty="0">
                <a:solidFill>
                  <a:schemeClr val="bg1">
                    <a:lumMod val="50000"/>
                  </a:schemeClr>
                </a:solidFill>
              </a:rPr>
              <a:t>2015 Annual Report </a:t>
            </a:r>
            <a:r>
              <a:rPr lang="en-US" sz="800" dirty="0">
                <a:solidFill>
                  <a:schemeClr val="bg1">
                    <a:lumMod val="50000"/>
                  </a:schemeClr>
                </a:solidFill>
              </a:rPr>
              <a:t>[Interactive Web Application</a:t>
            </a:r>
            <a:r>
              <a:rPr lang="en-US" sz="800" i="1" dirty="0">
                <a:solidFill>
                  <a:schemeClr val="bg1">
                    <a:lumMod val="50000"/>
                  </a:schemeClr>
                </a:solidFill>
              </a:rPr>
              <a:t>]</a:t>
            </a:r>
            <a:r>
              <a:rPr lang="en-US" sz="800" dirty="0">
                <a:solidFill>
                  <a:schemeClr val="bg1">
                    <a:lumMod val="50000"/>
                  </a:schemeClr>
                </a:solidFill>
              </a:rPr>
              <a:t>. Retrieved from </a:t>
            </a:r>
            <a:r>
              <a:rPr lang="en-US" sz="800" dirty="0">
                <a:solidFill>
                  <a:schemeClr val="bg1">
                    <a:lumMod val="50000"/>
                  </a:schemeClr>
                </a:solidFill>
                <a:hlinkClick r:id="rId4"/>
              </a:rPr>
              <a:t>http://www.americashealthrankings.org/explore/2015-annual-report/measure/birthweight/state/ALL</a:t>
            </a:r>
            <a:r>
              <a:rPr lang="en-US" sz="800" dirty="0">
                <a:solidFill>
                  <a:schemeClr val="bg1">
                    <a:lumMod val="50000"/>
                  </a:schemeClr>
                </a:solidFill>
              </a:rPr>
              <a:t> </a:t>
            </a:r>
          </a:p>
        </p:txBody>
      </p:sp>
    </p:spTree>
    <p:extLst>
      <p:ext uri="{BB962C8B-B14F-4D97-AF65-F5344CB8AC3E}">
        <p14:creationId xmlns:p14="http://schemas.microsoft.com/office/powerpoint/2010/main" val="3332234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a:t>
            </a:r>
          </a:p>
        </p:txBody>
      </p:sp>
      <p:sp>
        <p:nvSpPr>
          <p:cNvPr id="3" name="Content Placeholder 2"/>
          <p:cNvSpPr>
            <a:spLocks noGrp="1"/>
          </p:cNvSpPr>
          <p:nvPr>
            <p:ph idx="1"/>
          </p:nvPr>
        </p:nvSpPr>
        <p:spPr/>
        <p:txBody>
          <a:bodyPr/>
          <a:lstStyle/>
          <a:p>
            <a:r>
              <a:rPr lang="en-US" dirty="0"/>
              <a:t>LARC implants and devices are a safe and effective option for reducing unplanned pregnancies</a:t>
            </a:r>
          </a:p>
          <a:p>
            <a:r>
              <a:rPr lang="en-US" dirty="0"/>
              <a:t>Cost/IUD 	$647-$930/5 years</a:t>
            </a:r>
          </a:p>
          <a:p>
            <a:r>
              <a:rPr lang="en-US" dirty="0"/>
              <a:t>Cost /BCPs 	$3,381/5 years</a:t>
            </a:r>
          </a:p>
          <a:p>
            <a:r>
              <a:rPr lang="en-US" dirty="0"/>
              <a:t>Post-partum LARC insertion saves approximately $280,000/1000 women over 2 years (vs. unintended pregnancies)</a:t>
            </a:r>
          </a:p>
          <a:p>
            <a:endParaRPr lang="en-US" dirty="0"/>
          </a:p>
        </p:txBody>
      </p:sp>
    </p:spTree>
    <p:extLst>
      <p:ext uri="{BB962C8B-B14F-4D97-AF65-F5344CB8AC3E}">
        <p14:creationId xmlns:p14="http://schemas.microsoft.com/office/powerpoint/2010/main" val="1751776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533400"/>
            <a:ext cx="8229600" cy="1051714"/>
          </a:xfrm>
        </p:spPr>
        <p:txBody>
          <a:bodyPr>
            <a:normAutofit/>
          </a:bodyPr>
          <a:lstStyle/>
          <a:p>
            <a:r>
              <a:rPr lang="en-US" sz="2800" b="1" dirty="0"/>
              <a:t>Jacksonville LARC Quality Pilot</a:t>
            </a:r>
            <a:br>
              <a:rPr lang="en-US" sz="3600" dirty="0"/>
            </a:br>
            <a:r>
              <a:rPr lang="en-US" sz="2400" dirty="0"/>
              <a:t>ORGANIZATIONAL ROLES</a:t>
            </a:r>
            <a:endParaRPr lang="en-US" sz="3600"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1509271160"/>
              </p:ext>
            </p:extLst>
          </p:nvPr>
        </p:nvGraphicFramePr>
        <p:xfrm>
          <a:off x="228600" y="1965960"/>
          <a:ext cx="8839200" cy="396240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09800">
                  <a:extLst>
                    <a:ext uri="{9D8B030D-6E8A-4147-A177-3AD203B41FA5}">
                      <a16:colId xmlns:a16="http://schemas.microsoft.com/office/drawing/2014/main" val="20003"/>
                    </a:ext>
                  </a:extLst>
                </a:gridCol>
              </a:tblGrid>
              <a:tr h="3962400">
                <a:tc>
                  <a:txBody>
                    <a:bodyPr/>
                    <a:lstStyle/>
                    <a:p>
                      <a:endParaRPr lang="en-US" sz="1000" b="1" i="0" u="none" strike="noStrike" kern="1200" baseline="0" dirty="0">
                        <a:solidFill>
                          <a:schemeClr val="tx2"/>
                        </a:solidFill>
                        <a:latin typeface="+mn-lt"/>
                        <a:ea typeface="+mn-ea"/>
                        <a:cs typeface="+mn-cs"/>
                      </a:endParaRPr>
                    </a:p>
                    <a:p>
                      <a:pPr algn="ctr"/>
                      <a:r>
                        <a:rPr lang="en-US" sz="1800" b="1" i="0" u="none" strike="noStrike" kern="1200" baseline="0" dirty="0">
                          <a:solidFill>
                            <a:schemeClr val="tx2"/>
                          </a:solidFill>
                          <a:latin typeface="+mn-lt"/>
                          <a:ea typeface="+mn-ea"/>
                          <a:cs typeface="+mn-cs"/>
                        </a:rPr>
                        <a:t>Agency for Health Care Administration</a:t>
                      </a:r>
                    </a:p>
                    <a:p>
                      <a:endParaRPr lang="en-US" sz="1050" b="0" i="0" u="none" strike="noStrike" kern="1200" baseline="0" dirty="0">
                        <a:solidFill>
                          <a:schemeClr val="tx1"/>
                        </a:solidFill>
                        <a:latin typeface="+mn-lt"/>
                        <a:ea typeface="+mn-ea"/>
                        <a:cs typeface="+mn-cs"/>
                      </a:endParaRPr>
                    </a:p>
                    <a:p>
                      <a:r>
                        <a:rPr lang="en-US" sz="1400" b="0" i="0" u="none" strike="noStrike" kern="1200" baseline="0" dirty="0">
                          <a:solidFill>
                            <a:schemeClr val="tx1"/>
                          </a:solidFill>
                          <a:latin typeface="+mn-lt"/>
                          <a:ea typeface="+mn-ea"/>
                          <a:cs typeface="+mn-cs"/>
                        </a:rPr>
                        <a:t>The Agency for Health Care Administration will work to engage Medical Managed Assistance (MMA) health plans, address barriers to LARCs in collaboration with plans, provide operational oversight and tracking of the LARC Quality Initiative (QI), and facilitate steering committee calls and or webinars with interested stakeholders and key partners.</a:t>
                      </a:r>
                      <a:endParaRPr lang="en-US" sz="1400" dirty="0">
                        <a:solidFill>
                          <a:schemeClr val="tx1"/>
                        </a:solidFill>
                      </a:endParaRPr>
                    </a:p>
                  </a:txBody>
                  <a:tcPr>
                    <a:solidFill>
                      <a:schemeClr val="accent1">
                        <a:lumMod val="60000"/>
                        <a:lumOff val="40000"/>
                      </a:schemeClr>
                    </a:solidFill>
                  </a:tcPr>
                </a:tc>
                <a:tc>
                  <a:txBody>
                    <a:bodyPr/>
                    <a:lstStyle/>
                    <a:p>
                      <a:pPr algn="ctr"/>
                      <a:endParaRPr lang="en-US" sz="1200" b="1" dirty="0">
                        <a:solidFill>
                          <a:schemeClr val="tx2"/>
                        </a:solidFill>
                      </a:endParaRPr>
                    </a:p>
                    <a:p>
                      <a:pPr algn="ctr"/>
                      <a:r>
                        <a:rPr lang="en-US" sz="1800" b="1" dirty="0">
                          <a:solidFill>
                            <a:schemeClr val="tx2"/>
                          </a:solidFill>
                        </a:rPr>
                        <a:t>UF Health </a:t>
                      </a:r>
                    </a:p>
                    <a:p>
                      <a:endParaRPr lang="en-US" sz="1400" b="0" dirty="0">
                        <a:solidFill>
                          <a:schemeClr val="tx1"/>
                        </a:solidFill>
                      </a:endParaRPr>
                    </a:p>
                    <a:p>
                      <a:r>
                        <a:rPr lang="en-US" sz="1400" b="0" dirty="0">
                          <a:solidFill>
                            <a:schemeClr val="tx1"/>
                          </a:solidFill>
                        </a:rPr>
                        <a:t>UF Health (i.e., Jacksonville/JAX group) will work to conduct an immediate post-partum pilot initiative at UF Health Shands Hospital; build internal and external administrative support and infrastructure, develop delivery process for device insertions among health care staff, train and educate, and inform consumers.</a:t>
                      </a:r>
                    </a:p>
                  </a:txBody>
                  <a:tcPr>
                    <a:solidFill>
                      <a:schemeClr val="accent1">
                        <a:lumMod val="60000"/>
                        <a:lumOff val="40000"/>
                      </a:schemeClr>
                    </a:solidFill>
                  </a:tcPr>
                </a:tc>
                <a:tc>
                  <a:txBody>
                    <a:bodyPr/>
                    <a:lstStyle/>
                    <a:p>
                      <a:pPr lvl="0" algn="ctr">
                        <a:lnSpc>
                          <a:spcPct val="100000"/>
                        </a:lnSpc>
                        <a:spcAft>
                          <a:spcPts val="0"/>
                        </a:spcAft>
                      </a:pPr>
                      <a:endParaRPr lang="en-US" sz="1100" b="1" dirty="0">
                        <a:solidFill>
                          <a:schemeClr val="tx2"/>
                        </a:solidFill>
                        <a:latin typeface="+mn-lt"/>
                      </a:endParaRPr>
                    </a:p>
                    <a:p>
                      <a:pPr lvl="0" algn="ctr">
                        <a:lnSpc>
                          <a:spcPct val="100000"/>
                        </a:lnSpc>
                        <a:spcAft>
                          <a:spcPts val="0"/>
                        </a:spcAft>
                      </a:pPr>
                      <a:r>
                        <a:rPr lang="en-US" sz="1800" b="1" dirty="0">
                          <a:solidFill>
                            <a:schemeClr val="tx2"/>
                          </a:solidFill>
                          <a:latin typeface="+mn-lt"/>
                        </a:rPr>
                        <a:t>Florida</a:t>
                      </a:r>
                      <a:r>
                        <a:rPr lang="en-US" sz="1800" b="1" baseline="0" dirty="0">
                          <a:solidFill>
                            <a:schemeClr val="tx2"/>
                          </a:solidFill>
                          <a:latin typeface="+mn-lt"/>
                        </a:rPr>
                        <a:t> MMA Health Plans</a:t>
                      </a:r>
                      <a:endParaRPr lang="en-US" sz="1800" b="1" dirty="0">
                        <a:solidFill>
                          <a:schemeClr val="tx2"/>
                        </a:solidFill>
                        <a:latin typeface="+mn-lt"/>
                      </a:endParaRPr>
                    </a:p>
                    <a:p>
                      <a:pPr lvl="0" algn="l">
                        <a:lnSpc>
                          <a:spcPct val="100000"/>
                        </a:lnSpc>
                        <a:spcAft>
                          <a:spcPts val="0"/>
                        </a:spcAft>
                      </a:pPr>
                      <a:endParaRPr lang="en-US" sz="1400" b="0" dirty="0">
                        <a:solidFill>
                          <a:schemeClr val="tx1"/>
                        </a:solidFill>
                        <a:latin typeface="+mn-lt"/>
                      </a:endParaRPr>
                    </a:p>
                    <a:p>
                      <a:pPr lvl="0" algn="l">
                        <a:lnSpc>
                          <a:spcPct val="100000"/>
                        </a:lnSpc>
                        <a:spcAft>
                          <a:spcPts val="0"/>
                        </a:spcAft>
                      </a:pPr>
                      <a:r>
                        <a:rPr lang="en-US" sz="1400" b="0" dirty="0">
                          <a:solidFill>
                            <a:schemeClr val="tx1"/>
                          </a:solidFill>
                          <a:latin typeface="+mn-lt"/>
                        </a:rPr>
                        <a:t>Florida MMA health plans will work to establish billing and reimbursement methodologies, contract with hospitals, and assess system readiness prior to the LARC pilot to facilitate a smooth statewide implementation. </a:t>
                      </a:r>
                    </a:p>
                    <a:p>
                      <a:pPr lvl="0" algn="ctr">
                        <a:lnSpc>
                          <a:spcPct val="100000"/>
                        </a:lnSpc>
                        <a:spcAft>
                          <a:spcPts val="0"/>
                        </a:spcAft>
                      </a:pPr>
                      <a:endParaRPr lang="en-US" sz="1800" b="0" dirty="0">
                        <a:solidFill>
                          <a:schemeClr val="tx1"/>
                        </a:solidFill>
                        <a:latin typeface="+mn-lt"/>
                      </a:endParaRPr>
                    </a:p>
                    <a:p>
                      <a:pPr lvl="0" algn="ctr">
                        <a:lnSpc>
                          <a:spcPct val="100000"/>
                        </a:lnSpc>
                        <a:spcAft>
                          <a:spcPts val="0"/>
                        </a:spcAft>
                      </a:pPr>
                      <a:r>
                        <a:rPr lang="en-US" sz="1600" b="0" dirty="0">
                          <a:solidFill>
                            <a:schemeClr val="tx2"/>
                          </a:solidFill>
                          <a:latin typeface="+mn-lt"/>
                        </a:rPr>
                        <a:t>**</a:t>
                      </a:r>
                      <a:r>
                        <a:rPr lang="en-US" sz="1600" dirty="0">
                          <a:solidFill>
                            <a:schemeClr val="tx2"/>
                          </a:solidFill>
                          <a:latin typeface="+mn-lt"/>
                        </a:rPr>
                        <a:t>United Healthcare has led the pilot from a payer perspective.</a:t>
                      </a:r>
                      <a:endParaRPr lang="en-US" sz="1600" b="0" dirty="0">
                        <a:solidFill>
                          <a:schemeClr val="tx2"/>
                        </a:solidFill>
                        <a:latin typeface="+mn-lt"/>
                      </a:endParaRPr>
                    </a:p>
                  </a:txBody>
                  <a:tcPr>
                    <a:solidFill>
                      <a:schemeClr val="accent1">
                        <a:lumMod val="60000"/>
                        <a:lumOff val="40000"/>
                      </a:schemeClr>
                    </a:solidFill>
                  </a:tcPr>
                </a:tc>
                <a:tc>
                  <a:txBody>
                    <a:bodyPr/>
                    <a:lstStyle/>
                    <a:p>
                      <a:endParaRPr lang="en-US" sz="1100" b="0" dirty="0">
                        <a:solidFill>
                          <a:schemeClr val="tx2"/>
                        </a:solidFill>
                      </a:endParaRPr>
                    </a:p>
                    <a:p>
                      <a:pPr algn="ctr"/>
                      <a:r>
                        <a:rPr lang="en-US" sz="1800" b="1" dirty="0">
                          <a:solidFill>
                            <a:schemeClr val="tx2"/>
                          </a:solidFill>
                        </a:rPr>
                        <a:t>Florida</a:t>
                      </a:r>
                      <a:r>
                        <a:rPr lang="en-US" sz="1800" b="1" baseline="0" dirty="0">
                          <a:solidFill>
                            <a:schemeClr val="tx2"/>
                          </a:solidFill>
                        </a:rPr>
                        <a:t> Perinatal Quality Collaborative</a:t>
                      </a:r>
                      <a:endParaRPr lang="en-US" sz="1800" b="1" dirty="0">
                        <a:solidFill>
                          <a:schemeClr val="tx2"/>
                        </a:solidFill>
                      </a:endParaRPr>
                    </a:p>
                    <a:p>
                      <a:endParaRPr lang="en-US" sz="1400" b="0" dirty="0">
                        <a:solidFill>
                          <a:schemeClr val="tx1"/>
                        </a:solidFill>
                      </a:endParaRPr>
                    </a:p>
                    <a:p>
                      <a:r>
                        <a:rPr lang="en-US" sz="1400" b="0" dirty="0">
                          <a:solidFill>
                            <a:schemeClr val="tx1"/>
                          </a:solidFill>
                        </a:rPr>
                        <a:t>FPQC Work Group will engage stakeholders in the planning, design, implementation and evaluation of data-driven processes for the LARC QI Projects; and facilitate the statewide roll out.</a:t>
                      </a:r>
                    </a:p>
                  </a:txBody>
                  <a:tcPr>
                    <a:solidFill>
                      <a:schemeClr val="accent1">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7643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a:t>Education and training</a:t>
            </a:r>
          </a:p>
          <a:p>
            <a:r>
              <a:rPr lang="en-US" dirty="0"/>
              <a:t>Perceived coercion/consent</a:t>
            </a:r>
          </a:p>
          <a:p>
            <a:r>
              <a:rPr lang="en-US" dirty="0"/>
              <a:t>Stocking and supply</a:t>
            </a:r>
          </a:p>
          <a:p>
            <a:r>
              <a:rPr lang="en-US" dirty="0"/>
              <a:t>Pay streams</a:t>
            </a:r>
          </a:p>
          <a:p>
            <a:r>
              <a:rPr lang="en-US" dirty="0"/>
              <a:t>Service location</a:t>
            </a:r>
          </a:p>
          <a:p>
            <a:r>
              <a:rPr lang="en-US" dirty="0"/>
              <a:t>Data and surveillance</a:t>
            </a:r>
          </a:p>
        </p:txBody>
      </p:sp>
    </p:spTree>
    <p:extLst>
      <p:ext uri="{BB962C8B-B14F-4D97-AF65-F5344CB8AC3E}">
        <p14:creationId xmlns:p14="http://schemas.microsoft.com/office/powerpoint/2010/main" val="264378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and External Champions</a:t>
            </a:r>
          </a:p>
        </p:txBody>
      </p:sp>
      <p:sp>
        <p:nvSpPr>
          <p:cNvPr id="3" name="Content Placeholder 2"/>
          <p:cNvSpPr>
            <a:spLocks noGrp="1"/>
          </p:cNvSpPr>
          <p:nvPr>
            <p:ph idx="1"/>
          </p:nvPr>
        </p:nvSpPr>
        <p:spPr/>
        <p:txBody>
          <a:bodyPr/>
          <a:lstStyle/>
          <a:p>
            <a:r>
              <a:rPr lang="en-US" dirty="0"/>
              <a:t>Facility - MD/Pharmacy/Billing/maternity floor staff</a:t>
            </a:r>
          </a:p>
          <a:p>
            <a:r>
              <a:rPr lang="en-US" dirty="0"/>
              <a:t>AHCA</a:t>
            </a:r>
          </a:p>
          <a:p>
            <a:r>
              <a:rPr lang="en-US" dirty="0"/>
              <a:t>Payer</a:t>
            </a:r>
          </a:p>
          <a:p>
            <a:r>
              <a:rPr lang="en-US" dirty="0"/>
              <a:t>LARC suppliers</a:t>
            </a:r>
          </a:p>
          <a:p>
            <a:r>
              <a:rPr lang="en-US" dirty="0"/>
              <a:t>Community - FPQC/Magnolia Project/Medical Society/March of Dimes/ ASTHO (Association for State and Territorial Health Officials) </a:t>
            </a:r>
          </a:p>
          <a:p>
            <a:endParaRPr lang="en-US" dirty="0"/>
          </a:p>
        </p:txBody>
      </p:sp>
    </p:spTree>
    <p:extLst>
      <p:ext uri="{BB962C8B-B14F-4D97-AF65-F5344CB8AC3E}">
        <p14:creationId xmlns:p14="http://schemas.microsoft.com/office/powerpoint/2010/main" val="74866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ASTHO (Assn of State &amp; Territorial Health Officials ) LARC Learning Community</a:t>
            </a:r>
          </a:p>
        </p:txBody>
      </p:sp>
      <p:sp>
        <p:nvSpPr>
          <p:cNvPr id="3" name="Content Placeholder 2"/>
          <p:cNvSpPr>
            <a:spLocks noGrp="1"/>
          </p:cNvSpPr>
          <p:nvPr>
            <p:ph idx="1"/>
          </p:nvPr>
        </p:nvSpPr>
        <p:spPr>
          <a:xfrm>
            <a:off x="448519" y="1752600"/>
            <a:ext cx="8229600" cy="4525963"/>
          </a:xfrm>
        </p:spPr>
        <p:txBody>
          <a:bodyPr>
            <a:normAutofit fontScale="70000" lnSpcReduction="20000"/>
          </a:bodyPr>
          <a:lstStyle/>
          <a:p>
            <a:r>
              <a:rPr lang="en-US" dirty="0"/>
              <a:t>Learning Community Purpose:</a:t>
            </a:r>
          </a:p>
          <a:p>
            <a:pPr lvl="1"/>
            <a:r>
              <a:rPr lang="en-US" dirty="0"/>
              <a:t>Improving access to LARC for states</a:t>
            </a:r>
          </a:p>
          <a:p>
            <a:pPr lvl="1"/>
            <a:r>
              <a:rPr lang="en-US" dirty="0"/>
              <a:t>Facilitating state level policy changes and operationalizing the logistics associated with providing access to the most effective contraception available</a:t>
            </a:r>
          </a:p>
          <a:p>
            <a:pPr lvl="1"/>
            <a:r>
              <a:rPr lang="en-US" dirty="0"/>
              <a:t>Providing support in technical assistance (TA) needs and promising practices to assist state leaders in addressing access to highly effective contraception.</a:t>
            </a:r>
          </a:p>
          <a:p>
            <a:r>
              <a:rPr lang="en-US" dirty="0"/>
              <a:t>Learning Community Goals:</a:t>
            </a:r>
          </a:p>
          <a:p>
            <a:pPr lvl="1"/>
            <a:r>
              <a:rPr lang="en-US" dirty="0"/>
              <a:t>Provide state peer-to-peer exchange and federal agency guidance in technical assistance areas</a:t>
            </a:r>
          </a:p>
          <a:p>
            <a:pPr lvl="1"/>
            <a:r>
              <a:rPr lang="en-US" dirty="0"/>
              <a:t>Reimburse providers or health systems for the cost of providing the full range of contraceptive services, actual cost of LARC and other contraceptive devices, and immediate postpartum insertion of LARC</a:t>
            </a:r>
          </a:p>
          <a:p>
            <a:pPr lvl="1"/>
            <a:r>
              <a:rPr lang="en-US" dirty="0"/>
              <a:t>Remove administrative and logistical barriers</a:t>
            </a:r>
          </a:p>
        </p:txBody>
      </p:sp>
    </p:spTree>
    <p:extLst>
      <p:ext uri="{BB962C8B-B14F-4D97-AF65-F5344CB8AC3E}">
        <p14:creationId xmlns:p14="http://schemas.microsoft.com/office/powerpoint/2010/main" val="3828290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09600" y="399953"/>
            <a:ext cx="5853113" cy="776288"/>
          </a:xfrm>
        </p:spPr>
        <p:txBody>
          <a:bodyPr>
            <a:normAutofit/>
          </a:bodyPr>
          <a:lstStyle/>
          <a:p>
            <a:r>
              <a:rPr lang="en-US" altLang="en-US" dirty="0"/>
              <a:t>Lessons Learned</a:t>
            </a:r>
          </a:p>
        </p:txBody>
      </p:sp>
      <p:sp>
        <p:nvSpPr>
          <p:cNvPr id="15363" name="Slide Number Placeholder 3"/>
          <p:cNvSpPr>
            <a:spLocks noGrp="1"/>
          </p:cNvSpPr>
          <p:nvPr>
            <p:ph type="sldNum" sz="quarter" idx="10"/>
          </p:nvPr>
        </p:nvSpPr>
        <p:spPr>
          <a:noFill/>
        </p:spPr>
        <p:txBody>
          <a:bodyPr/>
          <a:lstStyle>
            <a:lvl1pPr algn="l" eaLnBrk="0" hangingPunct="0">
              <a:spcBef>
                <a:spcPct val="20000"/>
              </a:spcBef>
              <a:buClr>
                <a:schemeClr val="tx1"/>
              </a:buClr>
              <a:defRPr sz="2000">
                <a:solidFill>
                  <a:srgbClr val="535A5D"/>
                </a:solidFill>
                <a:latin typeface="Arial" charset="0"/>
                <a:ea typeface="ＭＳ Ｐゴシック" pitchFamily="34" charset="-128"/>
              </a:defRPr>
            </a:lvl1pPr>
            <a:lvl2pPr marL="742950" indent="-285750" algn="l" eaLnBrk="0" hangingPunct="0">
              <a:spcBef>
                <a:spcPct val="20000"/>
              </a:spcBef>
              <a:buClr>
                <a:schemeClr val="tx1"/>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chemeClr val="tx1"/>
              </a:buClr>
              <a:defRPr>
                <a:solidFill>
                  <a:srgbClr val="535A5D"/>
                </a:solidFill>
                <a:latin typeface="Arial" charset="0"/>
                <a:ea typeface="ＭＳ Ｐゴシック" pitchFamily="34" charset="-128"/>
              </a:defRPr>
            </a:lvl3pPr>
            <a:lvl4pPr marL="1600200" indent="-228600" algn="l" eaLnBrk="0" hangingPunct="0">
              <a:spcBef>
                <a:spcPct val="20000"/>
              </a:spcBef>
              <a:buClr>
                <a:schemeClr val="tx1"/>
              </a:buClr>
              <a:defRPr>
                <a:solidFill>
                  <a:srgbClr val="535A5D"/>
                </a:solidFill>
                <a:latin typeface="Arial" charset="0"/>
                <a:ea typeface="ＭＳ Ｐゴシック" pitchFamily="34" charset="-128"/>
              </a:defRPr>
            </a:lvl4pPr>
            <a:lvl5pPr marL="2057400" indent="-228600" algn="l" eaLnBrk="0" hangingPunct="0">
              <a:spcBef>
                <a:spcPct val="20000"/>
              </a:spcBef>
              <a:buClr>
                <a:schemeClr val="tx1"/>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chemeClr val="tx1"/>
              </a:buClr>
              <a:buFont typeface="Arial" charset="0"/>
              <a:defRPr>
                <a:solidFill>
                  <a:srgbClr val="535A5D"/>
                </a:solidFill>
                <a:latin typeface="Arial" charset="0"/>
                <a:ea typeface="ＭＳ Ｐゴシック" pitchFamily="34" charset="-128"/>
              </a:defRPr>
            </a:lvl9pPr>
          </a:lstStyle>
          <a:p>
            <a:pPr eaLnBrk="1" hangingPunct="1">
              <a:spcBef>
                <a:spcPct val="0"/>
              </a:spcBef>
              <a:buClrTx/>
            </a:pPr>
            <a:fld id="{BC3A5D2B-8BD3-45CA-8333-3A96B0379264}" type="slidenum">
              <a:rPr lang="en-US" altLang="en-US" sz="1000" smtClean="0">
                <a:solidFill>
                  <a:srgbClr val="FFFFFF"/>
                </a:solidFill>
                <a:latin typeface="Verdana" pitchFamily="34" charset="0"/>
              </a:rPr>
              <a:pPr eaLnBrk="1" hangingPunct="1">
                <a:spcBef>
                  <a:spcPct val="0"/>
                </a:spcBef>
                <a:buClrTx/>
              </a:pPr>
              <a:t>9</a:t>
            </a:fld>
            <a:endParaRPr lang="en-US" altLang="en-US" sz="1000">
              <a:solidFill>
                <a:srgbClr val="FFFFFF"/>
              </a:solidFill>
              <a:latin typeface="Verdana" pitchFamily="34" charset="0"/>
            </a:endParaRPr>
          </a:p>
        </p:txBody>
      </p:sp>
      <p:pic>
        <p:nvPicPr>
          <p:cNvPr id="15365" name="Picture 1" descr="UHC_CP.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6900" y="436563"/>
            <a:ext cx="1881188"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457200" y="1705149"/>
            <a:ext cx="8294915" cy="3354765"/>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chemeClr val="bg1">
                    <a:lumMod val="50000"/>
                  </a:schemeClr>
                </a:solidFill>
              </a:rPr>
              <a:t>Strategies need to take into account cultural differences </a:t>
            </a:r>
          </a:p>
          <a:p>
            <a:pPr marL="285750" indent="-285750">
              <a:buFont typeface="Arial" panose="020B0604020202020204" pitchFamily="34" charset="0"/>
              <a:buChar char="•"/>
            </a:pPr>
            <a:endParaRPr lang="en-US" sz="1600" b="1" dirty="0">
              <a:solidFill>
                <a:schemeClr val="bg1">
                  <a:lumMod val="50000"/>
                </a:schemeClr>
              </a:solidFill>
            </a:endParaRPr>
          </a:p>
          <a:p>
            <a:pPr marL="285750" indent="-285750">
              <a:buFont typeface="Arial" panose="020B0604020202020204" pitchFamily="34" charset="0"/>
              <a:buChar char="•"/>
            </a:pPr>
            <a:r>
              <a:rPr lang="en-US" sz="2400" b="1" dirty="0">
                <a:solidFill>
                  <a:schemeClr val="bg1">
                    <a:lumMod val="50000"/>
                  </a:schemeClr>
                </a:solidFill>
              </a:rPr>
              <a:t>Payment structures matter – creating incentives and disincentives that impact outcomes</a:t>
            </a:r>
          </a:p>
          <a:p>
            <a:pPr marL="285750" indent="-285750">
              <a:buFont typeface="Arial" panose="020B0604020202020204" pitchFamily="34" charset="0"/>
              <a:buChar char="•"/>
            </a:pPr>
            <a:endParaRPr lang="en-US" sz="1400" b="1" dirty="0">
              <a:solidFill>
                <a:schemeClr val="bg1">
                  <a:lumMod val="50000"/>
                </a:schemeClr>
              </a:solidFill>
            </a:endParaRPr>
          </a:p>
          <a:p>
            <a:pPr marL="285750" indent="-285750">
              <a:buFont typeface="Arial" panose="020B0604020202020204" pitchFamily="34" charset="0"/>
              <a:buChar char="•"/>
            </a:pPr>
            <a:r>
              <a:rPr lang="en-US" sz="2400" b="1" dirty="0">
                <a:solidFill>
                  <a:schemeClr val="bg1">
                    <a:lumMod val="50000"/>
                  </a:schemeClr>
                </a:solidFill>
              </a:rPr>
              <a:t>Internal health plan processes and systems can create barriers</a:t>
            </a:r>
          </a:p>
          <a:p>
            <a:endParaRPr lang="en-US" sz="1400" b="1" dirty="0">
              <a:solidFill>
                <a:schemeClr val="bg1">
                  <a:lumMod val="50000"/>
                </a:schemeClr>
              </a:solidFill>
            </a:endParaRPr>
          </a:p>
          <a:p>
            <a:pPr marL="285750" indent="-285750">
              <a:buFont typeface="Arial" panose="020B0604020202020204" pitchFamily="34" charset="0"/>
              <a:buChar char="•"/>
            </a:pPr>
            <a:r>
              <a:rPr lang="en-US" sz="2400" b="1" dirty="0">
                <a:solidFill>
                  <a:schemeClr val="bg1">
                    <a:lumMod val="50000"/>
                  </a:schemeClr>
                </a:solidFill>
              </a:rPr>
              <a:t>Identifying strategies that work and sharing best practices is important component to improving outcomes for all</a:t>
            </a:r>
          </a:p>
        </p:txBody>
      </p:sp>
      <p:sp>
        <p:nvSpPr>
          <p:cNvPr id="10" name="TextBox 9"/>
          <p:cNvSpPr txBox="1"/>
          <p:nvPr/>
        </p:nvSpPr>
        <p:spPr>
          <a:xfrm>
            <a:off x="3929292" y="5976679"/>
            <a:ext cx="4898796" cy="338554"/>
          </a:xfrm>
          <a:prstGeom prst="rect">
            <a:avLst/>
          </a:prstGeom>
          <a:noFill/>
        </p:spPr>
        <p:txBody>
          <a:bodyPr wrap="square" rtlCol="0">
            <a:spAutoFit/>
          </a:bodyPr>
          <a:lstStyle/>
          <a:p>
            <a:r>
              <a:rPr lang="en-US" sz="800" dirty="0">
                <a:solidFill>
                  <a:schemeClr val="bg1">
                    <a:lumMod val="50000"/>
                  </a:schemeClr>
                </a:solidFill>
              </a:rPr>
              <a:t>* Source: America’s Health Rankings. (2015). </a:t>
            </a:r>
            <a:r>
              <a:rPr lang="en-US" sz="800" i="1" dirty="0">
                <a:solidFill>
                  <a:schemeClr val="bg1">
                    <a:lumMod val="50000"/>
                  </a:schemeClr>
                </a:solidFill>
              </a:rPr>
              <a:t>2015 Annual Report.</a:t>
            </a:r>
            <a:r>
              <a:rPr lang="en-US" sz="800" dirty="0">
                <a:solidFill>
                  <a:schemeClr val="bg1">
                    <a:lumMod val="50000"/>
                  </a:schemeClr>
                </a:solidFill>
              </a:rPr>
              <a:t> Retrieved from </a:t>
            </a:r>
            <a:r>
              <a:rPr lang="en-US" sz="800" dirty="0">
                <a:solidFill>
                  <a:schemeClr val="bg1">
                    <a:lumMod val="50000"/>
                  </a:schemeClr>
                </a:solidFill>
                <a:hlinkClick r:id="rId4"/>
              </a:rPr>
              <a:t>http://www.americashealthrankings.org/explore/2015-annual-report/</a:t>
            </a:r>
            <a:r>
              <a:rPr lang="en-US" sz="800" dirty="0">
                <a:solidFill>
                  <a:schemeClr val="bg1">
                    <a:lumMod val="50000"/>
                  </a:schemeClr>
                </a:solidFill>
              </a:rPr>
              <a:t> </a:t>
            </a:r>
          </a:p>
        </p:txBody>
      </p:sp>
      <p:sp>
        <p:nvSpPr>
          <p:cNvPr id="11" name="Footer Placeholder 4"/>
          <p:cNvSpPr>
            <a:spLocks noGrp="1"/>
          </p:cNvSpPr>
          <p:nvPr>
            <p:ph type="ftr" sz="quarter" idx="11"/>
          </p:nvPr>
        </p:nvSpPr>
        <p:spPr>
          <a:xfrm>
            <a:off x="1575433" y="6454754"/>
            <a:ext cx="6324600" cy="349209"/>
          </a:xfrm>
        </p:spPr>
        <p:txBody>
          <a:bodyPr/>
          <a:lstStyle/>
          <a:p>
            <a:pPr>
              <a:defRPr/>
            </a:pPr>
            <a:r>
              <a:rPr lang="en-US" sz="900" dirty="0">
                <a:solidFill>
                  <a:srgbClr val="879196"/>
                </a:solidFill>
              </a:rPr>
              <a:t>Proprietary Information of UnitedHealth Group.  Do not distribute or reproduce without express permission of UnitedHealth Group.</a:t>
            </a:r>
          </a:p>
        </p:txBody>
      </p:sp>
    </p:spTree>
    <p:extLst>
      <p:ext uri="{BB962C8B-B14F-4D97-AF65-F5344CB8AC3E}">
        <p14:creationId xmlns:p14="http://schemas.microsoft.com/office/powerpoint/2010/main" val="3066377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696</Words>
  <Application>Microsoft Office PowerPoint</Application>
  <PresentationFormat>On-screen Show (4:3)</PresentationFormat>
  <Paragraphs>78</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Arial</vt:lpstr>
      <vt:lpstr>Calibri</vt:lpstr>
      <vt:lpstr>Verdana</vt:lpstr>
      <vt:lpstr>Office Theme</vt:lpstr>
      <vt:lpstr>Jacksonville Long-acting Reversible Contraception (LARC) Pilot </vt:lpstr>
      <vt:lpstr>What is the issue?</vt:lpstr>
      <vt:lpstr>Addressing Reproductive Health</vt:lpstr>
      <vt:lpstr>Cost</vt:lpstr>
      <vt:lpstr>Jacksonville LARC Quality Pilot ORGANIZATIONAL ROLES</vt:lpstr>
      <vt:lpstr>Challenges</vt:lpstr>
      <vt:lpstr>Internal and External Champions</vt:lpstr>
      <vt:lpstr>ASTHO (Assn of State &amp; Territorial Health Officials ) LARC Learning Community</vt:lpstr>
      <vt:lpstr>Lessons Learned</vt:lpstr>
    </vt:vector>
  </TitlesOfParts>
  <Company>UnitedHealth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LARC QUALITY INITIATIVE ORGANIZATION ROLES</dc:title>
  <dc:creator>Fishman, Eina G</dc:creator>
  <cp:lastModifiedBy>Amrit Kerr</cp:lastModifiedBy>
  <cp:revision>23</cp:revision>
  <dcterms:created xsi:type="dcterms:W3CDTF">2017-02-19T22:39:06Z</dcterms:created>
  <dcterms:modified xsi:type="dcterms:W3CDTF">2017-03-01T22:19:00Z</dcterms:modified>
</cp:coreProperties>
</file>