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8" r:id="rId1"/>
  </p:sldMasterIdLst>
  <p:notesMasterIdLst>
    <p:notesMasterId r:id="rId12"/>
  </p:notesMasterIdLst>
  <p:sldIdLst>
    <p:sldId id="257" r:id="rId2"/>
    <p:sldId id="258" r:id="rId3"/>
    <p:sldId id="259" r:id="rId4"/>
    <p:sldId id="260" r:id="rId5"/>
    <p:sldId id="261" r:id="rId6"/>
    <p:sldId id="262" r:id="rId7"/>
    <p:sldId id="263" r:id="rId8"/>
    <p:sldId id="264" r:id="rId9"/>
    <p:sldId id="267" r:id="rId10"/>
    <p:sldId id="266" r:id="rId11"/>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C40AA"/>
    <a:srgbClr val="3B0F67"/>
    <a:srgbClr val="706373"/>
    <a:srgbClr val="9D9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25" autoAdjust="0"/>
    <p:restoredTop sz="90964" autoAdjust="0"/>
  </p:normalViewPr>
  <p:slideViewPr>
    <p:cSldViewPr snapToGrid="0">
      <p:cViewPr varScale="1">
        <p:scale>
          <a:sx n="104" d="100"/>
          <a:sy n="104" d="100"/>
        </p:scale>
        <p:origin x="1746" y="102"/>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7511999-B19A-4FC6-BD68-E11CAB36E76E}" type="doc">
      <dgm:prSet loTypeId="urn:microsoft.com/office/officeart/2005/8/layout/radial1" loCatId="cycle" qsTypeId="urn:microsoft.com/office/officeart/2005/8/quickstyle/simple1" qsCatId="simple" csTypeId="urn:microsoft.com/office/officeart/2005/8/colors/colorful1" csCatId="colorful" phldr="1"/>
      <dgm:spPr/>
      <dgm:t>
        <a:bodyPr/>
        <a:lstStyle/>
        <a:p>
          <a:endParaRPr lang="en-US"/>
        </a:p>
      </dgm:t>
    </dgm:pt>
    <dgm:pt modelId="{88513922-5DD9-440B-AA9F-5B8AD2048415}">
      <dgm:prSet phldrT="[Text]" custT="1"/>
      <dgm:spPr>
        <a:solidFill>
          <a:schemeClr val="tx2">
            <a:lumMod val="60000"/>
            <a:lumOff val="40000"/>
          </a:schemeClr>
        </a:solidFill>
        <a:ln>
          <a:noFill/>
        </a:ln>
      </dgm:spPr>
      <dgm:t>
        <a:bodyPr/>
        <a:lstStyle/>
        <a:p>
          <a:r>
            <a:rPr lang="en-US" sz="2000" dirty="0"/>
            <a:t>Maternal,  Perinatal, Well-Child Programs</a:t>
          </a:r>
        </a:p>
      </dgm:t>
    </dgm:pt>
    <dgm:pt modelId="{32840174-5DA9-4133-9B70-05C2DF477F38}" type="parTrans" cxnId="{002D1494-679D-4411-BACA-4EE27E9C534C}">
      <dgm:prSet/>
      <dgm:spPr/>
      <dgm:t>
        <a:bodyPr/>
        <a:lstStyle/>
        <a:p>
          <a:endParaRPr lang="en-US"/>
        </a:p>
      </dgm:t>
    </dgm:pt>
    <dgm:pt modelId="{E07E1B6A-4D83-432A-B0DC-C3AC0950DB25}" type="sibTrans" cxnId="{002D1494-679D-4411-BACA-4EE27E9C534C}">
      <dgm:prSet/>
      <dgm:spPr/>
      <dgm:t>
        <a:bodyPr/>
        <a:lstStyle/>
        <a:p>
          <a:endParaRPr lang="en-US"/>
        </a:p>
      </dgm:t>
    </dgm:pt>
    <dgm:pt modelId="{B5CE1AE0-AD85-4374-8615-683757FC769B}">
      <dgm:prSet phldrT="[Text]"/>
      <dgm:spPr>
        <a:solidFill>
          <a:schemeClr val="tx2">
            <a:lumMod val="40000"/>
            <a:lumOff val="60000"/>
          </a:schemeClr>
        </a:solidFill>
        <a:ln>
          <a:noFill/>
        </a:ln>
      </dgm:spPr>
      <dgm:t>
        <a:bodyPr/>
        <a:lstStyle/>
        <a:p>
          <a:r>
            <a:rPr lang="en-US" dirty="0"/>
            <a:t>Care Management for Homeless Members</a:t>
          </a:r>
        </a:p>
      </dgm:t>
    </dgm:pt>
    <dgm:pt modelId="{93A054E5-E0A5-426B-89B5-D66A9AEF4F55}" type="parTrans" cxnId="{9C2EF6CB-0DDA-407F-8408-EB9253A3B450}">
      <dgm:prSet/>
      <dgm:spPr>
        <a:ln>
          <a:solidFill>
            <a:schemeClr val="tx2">
              <a:lumMod val="60000"/>
              <a:lumOff val="40000"/>
            </a:schemeClr>
          </a:solidFill>
        </a:ln>
      </dgm:spPr>
      <dgm:t>
        <a:bodyPr/>
        <a:lstStyle/>
        <a:p>
          <a:endParaRPr lang="en-US"/>
        </a:p>
      </dgm:t>
    </dgm:pt>
    <dgm:pt modelId="{68087171-B5C0-42CB-B792-13637ECECABC}" type="sibTrans" cxnId="{9C2EF6CB-0DDA-407F-8408-EB9253A3B450}">
      <dgm:prSet/>
      <dgm:spPr/>
      <dgm:t>
        <a:bodyPr/>
        <a:lstStyle/>
        <a:p>
          <a:endParaRPr lang="en-US"/>
        </a:p>
      </dgm:t>
    </dgm:pt>
    <dgm:pt modelId="{B192BF8B-3075-4998-B5A5-7CC327E66A3F}">
      <dgm:prSet phldrT="[Text]"/>
      <dgm:spPr>
        <a:solidFill>
          <a:schemeClr val="tx2">
            <a:lumMod val="40000"/>
            <a:lumOff val="60000"/>
          </a:schemeClr>
        </a:solidFill>
        <a:ln>
          <a:noFill/>
        </a:ln>
      </dgm:spPr>
      <dgm:t>
        <a:bodyPr/>
        <a:lstStyle/>
        <a:p>
          <a:r>
            <a:rPr lang="en-US" dirty="0"/>
            <a:t>Health Literacy Programs</a:t>
          </a:r>
        </a:p>
      </dgm:t>
    </dgm:pt>
    <dgm:pt modelId="{1CBAE5DA-03F3-43A6-8055-7F175675E2EE}" type="parTrans" cxnId="{E116C69E-ED56-49F8-95F1-00A7BC5199C6}">
      <dgm:prSet/>
      <dgm:spPr>
        <a:ln>
          <a:solidFill>
            <a:schemeClr val="tx2">
              <a:lumMod val="60000"/>
              <a:lumOff val="40000"/>
            </a:schemeClr>
          </a:solidFill>
        </a:ln>
      </dgm:spPr>
      <dgm:t>
        <a:bodyPr/>
        <a:lstStyle/>
        <a:p>
          <a:endParaRPr lang="en-US"/>
        </a:p>
      </dgm:t>
    </dgm:pt>
    <dgm:pt modelId="{D693F546-0B0B-4B42-B4B2-EB2B49CFDDF6}" type="sibTrans" cxnId="{E116C69E-ED56-49F8-95F1-00A7BC5199C6}">
      <dgm:prSet/>
      <dgm:spPr/>
      <dgm:t>
        <a:bodyPr/>
        <a:lstStyle/>
        <a:p>
          <a:endParaRPr lang="en-US"/>
        </a:p>
      </dgm:t>
    </dgm:pt>
    <dgm:pt modelId="{8BF923B8-4396-4F14-908D-6FC176B1CD28}">
      <dgm:prSet phldrT="[Text]"/>
      <dgm:spPr>
        <a:solidFill>
          <a:schemeClr val="tx2">
            <a:lumMod val="40000"/>
            <a:lumOff val="60000"/>
          </a:schemeClr>
        </a:solidFill>
        <a:ln>
          <a:noFill/>
        </a:ln>
      </dgm:spPr>
      <dgm:t>
        <a:bodyPr/>
        <a:lstStyle/>
        <a:p>
          <a:r>
            <a:rPr lang="en-US" dirty="0"/>
            <a:t>Social Determinants of Health</a:t>
          </a:r>
        </a:p>
      </dgm:t>
    </dgm:pt>
    <dgm:pt modelId="{8F46012A-D56C-48A0-BE4C-EA9ED972D0B3}" type="sibTrans" cxnId="{C1B590EE-D6F7-45FC-8630-C4C5FBA17E43}">
      <dgm:prSet/>
      <dgm:spPr/>
      <dgm:t>
        <a:bodyPr/>
        <a:lstStyle/>
        <a:p>
          <a:endParaRPr lang="en-US"/>
        </a:p>
      </dgm:t>
    </dgm:pt>
    <dgm:pt modelId="{56CE1901-B03B-4908-A1D9-D57C5E31B564}" type="parTrans" cxnId="{C1B590EE-D6F7-45FC-8630-C4C5FBA17E43}">
      <dgm:prSet/>
      <dgm:spPr>
        <a:ln>
          <a:solidFill>
            <a:schemeClr val="tx2">
              <a:lumMod val="60000"/>
              <a:lumOff val="40000"/>
            </a:schemeClr>
          </a:solidFill>
        </a:ln>
      </dgm:spPr>
      <dgm:t>
        <a:bodyPr/>
        <a:lstStyle/>
        <a:p>
          <a:endParaRPr lang="en-US"/>
        </a:p>
      </dgm:t>
    </dgm:pt>
    <dgm:pt modelId="{920CCAEA-A168-4381-9188-6C870C293C34}" type="pres">
      <dgm:prSet presAssocID="{77511999-B19A-4FC6-BD68-E11CAB36E76E}" presName="cycle" presStyleCnt="0">
        <dgm:presLayoutVars>
          <dgm:chMax val="1"/>
          <dgm:dir/>
          <dgm:animLvl val="ctr"/>
          <dgm:resizeHandles val="exact"/>
        </dgm:presLayoutVars>
      </dgm:prSet>
      <dgm:spPr/>
    </dgm:pt>
    <dgm:pt modelId="{904BCC4B-7A78-4C42-815D-6C8F15C0EB7C}" type="pres">
      <dgm:prSet presAssocID="{88513922-5DD9-440B-AA9F-5B8AD2048415}" presName="centerShape" presStyleLbl="node0" presStyleIdx="0" presStyleCnt="1" custScaleX="104383" custScaleY="98249"/>
      <dgm:spPr/>
    </dgm:pt>
    <dgm:pt modelId="{3430B5FA-B403-454B-9C6C-6D21FEBAF1AA}" type="pres">
      <dgm:prSet presAssocID="{56CE1901-B03B-4908-A1D9-D57C5E31B564}" presName="Name9" presStyleLbl="parChTrans1D2" presStyleIdx="0" presStyleCnt="3"/>
      <dgm:spPr/>
    </dgm:pt>
    <dgm:pt modelId="{7361B7CC-CFCA-4AF7-A3A1-5E8465C6539A}" type="pres">
      <dgm:prSet presAssocID="{56CE1901-B03B-4908-A1D9-D57C5E31B564}" presName="connTx" presStyleLbl="parChTrans1D2" presStyleIdx="0" presStyleCnt="3"/>
      <dgm:spPr/>
    </dgm:pt>
    <dgm:pt modelId="{F740839B-4900-4C37-8835-AA9D58E7F98A}" type="pres">
      <dgm:prSet presAssocID="{8BF923B8-4396-4F14-908D-6FC176B1CD28}" presName="node" presStyleLbl="node1" presStyleIdx="0" presStyleCnt="3" custScaleX="96660" custScaleY="94657" custRadScaleRad="100513" custRadScaleInc="-2928">
        <dgm:presLayoutVars>
          <dgm:bulletEnabled val="1"/>
        </dgm:presLayoutVars>
      </dgm:prSet>
      <dgm:spPr/>
    </dgm:pt>
    <dgm:pt modelId="{1F8E3F1D-2B8A-4A25-946B-A96D8E25DFF7}" type="pres">
      <dgm:prSet presAssocID="{93A054E5-E0A5-426B-89B5-D66A9AEF4F55}" presName="Name9" presStyleLbl="parChTrans1D2" presStyleIdx="1" presStyleCnt="3"/>
      <dgm:spPr/>
    </dgm:pt>
    <dgm:pt modelId="{3C7B413B-387C-475C-A928-3661FDDEF857}" type="pres">
      <dgm:prSet presAssocID="{93A054E5-E0A5-426B-89B5-D66A9AEF4F55}" presName="connTx" presStyleLbl="parChTrans1D2" presStyleIdx="1" presStyleCnt="3"/>
      <dgm:spPr/>
    </dgm:pt>
    <dgm:pt modelId="{A15E88A6-399D-443C-87C1-6C5F5276B174}" type="pres">
      <dgm:prSet presAssocID="{B5CE1AE0-AD85-4374-8615-683757FC769B}" presName="node" presStyleLbl="node1" presStyleIdx="1" presStyleCnt="3" custRadScaleRad="115545" custRadScaleInc="-40683">
        <dgm:presLayoutVars>
          <dgm:bulletEnabled val="1"/>
        </dgm:presLayoutVars>
      </dgm:prSet>
      <dgm:spPr/>
    </dgm:pt>
    <dgm:pt modelId="{BD3A0ED0-C7B0-4CC6-8B6E-82C54F362699}" type="pres">
      <dgm:prSet presAssocID="{1CBAE5DA-03F3-43A6-8055-7F175675E2EE}" presName="Name9" presStyleLbl="parChTrans1D2" presStyleIdx="2" presStyleCnt="3"/>
      <dgm:spPr/>
    </dgm:pt>
    <dgm:pt modelId="{C81A8D10-7074-4961-8C9A-DC973EBC7E37}" type="pres">
      <dgm:prSet presAssocID="{1CBAE5DA-03F3-43A6-8055-7F175675E2EE}" presName="connTx" presStyleLbl="parChTrans1D2" presStyleIdx="2" presStyleCnt="3"/>
      <dgm:spPr/>
    </dgm:pt>
    <dgm:pt modelId="{B4BA4A14-813D-4A77-9584-BC115B18D527}" type="pres">
      <dgm:prSet presAssocID="{B192BF8B-3075-4998-B5A5-7CC327E66A3F}" presName="node" presStyleLbl="node1" presStyleIdx="2" presStyleCnt="3" custRadScaleRad="109453" custRadScaleInc="68279">
        <dgm:presLayoutVars>
          <dgm:bulletEnabled val="1"/>
        </dgm:presLayoutVars>
      </dgm:prSet>
      <dgm:spPr/>
    </dgm:pt>
  </dgm:ptLst>
  <dgm:cxnLst>
    <dgm:cxn modelId="{21836E9A-ADA7-4285-A230-4EAA063E2314}" type="presOf" srcId="{1CBAE5DA-03F3-43A6-8055-7F175675E2EE}" destId="{BD3A0ED0-C7B0-4CC6-8B6E-82C54F362699}" srcOrd="0" destOrd="0" presId="urn:microsoft.com/office/officeart/2005/8/layout/radial1"/>
    <dgm:cxn modelId="{C1F53B91-3D19-4BB5-BD57-AF03CBFDDE87}" type="presOf" srcId="{93A054E5-E0A5-426B-89B5-D66A9AEF4F55}" destId="{1F8E3F1D-2B8A-4A25-946B-A96D8E25DFF7}" srcOrd="0" destOrd="0" presId="urn:microsoft.com/office/officeart/2005/8/layout/radial1"/>
    <dgm:cxn modelId="{98EE57D1-A953-4FF0-AC7C-E4B60FA2B058}" type="presOf" srcId="{B5CE1AE0-AD85-4374-8615-683757FC769B}" destId="{A15E88A6-399D-443C-87C1-6C5F5276B174}" srcOrd="0" destOrd="0" presId="urn:microsoft.com/office/officeart/2005/8/layout/radial1"/>
    <dgm:cxn modelId="{33736D36-0527-44B0-BE16-65F56F81C0C0}" type="presOf" srcId="{B192BF8B-3075-4998-B5A5-7CC327E66A3F}" destId="{B4BA4A14-813D-4A77-9584-BC115B18D527}" srcOrd="0" destOrd="0" presId="urn:microsoft.com/office/officeart/2005/8/layout/radial1"/>
    <dgm:cxn modelId="{D38D1E2D-F161-49DD-B083-C28AF8DE60C9}" type="presOf" srcId="{93A054E5-E0A5-426B-89B5-D66A9AEF4F55}" destId="{3C7B413B-387C-475C-A928-3661FDDEF857}" srcOrd="1" destOrd="0" presId="urn:microsoft.com/office/officeart/2005/8/layout/radial1"/>
    <dgm:cxn modelId="{37545D3E-97C1-41F1-A788-F957AE694CD3}" type="presOf" srcId="{56CE1901-B03B-4908-A1D9-D57C5E31B564}" destId="{3430B5FA-B403-454B-9C6C-6D21FEBAF1AA}" srcOrd="0" destOrd="0" presId="urn:microsoft.com/office/officeart/2005/8/layout/radial1"/>
    <dgm:cxn modelId="{002D1494-679D-4411-BACA-4EE27E9C534C}" srcId="{77511999-B19A-4FC6-BD68-E11CAB36E76E}" destId="{88513922-5DD9-440B-AA9F-5B8AD2048415}" srcOrd="0" destOrd="0" parTransId="{32840174-5DA9-4133-9B70-05C2DF477F38}" sibTransId="{E07E1B6A-4D83-432A-B0DC-C3AC0950DB25}"/>
    <dgm:cxn modelId="{E116C69E-ED56-49F8-95F1-00A7BC5199C6}" srcId="{88513922-5DD9-440B-AA9F-5B8AD2048415}" destId="{B192BF8B-3075-4998-B5A5-7CC327E66A3F}" srcOrd="2" destOrd="0" parTransId="{1CBAE5DA-03F3-43A6-8055-7F175675E2EE}" sibTransId="{D693F546-0B0B-4B42-B4B2-EB2B49CFDDF6}"/>
    <dgm:cxn modelId="{DA3FF097-9B2A-472B-A261-00505F987910}" type="presOf" srcId="{1CBAE5DA-03F3-43A6-8055-7F175675E2EE}" destId="{C81A8D10-7074-4961-8C9A-DC973EBC7E37}" srcOrd="1" destOrd="0" presId="urn:microsoft.com/office/officeart/2005/8/layout/radial1"/>
    <dgm:cxn modelId="{C1B590EE-D6F7-45FC-8630-C4C5FBA17E43}" srcId="{88513922-5DD9-440B-AA9F-5B8AD2048415}" destId="{8BF923B8-4396-4F14-908D-6FC176B1CD28}" srcOrd="0" destOrd="0" parTransId="{56CE1901-B03B-4908-A1D9-D57C5E31B564}" sibTransId="{8F46012A-D56C-48A0-BE4C-EA9ED972D0B3}"/>
    <dgm:cxn modelId="{AC15ACD9-364F-4A88-8EF4-5FBCB9C7E34D}" type="presOf" srcId="{56CE1901-B03B-4908-A1D9-D57C5E31B564}" destId="{7361B7CC-CFCA-4AF7-A3A1-5E8465C6539A}" srcOrd="1" destOrd="0" presId="urn:microsoft.com/office/officeart/2005/8/layout/radial1"/>
    <dgm:cxn modelId="{AE78A3D6-289B-47B8-A7AE-32DF1E934CA3}" type="presOf" srcId="{88513922-5DD9-440B-AA9F-5B8AD2048415}" destId="{904BCC4B-7A78-4C42-815D-6C8F15C0EB7C}" srcOrd="0" destOrd="0" presId="urn:microsoft.com/office/officeart/2005/8/layout/radial1"/>
    <dgm:cxn modelId="{9C2EF6CB-0DDA-407F-8408-EB9253A3B450}" srcId="{88513922-5DD9-440B-AA9F-5B8AD2048415}" destId="{B5CE1AE0-AD85-4374-8615-683757FC769B}" srcOrd="1" destOrd="0" parTransId="{93A054E5-E0A5-426B-89B5-D66A9AEF4F55}" sibTransId="{68087171-B5C0-42CB-B792-13637ECECABC}"/>
    <dgm:cxn modelId="{44DCA1CF-CA21-4EAC-A1D3-4639054AC1AE}" type="presOf" srcId="{8BF923B8-4396-4F14-908D-6FC176B1CD28}" destId="{F740839B-4900-4C37-8835-AA9D58E7F98A}" srcOrd="0" destOrd="0" presId="urn:microsoft.com/office/officeart/2005/8/layout/radial1"/>
    <dgm:cxn modelId="{B9CB98A1-7CC9-44E1-BACA-9C52DCAA778E}" type="presOf" srcId="{77511999-B19A-4FC6-BD68-E11CAB36E76E}" destId="{920CCAEA-A168-4381-9188-6C870C293C34}" srcOrd="0" destOrd="0" presId="urn:microsoft.com/office/officeart/2005/8/layout/radial1"/>
    <dgm:cxn modelId="{AC06A2A9-5A88-4F1E-903A-A37FD978A78E}" type="presParOf" srcId="{920CCAEA-A168-4381-9188-6C870C293C34}" destId="{904BCC4B-7A78-4C42-815D-6C8F15C0EB7C}" srcOrd="0" destOrd="0" presId="urn:microsoft.com/office/officeart/2005/8/layout/radial1"/>
    <dgm:cxn modelId="{89D86E96-F2F8-488C-9DBB-E3CFE0AFBE01}" type="presParOf" srcId="{920CCAEA-A168-4381-9188-6C870C293C34}" destId="{3430B5FA-B403-454B-9C6C-6D21FEBAF1AA}" srcOrd="1" destOrd="0" presId="urn:microsoft.com/office/officeart/2005/8/layout/radial1"/>
    <dgm:cxn modelId="{28A1B704-A992-4512-8890-F7B62406BBA7}" type="presParOf" srcId="{3430B5FA-B403-454B-9C6C-6D21FEBAF1AA}" destId="{7361B7CC-CFCA-4AF7-A3A1-5E8465C6539A}" srcOrd="0" destOrd="0" presId="urn:microsoft.com/office/officeart/2005/8/layout/radial1"/>
    <dgm:cxn modelId="{EED4CC19-BC31-4BD5-B4D3-B3CDC5C7AE91}" type="presParOf" srcId="{920CCAEA-A168-4381-9188-6C870C293C34}" destId="{F740839B-4900-4C37-8835-AA9D58E7F98A}" srcOrd="2" destOrd="0" presId="urn:microsoft.com/office/officeart/2005/8/layout/radial1"/>
    <dgm:cxn modelId="{A54A8191-10C8-4B1E-BCF9-79BD2C36B942}" type="presParOf" srcId="{920CCAEA-A168-4381-9188-6C870C293C34}" destId="{1F8E3F1D-2B8A-4A25-946B-A96D8E25DFF7}" srcOrd="3" destOrd="0" presId="urn:microsoft.com/office/officeart/2005/8/layout/radial1"/>
    <dgm:cxn modelId="{00E4900F-C620-42B8-9532-017B39595466}" type="presParOf" srcId="{1F8E3F1D-2B8A-4A25-946B-A96D8E25DFF7}" destId="{3C7B413B-387C-475C-A928-3661FDDEF857}" srcOrd="0" destOrd="0" presId="urn:microsoft.com/office/officeart/2005/8/layout/radial1"/>
    <dgm:cxn modelId="{10F0CAC6-2C40-4011-AB7C-A3AAEDAF30DA}" type="presParOf" srcId="{920CCAEA-A168-4381-9188-6C870C293C34}" destId="{A15E88A6-399D-443C-87C1-6C5F5276B174}" srcOrd="4" destOrd="0" presId="urn:microsoft.com/office/officeart/2005/8/layout/radial1"/>
    <dgm:cxn modelId="{F4C12E0D-EDEA-4269-A46A-AA246BFFEB55}" type="presParOf" srcId="{920CCAEA-A168-4381-9188-6C870C293C34}" destId="{BD3A0ED0-C7B0-4CC6-8B6E-82C54F362699}" srcOrd="5" destOrd="0" presId="urn:microsoft.com/office/officeart/2005/8/layout/radial1"/>
    <dgm:cxn modelId="{A307BDE4-F159-40C2-8C1A-064374603415}" type="presParOf" srcId="{BD3A0ED0-C7B0-4CC6-8B6E-82C54F362699}" destId="{C81A8D10-7074-4961-8C9A-DC973EBC7E37}" srcOrd="0" destOrd="0" presId="urn:microsoft.com/office/officeart/2005/8/layout/radial1"/>
    <dgm:cxn modelId="{F7577193-8743-4E1B-9BCD-6E36A2F4F8A9}" type="presParOf" srcId="{920CCAEA-A168-4381-9188-6C870C293C34}" destId="{B4BA4A14-813D-4A77-9584-BC115B18D527}" srcOrd="6"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7511999-B19A-4FC6-BD68-E11CAB36E76E}" type="doc">
      <dgm:prSet loTypeId="urn:microsoft.com/office/officeart/2005/8/layout/radial1" loCatId="cycle" qsTypeId="urn:microsoft.com/office/officeart/2005/8/quickstyle/simple1" qsCatId="simple" csTypeId="urn:microsoft.com/office/officeart/2005/8/colors/accent1_4" csCatId="accent1" phldr="1"/>
      <dgm:spPr/>
      <dgm:t>
        <a:bodyPr/>
        <a:lstStyle/>
        <a:p>
          <a:endParaRPr lang="en-US"/>
        </a:p>
      </dgm:t>
    </dgm:pt>
    <dgm:pt modelId="{88513922-5DD9-440B-AA9F-5B8AD2048415}">
      <dgm:prSet phldrT="[Text]"/>
      <dgm:spPr>
        <a:solidFill>
          <a:schemeClr val="accent1">
            <a:lumMod val="75000"/>
          </a:schemeClr>
        </a:solidFill>
      </dgm:spPr>
      <dgm:t>
        <a:bodyPr/>
        <a:lstStyle/>
        <a:p>
          <a:r>
            <a:rPr lang="en-US" dirty="0"/>
            <a:t>Maternal,  Perinatal, Well-Child Programs</a:t>
          </a:r>
        </a:p>
      </dgm:t>
    </dgm:pt>
    <dgm:pt modelId="{32840174-5DA9-4133-9B70-05C2DF477F38}" type="parTrans" cxnId="{002D1494-679D-4411-BACA-4EE27E9C534C}">
      <dgm:prSet/>
      <dgm:spPr/>
      <dgm:t>
        <a:bodyPr/>
        <a:lstStyle/>
        <a:p>
          <a:endParaRPr lang="en-US"/>
        </a:p>
      </dgm:t>
    </dgm:pt>
    <dgm:pt modelId="{E07E1B6A-4D83-432A-B0DC-C3AC0950DB25}" type="sibTrans" cxnId="{002D1494-679D-4411-BACA-4EE27E9C534C}">
      <dgm:prSet/>
      <dgm:spPr/>
      <dgm:t>
        <a:bodyPr/>
        <a:lstStyle/>
        <a:p>
          <a:endParaRPr lang="en-US"/>
        </a:p>
      </dgm:t>
    </dgm:pt>
    <dgm:pt modelId="{8BF923B8-4396-4F14-908D-6FC176B1CD28}">
      <dgm:prSet phldrT="[Text]"/>
      <dgm:spPr>
        <a:solidFill>
          <a:srgbClr val="6D7FA8"/>
        </a:solidFill>
      </dgm:spPr>
      <dgm:t>
        <a:bodyPr/>
        <a:lstStyle/>
        <a:p>
          <a:r>
            <a:rPr lang="en-US" dirty="0"/>
            <a:t>Provider Webinars</a:t>
          </a:r>
        </a:p>
      </dgm:t>
    </dgm:pt>
    <dgm:pt modelId="{56CE1901-B03B-4908-A1D9-D57C5E31B564}" type="parTrans" cxnId="{C1B590EE-D6F7-45FC-8630-C4C5FBA17E43}">
      <dgm:prSet/>
      <dgm:spPr/>
      <dgm:t>
        <a:bodyPr/>
        <a:lstStyle/>
        <a:p>
          <a:endParaRPr lang="en-US"/>
        </a:p>
      </dgm:t>
    </dgm:pt>
    <dgm:pt modelId="{8F46012A-D56C-48A0-BE4C-EA9ED972D0B3}" type="sibTrans" cxnId="{C1B590EE-D6F7-45FC-8630-C4C5FBA17E43}">
      <dgm:prSet/>
      <dgm:spPr/>
      <dgm:t>
        <a:bodyPr/>
        <a:lstStyle/>
        <a:p>
          <a:endParaRPr lang="en-US"/>
        </a:p>
      </dgm:t>
    </dgm:pt>
    <dgm:pt modelId="{B5CE1AE0-AD85-4374-8615-683757FC769B}">
      <dgm:prSet phldrT="[Text]"/>
      <dgm:spPr>
        <a:solidFill>
          <a:srgbClr val="6D7FA8"/>
        </a:solidFill>
      </dgm:spPr>
      <dgm:t>
        <a:bodyPr/>
        <a:lstStyle/>
        <a:p>
          <a:r>
            <a:rPr lang="en-US" dirty="0"/>
            <a:t>Medical Record Reviews</a:t>
          </a:r>
        </a:p>
      </dgm:t>
    </dgm:pt>
    <dgm:pt modelId="{93A054E5-E0A5-426B-89B5-D66A9AEF4F55}" type="parTrans" cxnId="{9C2EF6CB-0DDA-407F-8408-EB9253A3B450}">
      <dgm:prSet/>
      <dgm:spPr/>
      <dgm:t>
        <a:bodyPr/>
        <a:lstStyle/>
        <a:p>
          <a:endParaRPr lang="en-US"/>
        </a:p>
      </dgm:t>
    </dgm:pt>
    <dgm:pt modelId="{68087171-B5C0-42CB-B792-13637ECECABC}" type="sibTrans" cxnId="{9C2EF6CB-0DDA-407F-8408-EB9253A3B450}">
      <dgm:prSet/>
      <dgm:spPr/>
      <dgm:t>
        <a:bodyPr/>
        <a:lstStyle/>
        <a:p>
          <a:endParaRPr lang="en-US"/>
        </a:p>
      </dgm:t>
    </dgm:pt>
    <dgm:pt modelId="{BAA237A2-6104-4AF1-867A-0F59B32EEC60}">
      <dgm:prSet phldrT="[Text]"/>
      <dgm:spPr>
        <a:solidFill>
          <a:srgbClr val="6D7FA8"/>
        </a:solidFill>
      </dgm:spPr>
      <dgm:t>
        <a:bodyPr/>
        <a:lstStyle/>
        <a:p>
          <a:r>
            <a:rPr lang="en-US" dirty="0"/>
            <a:t>PNV Panel Roster Report/ Newborn File</a:t>
          </a:r>
        </a:p>
      </dgm:t>
    </dgm:pt>
    <dgm:pt modelId="{0307373D-1F84-44FE-9AE8-3AB1710EA29B}" type="parTrans" cxnId="{8EA71596-5B2D-429B-BF6A-34C1645B7995}">
      <dgm:prSet/>
      <dgm:spPr/>
      <dgm:t>
        <a:bodyPr/>
        <a:lstStyle/>
        <a:p>
          <a:endParaRPr lang="en-US"/>
        </a:p>
      </dgm:t>
    </dgm:pt>
    <dgm:pt modelId="{3F399EE0-7C70-42FA-AA11-C6A79C902D4F}" type="sibTrans" cxnId="{8EA71596-5B2D-429B-BF6A-34C1645B7995}">
      <dgm:prSet/>
      <dgm:spPr/>
      <dgm:t>
        <a:bodyPr/>
        <a:lstStyle/>
        <a:p>
          <a:endParaRPr lang="en-US"/>
        </a:p>
      </dgm:t>
    </dgm:pt>
    <dgm:pt modelId="{920CCAEA-A168-4381-9188-6C870C293C34}" type="pres">
      <dgm:prSet presAssocID="{77511999-B19A-4FC6-BD68-E11CAB36E76E}" presName="cycle" presStyleCnt="0">
        <dgm:presLayoutVars>
          <dgm:chMax val="1"/>
          <dgm:dir/>
          <dgm:animLvl val="ctr"/>
          <dgm:resizeHandles val="exact"/>
        </dgm:presLayoutVars>
      </dgm:prSet>
      <dgm:spPr/>
    </dgm:pt>
    <dgm:pt modelId="{904BCC4B-7A78-4C42-815D-6C8F15C0EB7C}" type="pres">
      <dgm:prSet presAssocID="{88513922-5DD9-440B-AA9F-5B8AD2048415}" presName="centerShape" presStyleLbl="node0" presStyleIdx="0" presStyleCnt="1" custScaleX="90169" custScaleY="78616" custLinFactNeighborX="1415" custLinFactNeighborY="-11400"/>
      <dgm:spPr/>
    </dgm:pt>
    <dgm:pt modelId="{3430B5FA-B403-454B-9C6C-6D21FEBAF1AA}" type="pres">
      <dgm:prSet presAssocID="{56CE1901-B03B-4908-A1D9-D57C5E31B564}" presName="Name9" presStyleLbl="parChTrans1D2" presStyleIdx="0" presStyleCnt="3"/>
      <dgm:spPr/>
    </dgm:pt>
    <dgm:pt modelId="{7361B7CC-CFCA-4AF7-A3A1-5E8465C6539A}" type="pres">
      <dgm:prSet presAssocID="{56CE1901-B03B-4908-A1D9-D57C5E31B564}" presName="connTx" presStyleLbl="parChTrans1D2" presStyleIdx="0" presStyleCnt="3"/>
      <dgm:spPr/>
    </dgm:pt>
    <dgm:pt modelId="{F740839B-4900-4C37-8835-AA9D58E7F98A}" type="pres">
      <dgm:prSet presAssocID="{8BF923B8-4396-4F14-908D-6FC176B1CD28}" presName="node" presStyleLbl="node1" presStyleIdx="0" presStyleCnt="3" custScaleX="91185" custScaleY="86251" custRadScaleRad="111030" custRadScaleInc="-32118">
        <dgm:presLayoutVars>
          <dgm:bulletEnabled val="1"/>
        </dgm:presLayoutVars>
      </dgm:prSet>
      <dgm:spPr/>
    </dgm:pt>
    <dgm:pt modelId="{1F8E3F1D-2B8A-4A25-946B-A96D8E25DFF7}" type="pres">
      <dgm:prSet presAssocID="{93A054E5-E0A5-426B-89B5-D66A9AEF4F55}" presName="Name9" presStyleLbl="parChTrans1D2" presStyleIdx="1" presStyleCnt="3"/>
      <dgm:spPr/>
    </dgm:pt>
    <dgm:pt modelId="{3C7B413B-387C-475C-A928-3661FDDEF857}" type="pres">
      <dgm:prSet presAssocID="{93A054E5-E0A5-426B-89B5-D66A9AEF4F55}" presName="connTx" presStyleLbl="parChTrans1D2" presStyleIdx="1" presStyleCnt="3"/>
      <dgm:spPr/>
    </dgm:pt>
    <dgm:pt modelId="{A15E88A6-399D-443C-87C1-6C5F5276B174}" type="pres">
      <dgm:prSet presAssocID="{B5CE1AE0-AD85-4374-8615-683757FC769B}" presName="node" presStyleLbl="node1" presStyleIdx="1" presStyleCnt="3" custScaleX="88682" custScaleY="88682" custRadScaleRad="112603" custRadScaleInc="-73416">
        <dgm:presLayoutVars>
          <dgm:bulletEnabled val="1"/>
        </dgm:presLayoutVars>
      </dgm:prSet>
      <dgm:spPr/>
    </dgm:pt>
    <dgm:pt modelId="{2FF2BD14-7F2E-485A-B96A-986F4CAF74B7}" type="pres">
      <dgm:prSet presAssocID="{0307373D-1F84-44FE-9AE8-3AB1710EA29B}" presName="Name9" presStyleLbl="parChTrans1D2" presStyleIdx="2" presStyleCnt="3"/>
      <dgm:spPr/>
    </dgm:pt>
    <dgm:pt modelId="{7ED685A7-11CA-47EE-9F7B-FFB4EB4DB420}" type="pres">
      <dgm:prSet presAssocID="{0307373D-1F84-44FE-9AE8-3AB1710EA29B}" presName="connTx" presStyleLbl="parChTrans1D2" presStyleIdx="2" presStyleCnt="3"/>
      <dgm:spPr/>
    </dgm:pt>
    <dgm:pt modelId="{8E0E25E9-6188-4B78-80D9-1F41DE2C61B8}" type="pres">
      <dgm:prSet presAssocID="{BAA237A2-6104-4AF1-867A-0F59B32EEC60}" presName="node" presStyleLbl="node1" presStyleIdx="2" presStyleCnt="3" custScaleX="97319" custScaleY="84420" custRadScaleRad="99390" custRadScaleInc="35160">
        <dgm:presLayoutVars>
          <dgm:bulletEnabled val="1"/>
        </dgm:presLayoutVars>
      </dgm:prSet>
      <dgm:spPr/>
    </dgm:pt>
  </dgm:ptLst>
  <dgm:cxnLst>
    <dgm:cxn modelId="{D38D1E2D-F161-49DD-B083-C28AF8DE60C9}" type="presOf" srcId="{93A054E5-E0A5-426B-89B5-D66A9AEF4F55}" destId="{3C7B413B-387C-475C-A928-3661FDDEF857}" srcOrd="1" destOrd="0" presId="urn:microsoft.com/office/officeart/2005/8/layout/radial1"/>
    <dgm:cxn modelId="{C1B590EE-D6F7-45FC-8630-C4C5FBA17E43}" srcId="{88513922-5DD9-440B-AA9F-5B8AD2048415}" destId="{8BF923B8-4396-4F14-908D-6FC176B1CD28}" srcOrd="0" destOrd="0" parTransId="{56CE1901-B03B-4908-A1D9-D57C5E31B564}" sibTransId="{8F46012A-D56C-48A0-BE4C-EA9ED972D0B3}"/>
    <dgm:cxn modelId="{002D1494-679D-4411-BACA-4EE27E9C534C}" srcId="{77511999-B19A-4FC6-BD68-E11CAB36E76E}" destId="{88513922-5DD9-440B-AA9F-5B8AD2048415}" srcOrd="0" destOrd="0" parTransId="{32840174-5DA9-4133-9B70-05C2DF477F38}" sibTransId="{E07E1B6A-4D83-432A-B0DC-C3AC0950DB25}"/>
    <dgm:cxn modelId="{AC15ACD9-364F-4A88-8EF4-5FBCB9C7E34D}" type="presOf" srcId="{56CE1901-B03B-4908-A1D9-D57C5E31B564}" destId="{7361B7CC-CFCA-4AF7-A3A1-5E8465C6539A}" srcOrd="1" destOrd="0" presId="urn:microsoft.com/office/officeart/2005/8/layout/radial1"/>
    <dgm:cxn modelId="{98EE57D1-A953-4FF0-AC7C-E4B60FA2B058}" type="presOf" srcId="{B5CE1AE0-AD85-4374-8615-683757FC769B}" destId="{A15E88A6-399D-443C-87C1-6C5F5276B174}" srcOrd="0" destOrd="0" presId="urn:microsoft.com/office/officeart/2005/8/layout/radial1"/>
    <dgm:cxn modelId="{37545D3E-97C1-41F1-A788-F957AE694CD3}" type="presOf" srcId="{56CE1901-B03B-4908-A1D9-D57C5E31B564}" destId="{3430B5FA-B403-454B-9C6C-6D21FEBAF1AA}" srcOrd="0" destOrd="0" presId="urn:microsoft.com/office/officeart/2005/8/layout/radial1"/>
    <dgm:cxn modelId="{569F1D6F-A385-4B1A-9C81-1BE49ED559DA}" type="presOf" srcId="{0307373D-1F84-44FE-9AE8-3AB1710EA29B}" destId="{7ED685A7-11CA-47EE-9F7B-FFB4EB4DB420}" srcOrd="1" destOrd="0" presId="urn:microsoft.com/office/officeart/2005/8/layout/radial1"/>
    <dgm:cxn modelId="{8EA71596-5B2D-429B-BF6A-34C1645B7995}" srcId="{88513922-5DD9-440B-AA9F-5B8AD2048415}" destId="{BAA237A2-6104-4AF1-867A-0F59B32EEC60}" srcOrd="2" destOrd="0" parTransId="{0307373D-1F84-44FE-9AE8-3AB1710EA29B}" sibTransId="{3F399EE0-7C70-42FA-AA11-C6A79C902D4F}"/>
    <dgm:cxn modelId="{AE78A3D6-289B-47B8-A7AE-32DF1E934CA3}" type="presOf" srcId="{88513922-5DD9-440B-AA9F-5B8AD2048415}" destId="{904BCC4B-7A78-4C42-815D-6C8F15C0EB7C}" srcOrd="0" destOrd="0" presId="urn:microsoft.com/office/officeart/2005/8/layout/radial1"/>
    <dgm:cxn modelId="{44DCA1CF-CA21-4EAC-A1D3-4639054AC1AE}" type="presOf" srcId="{8BF923B8-4396-4F14-908D-6FC176B1CD28}" destId="{F740839B-4900-4C37-8835-AA9D58E7F98A}" srcOrd="0" destOrd="0" presId="urn:microsoft.com/office/officeart/2005/8/layout/radial1"/>
    <dgm:cxn modelId="{C1F53B91-3D19-4BB5-BD57-AF03CBFDDE87}" type="presOf" srcId="{93A054E5-E0A5-426B-89B5-D66A9AEF4F55}" destId="{1F8E3F1D-2B8A-4A25-946B-A96D8E25DFF7}" srcOrd="0" destOrd="0" presId="urn:microsoft.com/office/officeart/2005/8/layout/radial1"/>
    <dgm:cxn modelId="{2F5A08FD-8EAC-4777-AF44-1F6E8DE8EF16}" type="presOf" srcId="{BAA237A2-6104-4AF1-867A-0F59B32EEC60}" destId="{8E0E25E9-6188-4B78-80D9-1F41DE2C61B8}" srcOrd="0" destOrd="0" presId="urn:microsoft.com/office/officeart/2005/8/layout/radial1"/>
    <dgm:cxn modelId="{9C2EF6CB-0DDA-407F-8408-EB9253A3B450}" srcId="{88513922-5DD9-440B-AA9F-5B8AD2048415}" destId="{B5CE1AE0-AD85-4374-8615-683757FC769B}" srcOrd="1" destOrd="0" parTransId="{93A054E5-E0A5-426B-89B5-D66A9AEF4F55}" sibTransId="{68087171-B5C0-42CB-B792-13637ECECABC}"/>
    <dgm:cxn modelId="{7B4C8F60-1703-46D1-B537-618C18025F40}" type="presOf" srcId="{0307373D-1F84-44FE-9AE8-3AB1710EA29B}" destId="{2FF2BD14-7F2E-485A-B96A-986F4CAF74B7}" srcOrd="0" destOrd="0" presId="urn:microsoft.com/office/officeart/2005/8/layout/radial1"/>
    <dgm:cxn modelId="{B9CB98A1-7CC9-44E1-BACA-9C52DCAA778E}" type="presOf" srcId="{77511999-B19A-4FC6-BD68-E11CAB36E76E}" destId="{920CCAEA-A168-4381-9188-6C870C293C34}" srcOrd="0" destOrd="0" presId="urn:microsoft.com/office/officeart/2005/8/layout/radial1"/>
    <dgm:cxn modelId="{AC06A2A9-5A88-4F1E-903A-A37FD978A78E}" type="presParOf" srcId="{920CCAEA-A168-4381-9188-6C870C293C34}" destId="{904BCC4B-7A78-4C42-815D-6C8F15C0EB7C}" srcOrd="0" destOrd="0" presId="urn:microsoft.com/office/officeart/2005/8/layout/radial1"/>
    <dgm:cxn modelId="{89D86E96-F2F8-488C-9DBB-E3CFE0AFBE01}" type="presParOf" srcId="{920CCAEA-A168-4381-9188-6C870C293C34}" destId="{3430B5FA-B403-454B-9C6C-6D21FEBAF1AA}" srcOrd="1" destOrd="0" presId="urn:microsoft.com/office/officeart/2005/8/layout/radial1"/>
    <dgm:cxn modelId="{28A1B704-A992-4512-8890-F7B62406BBA7}" type="presParOf" srcId="{3430B5FA-B403-454B-9C6C-6D21FEBAF1AA}" destId="{7361B7CC-CFCA-4AF7-A3A1-5E8465C6539A}" srcOrd="0" destOrd="0" presId="urn:microsoft.com/office/officeart/2005/8/layout/radial1"/>
    <dgm:cxn modelId="{EED4CC19-BC31-4BD5-B4D3-B3CDC5C7AE91}" type="presParOf" srcId="{920CCAEA-A168-4381-9188-6C870C293C34}" destId="{F740839B-4900-4C37-8835-AA9D58E7F98A}" srcOrd="2" destOrd="0" presId="urn:microsoft.com/office/officeart/2005/8/layout/radial1"/>
    <dgm:cxn modelId="{A54A8191-10C8-4B1E-BCF9-79BD2C36B942}" type="presParOf" srcId="{920CCAEA-A168-4381-9188-6C870C293C34}" destId="{1F8E3F1D-2B8A-4A25-946B-A96D8E25DFF7}" srcOrd="3" destOrd="0" presId="urn:microsoft.com/office/officeart/2005/8/layout/radial1"/>
    <dgm:cxn modelId="{00E4900F-C620-42B8-9532-017B39595466}" type="presParOf" srcId="{1F8E3F1D-2B8A-4A25-946B-A96D8E25DFF7}" destId="{3C7B413B-387C-475C-A928-3661FDDEF857}" srcOrd="0" destOrd="0" presId="urn:microsoft.com/office/officeart/2005/8/layout/radial1"/>
    <dgm:cxn modelId="{10F0CAC6-2C40-4011-AB7C-A3AAEDAF30DA}" type="presParOf" srcId="{920CCAEA-A168-4381-9188-6C870C293C34}" destId="{A15E88A6-399D-443C-87C1-6C5F5276B174}" srcOrd="4" destOrd="0" presId="urn:microsoft.com/office/officeart/2005/8/layout/radial1"/>
    <dgm:cxn modelId="{935407D9-128B-4952-90B7-B07A030683EE}" type="presParOf" srcId="{920CCAEA-A168-4381-9188-6C870C293C34}" destId="{2FF2BD14-7F2E-485A-B96A-986F4CAF74B7}" srcOrd="5" destOrd="0" presId="urn:microsoft.com/office/officeart/2005/8/layout/radial1"/>
    <dgm:cxn modelId="{79C3A3C5-F035-4FE0-8AEF-EE94C15621EC}" type="presParOf" srcId="{2FF2BD14-7F2E-485A-B96A-986F4CAF74B7}" destId="{7ED685A7-11CA-47EE-9F7B-FFB4EB4DB420}" srcOrd="0" destOrd="0" presId="urn:microsoft.com/office/officeart/2005/8/layout/radial1"/>
    <dgm:cxn modelId="{5C7DF448-D289-498F-AAE0-800C17BA0B3A}" type="presParOf" srcId="{920CCAEA-A168-4381-9188-6C870C293C34}" destId="{8E0E25E9-6188-4B78-80D9-1F41DE2C61B8}" srcOrd="6"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7511999-B19A-4FC6-BD68-E11CAB36E76E}" type="doc">
      <dgm:prSet loTypeId="urn:microsoft.com/office/officeart/2005/8/layout/radial1" loCatId="cycle" qsTypeId="urn:microsoft.com/office/officeart/2005/8/quickstyle/simple1" qsCatId="simple" csTypeId="urn:microsoft.com/office/officeart/2005/8/colors/colorful5" csCatId="colorful" phldr="1"/>
      <dgm:spPr/>
      <dgm:t>
        <a:bodyPr/>
        <a:lstStyle/>
        <a:p>
          <a:endParaRPr lang="en-US"/>
        </a:p>
      </dgm:t>
    </dgm:pt>
    <dgm:pt modelId="{88513922-5DD9-440B-AA9F-5B8AD2048415}">
      <dgm:prSet phldrT="[Text]" custT="1"/>
      <dgm:spPr>
        <a:solidFill>
          <a:srgbClr val="706373"/>
        </a:solidFill>
      </dgm:spPr>
      <dgm:t>
        <a:bodyPr/>
        <a:lstStyle/>
        <a:p>
          <a:r>
            <a:rPr lang="en-US" sz="1500" dirty="0"/>
            <a:t>Maternal,  Perinatal, Well-Child Programs</a:t>
          </a:r>
        </a:p>
      </dgm:t>
    </dgm:pt>
    <dgm:pt modelId="{32840174-5DA9-4133-9B70-05C2DF477F38}" type="parTrans" cxnId="{002D1494-679D-4411-BACA-4EE27E9C534C}">
      <dgm:prSet/>
      <dgm:spPr/>
      <dgm:t>
        <a:bodyPr/>
        <a:lstStyle/>
        <a:p>
          <a:endParaRPr lang="en-US" sz="1500"/>
        </a:p>
      </dgm:t>
    </dgm:pt>
    <dgm:pt modelId="{E07E1B6A-4D83-432A-B0DC-C3AC0950DB25}" type="sibTrans" cxnId="{002D1494-679D-4411-BACA-4EE27E9C534C}">
      <dgm:prSet/>
      <dgm:spPr/>
      <dgm:t>
        <a:bodyPr/>
        <a:lstStyle/>
        <a:p>
          <a:endParaRPr lang="en-US" sz="1500"/>
        </a:p>
      </dgm:t>
    </dgm:pt>
    <dgm:pt modelId="{B5CE1AE0-AD85-4374-8615-683757FC769B}">
      <dgm:prSet phldrT="[Text]" custT="1"/>
      <dgm:spPr>
        <a:solidFill>
          <a:srgbClr val="9D90A0"/>
        </a:solidFill>
      </dgm:spPr>
      <dgm:t>
        <a:bodyPr/>
        <a:lstStyle/>
        <a:p>
          <a:r>
            <a:rPr lang="en-US" sz="1500" dirty="0"/>
            <a:t>Member Rewards</a:t>
          </a:r>
        </a:p>
      </dgm:t>
    </dgm:pt>
    <dgm:pt modelId="{93A054E5-E0A5-426B-89B5-D66A9AEF4F55}" type="parTrans" cxnId="{9C2EF6CB-0DDA-407F-8408-EB9253A3B450}">
      <dgm:prSet custT="1"/>
      <dgm:spPr/>
      <dgm:t>
        <a:bodyPr/>
        <a:lstStyle/>
        <a:p>
          <a:endParaRPr lang="en-US" sz="1500"/>
        </a:p>
      </dgm:t>
    </dgm:pt>
    <dgm:pt modelId="{68087171-B5C0-42CB-B792-13637ECECABC}" type="sibTrans" cxnId="{9C2EF6CB-0DDA-407F-8408-EB9253A3B450}">
      <dgm:prSet/>
      <dgm:spPr/>
      <dgm:t>
        <a:bodyPr/>
        <a:lstStyle/>
        <a:p>
          <a:endParaRPr lang="en-US" sz="1500"/>
        </a:p>
      </dgm:t>
    </dgm:pt>
    <dgm:pt modelId="{B192BF8B-3075-4998-B5A5-7CC327E66A3F}">
      <dgm:prSet phldrT="[Text]" custT="1"/>
      <dgm:spPr>
        <a:solidFill>
          <a:srgbClr val="9D90A0"/>
        </a:solidFill>
      </dgm:spPr>
      <dgm:t>
        <a:bodyPr/>
        <a:lstStyle/>
        <a:p>
          <a:r>
            <a:rPr lang="en-US" sz="1500" dirty="0"/>
            <a:t>Community Engagement</a:t>
          </a:r>
        </a:p>
      </dgm:t>
    </dgm:pt>
    <dgm:pt modelId="{1CBAE5DA-03F3-43A6-8055-7F175675E2EE}" type="parTrans" cxnId="{E116C69E-ED56-49F8-95F1-00A7BC5199C6}">
      <dgm:prSet custT="1"/>
      <dgm:spPr/>
      <dgm:t>
        <a:bodyPr/>
        <a:lstStyle/>
        <a:p>
          <a:endParaRPr lang="en-US" sz="1500"/>
        </a:p>
      </dgm:t>
    </dgm:pt>
    <dgm:pt modelId="{D693F546-0B0B-4B42-B4B2-EB2B49CFDDF6}" type="sibTrans" cxnId="{E116C69E-ED56-49F8-95F1-00A7BC5199C6}">
      <dgm:prSet/>
      <dgm:spPr/>
      <dgm:t>
        <a:bodyPr/>
        <a:lstStyle/>
        <a:p>
          <a:endParaRPr lang="en-US" sz="1500"/>
        </a:p>
      </dgm:t>
    </dgm:pt>
    <dgm:pt modelId="{BAA237A2-6104-4AF1-867A-0F59B32EEC60}">
      <dgm:prSet phldrT="[Text]" custT="1"/>
      <dgm:spPr>
        <a:solidFill>
          <a:srgbClr val="9D90A0"/>
        </a:solidFill>
      </dgm:spPr>
      <dgm:t>
        <a:bodyPr/>
        <a:lstStyle/>
        <a:p>
          <a:r>
            <a:rPr lang="en-US" sz="1500" dirty="0"/>
            <a:t>Data Enrichment Programs</a:t>
          </a:r>
        </a:p>
      </dgm:t>
    </dgm:pt>
    <dgm:pt modelId="{0307373D-1F84-44FE-9AE8-3AB1710EA29B}" type="parTrans" cxnId="{8EA71596-5B2D-429B-BF6A-34C1645B7995}">
      <dgm:prSet custT="1"/>
      <dgm:spPr/>
      <dgm:t>
        <a:bodyPr/>
        <a:lstStyle/>
        <a:p>
          <a:endParaRPr lang="en-US" sz="1500"/>
        </a:p>
      </dgm:t>
    </dgm:pt>
    <dgm:pt modelId="{3F399EE0-7C70-42FA-AA11-C6A79C902D4F}" type="sibTrans" cxnId="{8EA71596-5B2D-429B-BF6A-34C1645B7995}">
      <dgm:prSet/>
      <dgm:spPr/>
      <dgm:t>
        <a:bodyPr/>
        <a:lstStyle/>
        <a:p>
          <a:endParaRPr lang="en-US" sz="1500"/>
        </a:p>
      </dgm:t>
    </dgm:pt>
    <dgm:pt modelId="{8BF923B8-4396-4F14-908D-6FC176B1CD28}">
      <dgm:prSet phldrT="[Text]" custT="1"/>
      <dgm:spPr>
        <a:solidFill>
          <a:srgbClr val="9D90A0"/>
        </a:solidFill>
      </dgm:spPr>
      <dgm:t>
        <a:bodyPr/>
        <a:lstStyle/>
        <a:p>
          <a:r>
            <a:rPr lang="en-US" sz="1500" dirty="0"/>
            <a:t>Provider Incentives</a:t>
          </a:r>
        </a:p>
      </dgm:t>
    </dgm:pt>
    <dgm:pt modelId="{8F46012A-D56C-48A0-BE4C-EA9ED972D0B3}" type="sibTrans" cxnId="{C1B590EE-D6F7-45FC-8630-C4C5FBA17E43}">
      <dgm:prSet/>
      <dgm:spPr/>
      <dgm:t>
        <a:bodyPr/>
        <a:lstStyle/>
        <a:p>
          <a:endParaRPr lang="en-US" sz="1500"/>
        </a:p>
      </dgm:t>
    </dgm:pt>
    <dgm:pt modelId="{56CE1901-B03B-4908-A1D9-D57C5E31B564}" type="parTrans" cxnId="{C1B590EE-D6F7-45FC-8630-C4C5FBA17E43}">
      <dgm:prSet custT="1"/>
      <dgm:spPr/>
      <dgm:t>
        <a:bodyPr/>
        <a:lstStyle/>
        <a:p>
          <a:endParaRPr lang="en-US" sz="1500"/>
        </a:p>
      </dgm:t>
    </dgm:pt>
    <dgm:pt modelId="{920CCAEA-A168-4381-9188-6C870C293C34}" type="pres">
      <dgm:prSet presAssocID="{77511999-B19A-4FC6-BD68-E11CAB36E76E}" presName="cycle" presStyleCnt="0">
        <dgm:presLayoutVars>
          <dgm:chMax val="1"/>
          <dgm:dir/>
          <dgm:animLvl val="ctr"/>
          <dgm:resizeHandles val="exact"/>
        </dgm:presLayoutVars>
      </dgm:prSet>
      <dgm:spPr/>
    </dgm:pt>
    <dgm:pt modelId="{904BCC4B-7A78-4C42-815D-6C8F15C0EB7C}" type="pres">
      <dgm:prSet presAssocID="{88513922-5DD9-440B-AA9F-5B8AD2048415}" presName="centerShape" presStyleLbl="node0" presStyleIdx="0" presStyleCnt="1" custScaleX="110549" custScaleY="107452"/>
      <dgm:spPr/>
    </dgm:pt>
    <dgm:pt modelId="{3430B5FA-B403-454B-9C6C-6D21FEBAF1AA}" type="pres">
      <dgm:prSet presAssocID="{56CE1901-B03B-4908-A1D9-D57C5E31B564}" presName="Name9" presStyleLbl="parChTrans1D2" presStyleIdx="0" presStyleCnt="4"/>
      <dgm:spPr/>
    </dgm:pt>
    <dgm:pt modelId="{7361B7CC-CFCA-4AF7-A3A1-5E8465C6539A}" type="pres">
      <dgm:prSet presAssocID="{56CE1901-B03B-4908-A1D9-D57C5E31B564}" presName="connTx" presStyleLbl="parChTrans1D2" presStyleIdx="0" presStyleCnt="4"/>
      <dgm:spPr/>
    </dgm:pt>
    <dgm:pt modelId="{F740839B-4900-4C37-8835-AA9D58E7F98A}" type="pres">
      <dgm:prSet presAssocID="{8BF923B8-4396-4F14-908D-6FC176B1CD28}" presName="node" presStyleLbl="node1" presStyleIdx="0" presStyleCnt="4" custScaleX="101216" custScaleY="101216" custRadScaleRad="102421" custRadScaleInc="-1065">
        <dgm:presLayoutVars>
          <dgm:bulletEnabled val="1"/>
        </dgm:presLayoutVars>
      </dgm:prSet>
      <dgm:spPr/>
    </dgm:pt>
    <dgm:pt modelId="{1F8E3F1D-2B8A-4A25-946B-A96D8E25DFF7}" type="pres">
      <dgm:prSet presAssocID="{93A054E5-E0A5-426B-89B5-D66A9AEF4F55}" presName="Name9" presStyleLbl="parChTrans1D2" presStyleIdx="1" presStyleCnt="4"/>
      <dgm:spPr/>
    </dgm:pt>
    <dgm:pt modelId="{3C7B413B-387C-475C-A928-3661FDDEF857}" type="pres">
      <dgm:prSet presAssocID="{93A054E5-E0A5-426B-89B5-D66A9AEF4F55}" presName="connTx" presStyleLbl="parChTrans1D2" presStyleIdx="1" presStyleCnt="4"/>
      <dgm:spPr/>
    </dgm:pt>
    <dgm:pt modelId="{A15E88A6-399D-443C-87C1-6C5F5276B174}" type="pres">
      <dgm:prSet presAssocID="{B5CE1AE0-AD85-4374-8615-683757FC769B}" presName="node" presStyleLbl="node1" presStyleIdx="1" presStyleCnt="4" custRadScaleRad="121973" custRadScaleInc="-21962">
        <dgm:presLayoutVars>
          <dgm:bulletEnabled val="1"/>
        </dgm:presLayoutVars>
      </dgm:prSet>
      <dgm:spPr/>
    </dgm:pt>
    <dgm:pt modelId="{BD3A0ED0-C7B0-4CC6-8B6E-82C54F362699}" type="pres">
      <dgm:prSet presAssocID="{1CBAE5DA-03F3-43A6-8055-7F175675E2EE}" presName="Name9" presStyleLbl="parChTrans1D2" presStyleIdx="2" presStyleCnt="4"/>
      <dgm:spPr/>
    </dgm:pt>
    <dgm:pt modelId="{C81A8D10-7074-4961-8C9A-DC973EBC7E37}" type="pres">
      <dgm:prSet presAssocID="{1CBAE5DA-03F3-43A6-8055-7F175675E2EE}" presName="connTx" presStyleLbl="parChTrans1D2" presStyleIdx="2" presStyleCnt="4"/>
      <dgm:spPr/>
    </dgm:pt>
    <dgm:pt modelId="{B4BA4A14-813D-4A77-9584-BC115B18D527}" type="pres">
      <dgm:prSet presAssocID="{B192BF8B-3075-4998-B5A5-7CC327E66A3F}" presName="node" presStyleLbl="node1" presStyleIdx="2" presStyleCnt="4" custRadScaleRad="98187" custRadScaleInc="233">
        <dgm:presLayoutVars>
          <dgm:bulletEnabled val="1"/>
        </dgm:presLayoutVars>
      </dgm:prSet>
      <dgm:spPr/>
    </dgm:pt>
    <dgm:pt modelId="{2FF2BD14-7F2E-485A-B96A-986F4CAF74B7}" type="pres">
      <dgm:prSet presAssocID="{0307373D-1F84-44FE-9AE8-3AB1710EA29B}" presName="Name9" presStyleLbl="parChTrans1D2" presStyleIdx="3" presStyleCnt="4"/>
      <dgm:spPr/>
    </dgm:pt>
    <dgm:pt modelId="{7ED685A7-11CA-47EE-9F7B-FFB4EB4DB420}" type="pres">
      <dgm:prSet presAssocID="{0307373D-1F84-44FE-9AE8-3AB1710EA29B}" presName="connTx" presStyleLbl="parChTrans1D2" presStyleIdx="3" presStyleCnt="4"/>
      <dgm:spPr/>
    </dgm:pt>
    <dgm:pt modelId="{8E0E25E9-6188-4B78-80D9-1F41DE2C61B8}" type="pres">
      <dgm:prSet presAssocID="{BAA237A2-6104-4AF1-867A-0F59B32EEC60}" presName="node" presStyleLbl="node1" presStyleIdx="3" presStyleCnt="4" custRadScaleRad="138946" custRadScaleInc="17141">
        <dgm:presLayoutVars>
          <dgm:bulletEnabled val="1"/>
        </dgm:presLayoutVars>
      </dgm:prSet>
      <dgm:spPr/>
    </dgm:pt>
  </dgm:ptLst>
  <dgm:cxnLst>
    <dgm:cxn modelId="{D38D1E2D-F161-49DD-B083-C28AF8DE60C9}" type="presOf" srcId="{93A054E5-E0A5-426B-89B5-D66A9AEF4F55}" destId="{3C7B413B-387C-475C-A928-3661FDDEF857}" srcOrd="1" destOrd="0" presId="urn:microsoft.com/office/officeart/2005/8/layout/radial1"/>
    <dgm:cxn modelId="{C1B590EE-D6F7-45FC-8630-C4C5FBA17E43}" srcId="{88513922-5DD9-440B-AA9F-5B8AD2048415}" destId="{8BF923B8-4396-4F14-908D-6FC176B1CD28}" srcOrd="0" destOrd="0" parTransId="{56CE1901-B03B-4908-A1D9-D57C5E31B564}" sibTransId="{8F46012A-D56C-48A0-BE4C-EA9ED972D0B3}"/>
    <dgm:cxn modelId="{002D1494-679D-4411-BACA-4EE27E9C534C}" srcId="{77511999-B19A-4FC6-BD68-E11CAB36E76E}" destId="{88513922-5DD9-440B-AA9F-5B8AD2048415}" srcOrd="0" destOrd="0" parTransId="{32840174-5DA9-4133-9B70-05C2DF477F38}" sibTransId="{E07E1B6A-4D83-432A-B0DC-C3AC0950DB25}"/>
    <dgm:cxn modelId="{AC15ACD9-364F-4A88-8EF4-5FBCB9C7E34D}" type="presOf" srcId="{56CE1901-B03B-4908-A1D9-D57C5E31B564}" destId="{7361B7CC-CFCA-4AF7-A3A1-5E8465C6539A}" srcOrd="1" destOrd="0" presId="urn:microsoft.com/office/officeart/2005/8/layout/radial1"/>
    <dgm:cxn modelId="{E116C69E-ED56-49F8-95F1-00A7BC5199C6}" srcId="{88513922-5DD9-440B-AA9F-5B8AD2048415}" destId="{B192BF8B-3075-4998-B5A5-7CC327E66A3F}" srcOrd="2" destOrd="0" parTransId="{1CBAE5DA-03F3-43A6-8055-7F175675E2EE}" sibTransId="{D693F546-0B0B-4B42-B4B2-EB2B49CFDDF6}"/>
    <dgm:cxn modelId="{98EE57D1-A953-4FF0-AC7C-E4B60FA2B058}" type="presOf" srcId="{B5CE1AE0-AD85-4374-8615-683757FC769B}" destId="{A15E88A6-399D-443C-87C1-6C5F5276B174}" srcOrd="0" destOrd="0" presId="urn:microsoft.com/office/officeart/2005/8/layout/radial1"/>
    <dgm:cxn modelId="{37545D3E-97C1-41F1-A788-F957AE694CD3}" type="presOf" srcId="{56CE1901-B03B-4908-A1D9-D57C5E31B564}" destId="{3430B5FA-B403-454B-9C6C-6D21FEBAF1AA}" srcOrd="0" destOrd="0" presId="urn:microsoft.com/office/officeart/2005/8/layout/radial1"/>
    <dgm:cxn modelId="{569F1D6F-A385-4B1A-9C81-1BE49ED559DA}" type="presOf" srcId="{0307373D-1F84-44FE-9AE8-3AB1710EA29B}" destId="{7ED685A7-11CA-47EE-9F7B-FFB4EB4DB420}" srcOrd="1" destOrd="0" presId="urn:microsoft.com/office/officeart/2005/8/layout/radial1"/>
    <dgm:cxn modelId="{8EA71596-5B2D-429B-BF6A-34C1645B7995}" srcId="{88513922-5DD9-440B-AA9F-5B8AD2048415}" destId="{BAA237A2-6104-4AF1-867A-0F59B32EEC60}" srcOrd="3" destOrd="0" parTransId="{0307373D-1F84-44FE-9AE8-3AB1710EA29B}" sibTransId="{3F399EE0-7C70-42FA-AA11-C6A79C902D4F}"/>
    <dgm:cxn modelId="{AE78A3D6-289B-47B8-A7AE-32DF1E934CA3}" type="presOf" srcId="{88513922-5DD9-440B-AA9F-5B8AD2048415}" destId="{904BCC4B-7A78-4C42-815D-6C8F15C0EB7C}" srcOrd="0" destOrd="0" presId="urn:microsoft.com/office/officeart/2005/8/layout/radial1"/>
    <dgm:cxn modelId="{44DCA1CF-CA21-4EAC-A1D3-4639054AC1AE}" type="presOf" srcId="{8BF923B8-4396-4F14-908D-6FC176B1CD28}" destId="{F740839B-4900-4C37-8835-AA9D58E7F98A}" srcOrd="0" destOrd="0" presId="urn:microsoft.com/office/officeart/2005/8/layout/radial1"/>
    <dgm:cxn modelId="{C1F53B91-3D19-4BB5-BD57-AF03CBFDDE87}" type="presOf" srcId="{93A054E5-E0A5-426B-89B5-D66A9AEF4F55}" destId="{1F8E3F1D-2B8A-4A25-946B-A96D8E25DFF7}" srcOrd="0" destOrd="0" presId="urn:microsoft.com/office/officeart/2005/8/layout/radial1"/>
    <dgm:cxn modelId="{2F5A08FD-8EAC-4777-AF44-1F6E8DE8EF16}" type="presOf" srcId="{BAA237A2-6104-4AF1-867A-0F59B32EEC60}" destId="{8E0E25E9-6188-4B78-80D9-1F41DE2C61B8}" srcOrd="0" destOrd="0" presId="urn:microsoft.com/office/officeart/2005/8/layout/radial1"/>
    <dgm:cxn modelId="{21836E9A-ADA7-4285-A230-4EAA063E2314}" type="presOf" srcId="{1CBAE5DA-03F3-43A6-8055-7F175675E2EE}" destId="{BD3A0ED0-C7B0-4CC6-8B6E-82C54F362699}" srcOrd="0" destOrd="0" presId="urn:microsoft.com/office/officeart/2005/8/layout/radial1"/>
    <dgm:cxn modelId="{9C2EF6CB-0DDA-407F-8408-EB9253A3B450}" srcId="{88513922-5DD9-440B-AA9F-5B8AD2048415}" destId="{B5CE1AE0-AD85-4374-8615-683757FC769B}" srcOrd="1" destOrd="0" parTransId="{93A054E5-E0A5-426B-89B5-D66A9AEF4F55}" sibTransId="{68087171-B5C0-42CB-B792-13637ECECABC}"/>
    <dgm:cxn modelId="{33736D36-0527-44B0-BE16-65F56F81C0C0}" type="presOf" srcId="{B192BF8B-3075-4998-B5A5-7CC327E66A3F}" destId="{B4BA4A14-813D-4A77-9584-BC115B18D527}" srcOrd="0" destOrd="0" presId="urn:microsoft.com/office/officeart/2005/8/layout/radial1"/>
    <dgm:cxn modelId="{7B4C8F60-1703-46D1-B537-618C18025F40}" type="presOf" srcId="{0307373D-1F84-44FE-9AE8-3AB1710EA29B}" destId="{2FF2BD14-7F2E-485A-B96A-986F4CAF74B7}" srcOrd="0" destOrd="0" presId="urn:microsoft.com/office/officeart/2005/8/layout/radial1"/>
    <dgm:cxn modelId="{B9CB98A1-7CC9-44E1-BACA-9C52DCAA778E}" type="presOf" srcId="{77511999-B19A-4FC6-BD68-E11CAB36E76E}" destId="{920CCAEA-A168-4381-9188-6C870C293C34}" srcOrd="0" destOrd="0" presId="urn:microsoft.com/office/officeart/2005/8/layout/radial1"/>
    <dgm:cxn modelId="{DA3FF097-9B2A-472B-A261-00505F987910}" type="presOf" srcId="{1CBAE5DA-03F3-43A6-8055-7F175675E2EE}" destId="{C81A8D10-7074-4961-8C9A-DC973EBC7E37}" srcOrd="1" destOrd="0" presId="urn:microsoft.com/office/officeart/2005/8/layout/radial1"/>
    <dgm:cxn modelId="{AC06A2A9-5A88-4F1E-903A-A37FD978A78E}" type="presParOf" srcId="{920CCAEA-A168-4381-9188-6C870C293C34}" destId="{904BCC4B-7A78-4C42-815D-6C8F15C0EB7C}" srcOrd="0" destOrd="0" presId="urn:microsoft.com/office/officeart/2005/8/layout/radial1"/>
    <dgm:cxn modelId="{89D86E96-F2F8-488C-9DBB-E3CFE0AFBE01}" type="presParOf" srcId="{920CCAEA-A168-4381-9188-6C870C293C34}" destId="{3430B5FA-B403-454B-9C6C-6D21FEBAF1AA}" srcOrd="1" destOrd="0" presId="urn:microsoft.com/office/officeart/2005/8/layout/radial1"/>
    <dgm:cxn modelId="{28A1B704-A992-4512-8890-F7B62406BBA7}" type="presParOf" srcId="{3430B5FA-B403-454B-9C6C-6D21FEBAF1AA}" destId="{7361B7CC-CFCA-4AF7-A3A1-5E8465C6539A}" srcOrd="0" destOrd="0" presId="urn:microsoft.com/office/officeart/2005/8/layout/radial1"/>
    <dgm:cxn modelId="{EED4CC19-BC31-4BD5-B4D3-B3CDC5C7AE91}" type="presParOf" srcId="{920CCAEA-A168-4381-9188-6C870C293C34}" destId="{F740839B-4900-4C37-8835-AA9D58E7F98A}" srcOrd="2" destOrd="0" presId="urn:microsoft.com/office/officeart/2005/8/layout/radial1"/>
    <dgm:cxn modelId="{A54A8191-10C8-4B1E-BCF9-79BD2C36B942}" type="presParOf" srcId="{920CCAEA-A168-4381-9188-6C870C293C34}" destId="{1F8E3F1D-2B8A-4A25-946B-A96D8E25DFF7}" srcOrd="3" destOrd="0" presId="urn:microsoft.com/office/officeart/2005/8/layout/radial1"/>
    <dgm:cxn modelId="{00E4900F-C620-42B8-9532-017B39595466}" type="presParOf" srcId="{1F8E3F1D-2B8A-4A25-946B-A96D8E25DFF7}" destId="{3C7B413B-387C-475C-A928-3661FDDEF857}" srcOrd="0" destOrd="0" presId="urn:microsoft.com/office/officeart/2005/8/layout/radial1"/>
    <dgm:cxn modelId="{10F0CAC6-2C40-4011-AB7C-A3AAEDAF30DA}" type="presParOf" srcId="{920CCAEA-A168-4381-9188-6C870C293C34}" destId="{A15E88A6-399D-443C-87C1-6C5F5276B174}" srcOrd="4" destOrd="0" presId="urn:microsoft.com/office/officeart/2005/8/layout/radial1"/>
    <dgm:cxn modelId="{F4C12E0D-EDEA-4269-A46A-AA246BFFEB55}" type="presParOf" srcId="{920CCAEA-A168-4381-9188-6C870C293C34}" destId="{BD3A0ED0-C7B0-4CC6-8B6E-82C54F362699}" srcOrd="5" destOrd="0" presId="urn:microsoft.com/office/officeart/2005/8/layout/radial1"/>
    <dgm:cxn modelId="{A307BDE4-F159-40C2-8C1A-064374603415}" type="presParOf" srcId="{BD3A0ED0-C7B0-4CC6-8B6E-82C54F362699}" destId="{C81A8D10-7074-4961-8C9A-DC973EBC7E37}" srcOrd="0" destOrd="0" presId="urn:microsoft.com/office/officeart/2005/8/layout/radial1"/>
    <dgm:cxn modelId="{F7577193-8743-4E1B-9BCD-6E36A2F4F8A9}" type="presParOf" srcId="{920CCAEA-A168-4381-9188-6C870C293C34}" destId="{B4BA4A14-813D-4A77-9584-BC115B18D527}" srcOrd="6" destOrd="0" presId="urn:microsoft.com/office/officeart/2005/8/layout/radial1"/>
    <dgm:cxn modelId="{935407D9-128B-4952-90B7-B07A030683EE}" type="presParOf" srcId="{920CCAEA-A168-4381-9188-6C870C293C34}" destId="{2FF2BD14-7F2E-485A-B96A-986F4CAF74B7}" srcOrd="7" destOrd="0" presId="urn:microsoft.com/office/officeart/2005/8/layout/radial1"/>
    <dgm:cxn modelId="{79C3A3C5-F035-4FE0-8AEF-EE94C15621EC}" type="presParOf" srcId="{2FF2BD14-7F2E-485A-B96A-986F4CAF74B7}" destId="{7ED685A7-11CA-47EE-9F7B-FFB4EB4DB420}" srcOrd="0" destOrd="0" presId="urn:microsoft.com/office/officeart/2005/8/layout/radial1"/>
    <dgm:cxn modelId="{5C7DF448-D289-498F-AAE0-800C17BA0B3A}" type="presParOf" srcId="{920CCAEA-A168-4381-9188-6C870C293C34}" destId="{8E0E25E9-6188-4B78-80D9-1F41DE2C61B8}" srcOrd="8"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7511999-B19A-4FC6-BD68-E11CAB36E76E}" type="doc">
      <dgm:prSet loTypeId="urn:microsoft.com/office/officeart/2005/8/layout/radial1" loCatId="cycle" qsTypeId="urn:microsoft.com/office/officeart/2005/8/quickstyle/simple1" qsCatId="simple" csTypeId="urn:microsoft.com/office/officeart/2005/8/colors/colorful5" csCatId="colorful" phldr="1"/>
      <dgm:spPr/>
      <dgm:t>
        <a:bodyPr/>
        <a:lstStyle/>
        <a:p>
          <a:endParaRPr lang="en-US"/>
        </a:p>
      </dgm:t>
    </dgm:pt>
    <dgm:pt modelId="{88513922-5DD9-440B-AA9F-5B8AD2048415}">
      <dgm:prSet phldrT="[Text]" custT="1"/>
      <dgm:spPr>
        <a:solidFill>
          <a:schemeClr val="accent5">
            <a:lumMod val="75000"/>
          </a:schemeClr>
        </a:solidFill>
      </dgm:spPr>
      <dgm:t>
        <a:bodyPr/>
        <a:lstStyle/>
        <a:p>
          <a:r>
            <a:rPr lang="en-US" sz="1600" dirty="0"/>
            <a:t>Maternal,  Perinatal, Well-Child Programs</a:t>
          </a:r>
        </a:p>
      </dgm:t>
    </dgm:pt>
    <dgm:pt modelId="{32840174-5DA9-4133-9B70-05C2DF477F38}" type="parTrans" cxnId="{002D1494-679D-4411-BACA-4EE27E9C534C}">
      <dgm:prSet/>
      <dgm:spPr/>
      <dgm:t>
        <a:bodyPr/>
        <a:lstStyle/>
        <a:p>
          <a:endParaRPr lang="en-US" sz="1600"/>
        </a:p>
      </dgm:t>
    </dgm:pt>
    <dgm:pt modelId="{E07E1B6A-4D83-432A-B0DC-C3AC0950DB25}" type="sibTrans" cxnId="{002D1494-679D-4411-BACA-4EE27E9C534C}">
      <dgm:prSet/>
      <dgm:spPr/>
      <dgm:t>
        <a:bodyPr/>
        <a:lstStyle/>
        <a:p>
          <a:endParaRPr lang="en-US" sz="1600"/>
        </a:p>
      </dgm:t>
    </dgm:pt>
    <dgm:pt modelId="{B5CE1AE0-AD85-4374-8615-683757FC769B}">
      <dgm:prSet phldrT="[Text]" custT="1"/>
      <dgm:spPr>
        <a:solidFill>
          <a:srgbClr val="5AA2AE"/>
        </a:solidFill>
      </dgm:spPr>
      <dgm:t>
        <a:bodyPr/>
        <a:lstStyle/>
        <a:p>
          <a:r>
            <a:rPr lang="en-US" sz="1600" dirty="0"/>
            <a:t>Community Connector/ Rapid Response Programs</a:t>
          </a:r>
        </a:p>
      </dgm:t>
    </dgm:pt>
    <dgm:pt modelId="{93A054E5-E0A5-426B-89B5-D66A9AEF4F55}" type="parTrans" cxnId="{9C2EF6CB-0DDA-407F-8408-EB9253A3B450}">
      <dgm:prSet custT="1"/>
      <dgm:spPr/>
      <dgm:t>
        <a:bodyPr/>
        <a:lstStyle/>
        <a:p>
          <a:endParaRPr lang="en-US" sz="1600"/>
        </a:p>
      </dgm:t>
    </dgm:pt>
    <dgm:pt modelId="{68087171-B5C0-42CB-B792-13637ECECABC}" type="sibTrans" cxnId="{9C2EF6CB-0DDA-407F-8408-EB9253A3B450}">
      <dgm:prSet/>
      <dgm:spPr/>
      <dgm:t>
        <a:bodyPr/>
        <a:lstStyle/>
        <a:p>
          <a:endParaRPr lang="en-US" sz="1600"/>
        </a:p>
      </dgm:t>
    </dgm:pt>
    <dgm:pt modelId="{B192BF8B-3075-4998-B5A5-7CC327E66A3F}">
      <dgm:prSet phldrT="[Text]" custT="1"/>
      <dgm:spPr>
        <a:solidFill>
          <a:srgbClr val="5AA2AE"/>
        </a:solidFill>
      </dgm:spPr>
      <dgm:t>
        <a:bodyPr/>
        <a:lstStyle/>
        <a:p>
          <a:r>
            <a:rPr lang="en-US" sz="1600" dirty="0"/>
            <a:t>Utilization of Text4Baby</a:t>
          </a:r>
        </a:p>
      </dgm:t>
    </dgm:pt>
    <dgm:pt modelId="{1CBAE5DA-03F3-43A6-8055-7F175675E2EE}" type="parTrans" cxnId="{E116C69E-ED56-49F8-95F1-00A7BC5199C6}">
      <dgm:prSet custT="1"/>
      <dgm:spPr/>
      <dgm:t>
        <a:bodyPr/>
        <a:lstStyle/>
        <a:p>
          <a:endParaRPr lang="en-US" sz="1600"/>
        </a:p>
      </dgm:t>
    </dgm:pt>
    <dgm:pt modelId="{D693F546-0B0B-4B42-B4B2-EB2B49CFDDF6}" type="sibTrans" cxnId="{E116C69E-ED56-49F8-95F1-00A7BC5199C6}">
      <dgm:prSet/>
      <dgm:spPr/>
      <dgm:t>
        <a:bodyPr/>
        <a:lstStyle/>
        <a:p>
          <a:endParaRPr lang="en-US" sz="1600"/>
        </a:p>
      </dgm:t>
    </dgm:pt>
    <dgm:pt modelId="{BAA237A2-6104-4AF1-867A-0F59B32EEC60}">
      <dgm:prSet phldrT="[Text]" custT="1"/>
      <dgm:spPr>
        <a:solidFill>
          <a:srgbClr val="5AA2AE"/>
        </a:solidFill>
      </dgm:spPr>
      <dgm:t>
        <a:bodyPr/>
        <a:lstStyle/>
        <a:p>
          <a:r>
            <a:rPr lang="en-US" sz="1600" dirty="0"/>
            <a:t>Employ Motivational Interviewing Approach</a:t>
          </a:r>
        </a:p>
      </dgm:t>
    </dgm:pt>
    <dgm:pt modelId="{0307373D-1F84-44FE-9AE8-3AB1710EA29B}" type="parTrans" cxnId="{8EA71596-5B2D-429B-BF6A-34C1645B7995}">
      <dgm:prSet custT="1"/>
      <dgm:spPr/>
      <dgm:t>
        <a:bodyPr/>
        <a:lstStyle/>
        <a:p>
          <a:endParaRPr lang="en-US" sz="1600"/>
        </a:p>
      </dgm:t>
    </dgm:pt>
    <dgm:pt modelId="{3F399EE0-7C70-42FA-AA11-C6A79C902D4F}" type="sibTrans" cxnId="{8EA71596-5B2D-429B-BF6A-34C1645B7995}">
      <dgm:prSet/>
      <dgm:spPr/>
      <dgm:t>
        <a:bodyPr/>
        <a:lstStyle/>
        <a:p>
          <a:endParaRPr lang="en-US" sz="1600"/>
        </a:p>
      </dgm:t>
    </dgm:pt>
    <dgm:pt modelId="{8BF923B8-4396-4F14-908D-6FC176B1CD28}">
      <dgm:prSet phldrT="[Text]" custT="1"/>
      <dgm:spPr>
        <a:solidFill>
          <a:srgbClr val="5AA2AE"/>
        </a:solidFill>
      </dgm:spPr>
      <dgm:t>
        <a:bodyPr/>
        <a:lstStyle/>
        <a:p>
          <a:r>
            <a:rPr lang="en-US" sz="1600" dirty="0"/>
            <a:t>Interim HEDIS measures</a:t>
          </a:r>
        </a:p>
      </dgm:t>
    </dgm:pt>
    <dgm:pt modelId="{8F46012A-D56C-48A0-BE4C-EA9ED972D0B3}" type="sibTrans" cxnId="{C1B590EE-D6F7-45FC-8630-C4C5FBA17E43}">
      <dgm:prSet/>
      <dgm:spPr/>
      <dgm:t>
        <a:bodyPr/>
        <a:lstStyle/>
        <a:p>
          <a:endParaRPr lang="en-US" sz="1600"/>
        </a:p>
      </dgm:t>
    </dgm:pt>
    <dgm:pt modelId="{56CE1901-B03B-4908-A1D9-D57C5E31B564}" type="parTrans" cxnId="{C1B590EE-D6F7-45FC-8630-C4C5FBA17E43}">
      <dgm:prSet custT="1"/>
      <dgm:spPr/>
      <dgm:t>
        <a:bodyPr/>
        <a:lstStyle/>
        <a:p>
          <a:endParaRPr lang="en-US" sz="1600"/>
        </a:p>
      </dgm:t>
    </dgm:pt>
    <dgm:pt modelId="{920CCAEA-A168-4381-9188-6C870C293C34}" type="pres">
      <dgm:prSet presAssocID="{77511999-B19A-4FC6-BD68-E11CAB36E76E}" presName="cycle" presStyleCnt="0">
        <dgm:presLayoutVars>
          <dgm:chMax val="1"/>
          <dgm:dir/>
          <dgm:animLvl val="ctr"/>
          <dgm:resizeHandles val="exact"/>
        </dgm:presLayoutVars>
      </dgm:prSet>
      <dgm:spPr/>
    </dgm:pt>
    <dgm:pt modelId="{904BCC4B-7A78-4C42-815D-6C8F15C0EB7C}" type="pres">
      <dgm:prSet presAssocID="{88513922-5DD9-440B-AA9F-5B8AD2048415}" presName="centerShape" presStyleLbl="node0" presStyleIdx="0" presStyleCnt="1" custScaleX="110549" custScaleY="107452" custLinFactNeighborX="-245" custLinFactNeighborY="-982"/>
      <dgm:spPr/>
    </dgm:pt>
    <dgm:pt modelId="{3430B5FA-B403-454B-9C6C-6D21FEBAF1AA}" type="pres">
      <dgm:prSet presAssocID="{56CE1901-B03B-4908-A1D9-D57C5E31B564}" presName="Name9" presStyleLbl="parChTrans1D2" presStyleIdx="0" presStyleCnt="4"/>
      <dgm:spPr/>
    </dgm:pt>
    <dgm:pt modelId="{7361B7CC-CFCA-4AF7-A3A1-5E8465C6539A}" type="pres">
      <dgm:prSet presAssocID="{56CE1901-B03B-4908-A1D9-D57C5E31B564}" presName="connTx" presStyleLbl="parChTrans1D2" presStyleIdx="0" presStyleCnt="4"/>
      <dgm:spPr/>
    </dgm:pt>
    <dgm:pt modelId="{F740839B-4900-4C37-8835-AA9D58E7F98A}" type="pres">
      <dgm:prSet presAssocID="{8BF923B8-4396-4F14-908D-6FC176B1CD28}" presName="node" presStyleLbl="node1" presStyleIdx="0" presStyleCnt="4" custScaleX="101216" custScaleY="101216" custRadScaleRad="102864" custRadScaleInc="-5765">
        <dgm:presLayoutVars>
          <dgm:bulletEnabled val="1"/>
        </dgm:presLayoutVars>
      </dgm:prSet>
      <dgm:spPr/>
    </dgm:pt>
    <dgm:pt modelId="{1F8E3F1D-2B8A-4A25-946B-A96D8E25DFF7}" type="pres">
      <dgm:prSet presAssocID="{93A054E5-E0A5-426B-89B5-D66A9AEF4F55}" presName="Name9" presStyleLbl="parChTrans1D2" presStyleIdx="1" presStyleCnt="4"/>
      <dgm:spPr/>
    </dgm:pt>
    <dgm:pt modelId="{3C7B413B-387C-475C-A928-3661FDDEF857}" type="pres">
      <dgm:prSet presAssocID="{93A054E5-E0A5-426B-89B5-D66A9AEF4F55}" presName="connTx" presStyleLbl="parChTrans1D2" presStyleIdx="1" presStyleCnt="4"/>
      <dgm:spPr/>
    </dgm:pt>
    <dgm:pt modelId="{A15E88A6-399D-443C-87C1-6C5F5276B174}" type="pres">
      <dgm:prSet presAssocID="{B5CE1AE0-AD85-4374-8615-683757FC769B}" presName="node" presStyleLbl="node1" presStyleIdx="1" presStyleCnt="4" custRadScaleRad="115646" custRadScaleInc="880">
        <dgm:presLayoutVars>
          <dgm:bulletEnabled val="1"/>
        </dgm:presLayoutVars>
      </dgm:prSet>
      <dgm:spPr/>
    </dgm:pt>
    <dgm:pt modelId="{BD3A0ED0-C7B0-4CC6-8B6E-82C54F362699}" type="pres">
      <dgm:prSet presAssocID="{1CBAE5DA-03F3-43A6-8055-7F175675E2EE}" presName="Name9" presStyleLbl="parChTrans1D2" presStyleIdx="2" presStyleCnt="4"/>
      <dgm:spPr/>
    </dgm:pt>
    <dgm:pt modelId="{C81A8D10-7074-4961-8C9A-DC973EBC7E37}" type="pres">
      <dgm:prSet presAssocID="{1CBAE5DA-03F3-43A6-8055-7F175675E2EE}" presName="connTx" presStyleLbl="parChTrans1D2" presStyleIdx="2" presStyleCnt="4"/>
      <dgm:spPr/>
    </dgm:pt>
    <dgm:pt modelId="{B4BA4A14-813D-4A77-9584-BC115B18D527}" type="pres">
      <dgm:prSet presAssocID="{B192BF8B-3075-4998-B5A5-7CC327E66A3F}" presName="node" presStyleLbl="node1" presStyleIdx="2" presStyleCnt="4" custRadScaleRad="96889" custRadScaleInc="-148">
        <dgm:presLayoutVars>
          <dgm:bulletEnabled val="1"/>
        </dgm:presLayoutVars>
      </dgm:prSet>
      <dgm:spPr/>
    </dgm:pt>
    <dgm:pt modelId="{2FF2BD14-7F2E-485A-B96A-986F4CAF74B7}" type="pres">
      <dgm:prSet presAssocID="{0307373D-1F84-44FE-9AE8-3AB1710EA29B}" presName="Name9" presStyleLbl="parChTrans1D2" presStyleIdx="3" presStyleCnt="4"/>
      <dgm:spPr/>
    </dgm:pt>
    <dgm:pt modelId="{7ED685A7-11CA-47EE-9F7B-FFB4EB4DB420}" type="pres">
      <dgm:prSet presAssocID="{0307373D-1F84-44FE-9AE8-3AB1710EA29B}" presName="connTx" presStyleLbl="parChTrans1D2" presStyleIdx="3" presStyleCnt="4"/>
      <dgm:spPr/>
    </dgm:pt>
    <dgm:pt modelId="{8E0E25E9-6188-4B78-80D9-1F41DE2C61B8}" type="pres">
      <dgm:prSet presAssocID="{BAA237A2-6104-4AF1-867A-0F59B32EEC60}" presName="node" presStyleLbl="node1" presStyleIdx="3" presStyleCnt="4" custScaleX="97921" custScaleY="90306" custRadScaleRad="141459" custRadScaleInc="-980">
        <dgm:presLayoutVars>
          <dgm:bulletEnabled val="1"/>
        </dgm:presLayoutVars>
      </dgm:prSet>
      <dgm:spPr/>
    </dgm:pt>
  </dgm:ptLst>
  <dgm:cxnLst>
    <dgm:cxn modelId="{D38D1E2D-F161-49DD-B083-C28AF8DE60C9}" type="presOf" srcId="{93A054E5-E0A5-426B-89B5-D66A9AEF4F55}" destId="{3C7B413B-387C-475C-A928-3661FDDEF857}" srcOrd="1" destOrd="0" presId="urn:microsoft.com/office/officeart/2005/8/layout/radial1"/>
    <dgm:cxn modelId="{C1B590EE-D6F7-45FC-8630-C4C5FBA17E43}" srcId="{88513922-5DD9-440B-AA9F-5B8AD2048415}" destId="{8BF923B8-4396-4F14-908D-6FC176B1CD28}" srcOrd="0" destOrd="0" parTransId="{56CE1901-B03B-4908-A1D9-D57C5E31B564}" sibTransId="{8F46012A-D56C-48A0-BE4C-EA9ED972D0B3}"/>
    <dgm:cxn modelId="{002D1494-679D-4411-BACA-4EE27E9C534C}" srcId="{77511999-B19A-4FC6-BD68-E11CAB36E76E}" destId="{88513922-5DD9-440B-AA9F-5B8AD2048415}" srcOrd="0" destOrd="0" parTransId="{32840174-5DA9-4133-9B70-05C2DF477F38}" sibTransId="{E07E1B6A-4D83-432A-B0DC-C3AC0950DB25}"/>
    <dgm:cxn modelId="{AC15ACD9-364F-4A88-8EF4-5FBCB9C7E34D}" type="presOf" srcId="{56CE1901-B03B-4908-A1D9-D57C5E31B564}" destId="{7361B7CC-CFCA-4AF7-A3A1-5E8465C6539A}" srcOrd="1" destOrd="0" presId="urn:microsoft.com/office/officeart/2005/8/layout/radial1"/>
    <dgm:cxn modelId="{E116C69E-ED56-49F8-95F1-00A7BC5199C6}" srcId="{88513922-5DD9-440B-AA9F-5B8AD2048415}" destId="{B192BF8B-3075-4998-B5A5-7CC327E66A3F}" srcOrd="2" destOrd="0" parTransId="{1CBAE5DA-03F3-43A6-8055-7F175675E2EE}" sibTransId="{D693F546-0B0B-4B42-B4B2-EB2B49CFDDF6}"/>
    <dgm:cxn modelId="{98EE57D1-A953-4FF0-AC7C-E4B60FA2B058}" type="presOf" srcId="{B5CE1AE0-AD85-4374-8615-683757FC769B}" destId="{A15E88A6-399D-443C-87C1-6C5F5276B174}" srcOrd="0" destOrd="0" presId="urn:microsoft.com/office/officeart/2005/8/layout/radial1"/>
    <dgm:cxn modelId="{37545D3E-97C1-41F1-A788-F957AE694CD3}" type="presOf" srcId="{56CE1901-B03B-4908-A1D9-D57C5E31B564}" destId="{3430B5FA-B403-454B-9C6C-6D21FEBAF1AA}" srcOrd="0" destOrd="0" presId="urn:microsoft.com/office/officeart/2005/8/layout/radial1"/>
    <dgm:cxn modelId="{569F1D6F-A385-4B1A-9C81-1BE49ED559DA}" type="presOf" srcId="{0307373D-1F84-44FE-9AE8-3AB1710EA29B}" destId="{7ED685A7-11CA-47EE-9F7B-FFB4EB4DB420}" srcOrd="1" destOrd="0" presId="urn:microsoft.com/office/officeart/2005/8/layout/radial1"/>
    <dgm:cxn modelId="{8EA71596-5B2D-429B-BF6A-34C1645B7995}" srcId="{88513922-5DD9-440B-AA9F-5B8AD2048415}" destId="{BAA237A2-6104-4AF1-867A-0F59B32EEC60}" srcOrd="3" destOrd="0" parTransId="{0307373D-1F84-44FE-9AE8-3AB1710EA29B}" sibTransId="{3F399EE0-7C70-42FA-AA11-C6A79C902D4F}"/>
    <dgm:cxn modelId="{AE78A3D6-289B-47B8-A7AE-32DF1E934CA3}" type="presOf" srcId="{88513922-5DD9-440B-AA9F-5B8AD2048415}" destId="{904BCC4B-7A78-4C42-815D-6C8F15C0EB7C}" srcOrd="0" destOrd="0" presId="urn:microsoft.com/office/officeart/2005/8/layout/radial1"/>
    <dgm:cxn modelId="{44DCA1CF-CA21-4EAC-A1D3-4639054AC1AE}" type="presOf" srcId="{8BF923B8-4396-4F14-908D-6FC176B1CD28}" destId="{F740839B-4900-4C37-8835-AA9D58E7F98A}" srcOrd="0" destOrd="0" presId="urn:microsoft.com/office/officeart/2005/8/layout/radial1"/>
    <dgm:cxn modelId="{C1F53B91-3D19-4BB5-BD57-AF03CBFDDE87}" type="presOf" srcId="{93A054E5-E0A5-426B-89B5-D66A9AEF4F55}" destId="{1F8E3F1D-2B8A-4A25-946B-A96D8E25DFF7}" srcOrd="0" destOrd="0" presId="urn:microsoft.com/office/officeart/2005/8/layout/radial1"/>
    <dgm:cxn modelId="{2F5A08FD-8EAC-4777-AF44-1F6E8DE8EF16}" type="presOf" srcId="{BAA237A2-6104-4AF1-867A-0F59B32EEC60}" destId="{8E0E25E9-6188-4B78-80D9-1F41DE2C61B8}" srcOrd="0" destOrd="0" presId="urn:microsoft.com/office/officeart/2005/8/layout/radial1"/>
    <dgm:cxn modelId="{21836E9A-ADA7-4285-A230-4EAA063E2314}" type="presOf" srcId="{1CBAE5DA-03F3-43A6-8055-7F175675E2EE}" destId="{BD3A0ED0-C7B0-4CC6-8B6E-82C54F362699}" srcOrd="0" destOrd="0" presId="urn:microsoft.com/office/officeart/2005/8/layout/radial1"/>
    <dgm:cxn modelId="{9C2EF6CB-0DDA-407F-8408-EB9253A3B450}" srcId="{88513922-5DD9-440B-AA9F-5B8AD2048415}" destId="{B5CE1AE0-AD85-4374-8615-683757FC769B}" srcOrd="1" destOrd="0" parTransId="{93A054E5-E0A5-426B-89B5-D66A9AEF4F55}" sibTransId="{68087171-B5C0-42CB-B792-13637ECECABC}"/>
    <dgm:cxn modelId="{33736D36-0527-44B0-BE16-65F56F81C0C0}" type="presOf" srcId="{B192BF8B-3075-4998-B5A5-7CC327E66A3F}" destId="{B4BA4A14-813D-4A77-9584-BC115B18D527}" srcOrd="0" destOrd="0" presId="urn:microsoft.com/office/officeart/2005/8/layout/radial1"/>
    <dgm:cxn modelId="{7B4C8F60-1703-46D1-B537-618C18025F40}" type="presOf" srcId="{0307373D-1F84-44FE-9AE8-3AB1710EA29B}" destId="{2FF2BD14-7F2E-485A-B96A-986F4CAF74B7}" srcOrd="0" destOrd="0" presId="urn:microsoft.com/office/officeart/2005/8/layout/radial1"/>
    <dgm:cxn modelId="{B9CB98A1-7CC9-44E1-BACA-9C52DCAA778E}" type="presOf" srcId="{77511999-B19A-4FC6-BD68-E11CAB36E76E}" destId="{920CCAEA-A168-4381-9188-6C870C293C34}" srcOrd="0" destOrd="0" presId="urn:microsoft.com/office/officeart/2005/8/layout/radial1"/>
    <dgm:cxn modelId="{DA3FF097-9B2A-472B-A261-00505F987910}" type="presOf" srcId="{1CBAE5DA-03F3-43A6-8055-7F175675E2EE}" destId="{C81A8D10-7074-4961-8C9A-DC973EBC7E37}" srcOrd="1" destOrd="0" presId="urn:microsoft.com/office/officeart/2005/8/layout/radial1"/>
    <dgm:cxn modelId="{AC06A2A9-5A88-4F1E-903A-A37FD978A78E}" type="presParOf" srcId="{920CCAEA-A168-4381-9188-6C870C293C34}" destId="{904BCC4B-7A78-4C42-815D-6C8F15C0EB7C}" srcOrd="0" destOrd="0" presId="urn:microsoft.com/office/officeart/2005/8/layout/radial1"/>
    <dgm:cxn modelId="{89D86E96-F2F8-488C-9DBB-E3CFE0AFBE01}" type="presParOf" srcId="{920CCAEA-A168-4381-9188-6C870C293C34}" destId="{3430B5FA-B403-454B-9C6C-6D21FEBAF1AA}" srcOrd="1" destOrd="0" presId="urn:microsoft.com/office/officeart/2005/8/layout/radial1"/>
    <dgm:cxn modelId="{28A1B704-A992-4512-8890-F7B62406BBA7}" type="presParOf" srcId="{3430B5FA-B403-454B-9C6C-6D21FEBAF1AA}" destId="{7361B7CC-CFCA-4AF7-A3A1-5E8465C6539A}" srcOrd="0" destOrd="0" presId="urn:microsoft.com/office/officeart/2005/8/layout/radial1"/>
    <dgm:cxn modelId="{EED4CC19-BC31-4BD5-B4D3-B3CDC5C7AE91}" type="presParOf" srcId="{920CCAEA-A168-4381-9188-6C870C293C34}" destId="{F740839B-4900-4C37-8835-AA9D58E7F98A}" srcOrd="2" destOrd="0" presId="urn:microsoft.com/office/officeart/2005/8/layout/radial1"/>
    <dgm:cxn modelId="{A54A8191-10C8-4B1E-BCF9-79BD2C36B942}" type="presParOf" srcId="{920CCAEA-A168-4381-9188-6C870C293C34}" destId="{1F8E3F1D-2B8A-4A25-946B-A96D8E25DFF7}" srcOrd="3" destOrd="0" presId="urn:microsoft.com/office/officeart/2005/8/layout/radial1"/>
    <dgm:cxn modelId="{00E4900F-C620-42B8-9532-017B39595466}" type="presParOf" srcId="{1F8E3F1D-2B8A-4A25-946B-A96D8E25DFF7}" destId="{3C7B413B-387C-475C-A928-3661FDDEF857}" srcOrd="0" destOrd="0" presId="urn:microsoft.com/office/officeart/2005/8/layout/radial1"/>
    <dgm:cxn modelId="{10F0CAC6-2C40-4011-AB7C-A3AAEDAF30DA}" type="presParOf" srcId="{920CCAEA-A168-4381-9188-6C870C293C34}" destId="{A15E88A6-399D-443C-87C1-6C5F5276B174}" srcOrd="4" destOrd="0" presId="urn:microsoft.com/office/officeart/2005/8/layout/radial1"/>
    <dgm:cxn modelId="{F4C12E0D-EDEA-4269-A46A-AA246BFFEB55}" type="presParOf" srcId="{920CCAEA-A168-4381-9188-6C870C293C34}" destId="{BD3A0ED0-C7B0-4CC6-8B6E-82C54F362699}" srcOrd="5" destOrd="0" presId="urn:microsoft.com/office/officeart/2005/8/layout/radial1"/>
    <dgm:cxn modelId="{A307BDE4-F159-40C2-8C1A-064374603415}" type="presParOf" srcId="{BD3A0ED0-C7B0-4CC6-8B6E-82C54F362699}" destId="{C81A8D10-7074-4961-8C9A-DC973EBC7E37}" srcOrd="0" destOrd="0" presId="urn:microsoft.com/office/officeart/2005/8/layout/radial1"/>
    <dgm:cxn modelId="{F7577193-8743-4E1B-9BCD-6E36A2F4F8A9}" type="presParOf" srcId="{920CCAEA-A168-4381-9188-6C870C293C34}" destId="{B4BA4A14-813D-4A77-9584-BC115B18D527}" srcOrd="6" destOrd="0" presId="urn:microsoft.com/office/officeart/2005/8/layout/radial1"/>
    <dgm:cxn modelId="{935407D9-128B-4952-90B7-B07A030683EE}" type="presParOf" srcId="{920CCAEA-A168-4381-9188-6C870C293C34}" destId="{2FF2BD14-7F2E-485A-B96A-986F4CAF74B7}" srcOrd="7" destOrd="0" presId="urn:microsoft.com/office/officeart/2005/8/layout/radial1"/>
    <dgm:cxn modelId="{79C3A3C5-F035-4FE0-8AEF-EE94C15621EC}" type="presParOf" srcId="{2FF2BD14-7F2E-485A-B96A-986F4CAF74B7}" destId="{7ED685A7-11CA-47EE-9F7B-FFB4EB4DB420}" srcOrd="0" destOrd="0" presId="urn:microsoft.com/office/officeart/2005/8/layout/radial1"/>
    <dgm:cxn modelId="{5C7DF448-D289-498F-AAE0-800C17BA0B3A}" type="presParOf" srcId="{920CCAEA-A168-4381-9188-6C870C293C34}" destId="{8E0E25E9-6188-4B78-80D9-1F41DE2C61B8}" srcOrd="8"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4BCC4B-7A78-4C42-815D-6C8F15C0EB7C}">
      <dsp:nvSpPr>
        <dsp:cNvPr id="0" name=""/>
        <dsp:cNvSpPr/>
      </dsp:nvSpPr>
      <dsp:spPr>
        <a:xfrm>
          <a:off x="2671702" y="2261550"/>
          <a:ext cx="1803477" cy="1697497"/>
        </a:xfrm>
        <a:prstGeom prst="ellipse">
          <a:avLst/>
        </a:prstGeom>
        <a:solidFill>
          <a:schemeClr val="tx2">
            <a:lumMod val="60000"/>
            <a:lumOff val="4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Maternal,  Perinatal, Well-Child Programs</a:t>
          </a:r>
        </a:p>
      </dsp:txBody>
      <dsp:txXfrm>
        <a:off x="2935815" y="2510143"/>
        <a:ext cx="1275251" cy="1200311"/>
      </dsp:txXfrm>
    </dsp:sp>
    <dsp:sp modelId="{3430B5FA-B403-454B-9C6C-6D21FEBAF1AA}">
      <dsp:nvSpPr>
        <dsp:cNvPr id="0" name=""/>
        <dsp:cNvSpPr/>
      </dsp:nvSpPr>
      <dsp:spPr>
        <a:xfrm rot="16094592">
          <a:off x="3240856" y="1942842"/>
          <a:ext cx="594889" cy="43514"/>
        </a:xfrm>
        <a:custGeom>
          <a:avLst/>
          <a:gdLst/>
          <a:ahLst/>
          <a:cxnLst/>
          <a:rect l="0" t="0" r="0" b="0"/>
          <a:pathLst>
            <a:path>
              <a:moveTo>
                <a:pt x="0" y="21757"/>
              </a:moveTo>
              <a:lnTo>
                <a:pt x="594889" y="21757"/>
              </a:lnTo>
            </a:path>
          </a:pathLst>
        </a:custGeom>
        <a:noFill/>
        <a:ln w="25400" cap="flat" cmpd="sng" algn="ctr">
          <a:solidFill>
            <a:schemeClr val="tx2">
              <a:lumMod val="60000"/>
              <a:lumOff val="4000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523428" y="1949727"/>
        <a:ext cx="29744" cy="29744"/>
      </dsp:txXfrm>
    </dsp:sp>
    <dsp:sp modelId="{F740839B-4900-4C37-8835-AA9D58E7F98A}">
      <dsp:nvSpPr>
        <dsp:cNvPr id="0" name=""/>
        <dsp:cNvSpPr/>
      </dsp:nvSpPr>
      <dsp:spPr>
        <a:xfrm>
          <a:off x="2669090" y="32226"/>
          <a:ext cx="1670043" cy="1635436"/>
        </a:xfrm>
        <a:prstGeom prst="ellipse">
          <a:avLst/>
        </a:prstGeom>
        <a:solidFill>
          <a:schemeClr val="tx2">
            <a:lumMod val="40000"/>
            <a:lumOff val="6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Social Determinants of Health</a:t>
          </a:r>
        </a:p>
      </dsp:txBody>
      <dsp:txXfrm>
        <a:off x="2913662" y="271730"/>
        <a:ext cx="1180899" cy="1156428"/>
      </dsp:txXfrm>
    </dsp:sp>
    <dsp:sp modelId="{1F8E3F1D-2B8A-4A25-946B-A96D8E25DFF7}">
      <dsp:nvSpPr>
        <dsp:cNvPr id="0" name=""/>
        <dsp:cNvSpPr/>
      </dsp:nvSpPr>
      <dsp:spPr>
        <a:xfrm rot="335412">
          <a:off x="4468358" y="3216977"/>
          <a:ext cx="834555" cy="43514"/>
        </a:xfrm>
        <a:custGeom>
          <a:avLst/>
          <a:gdLst/>
          <a:ahLst/>
          <a:cxnLst/>
          <a:rect l="0" t="0" r="0" b="0"/>
          <a:pathLst>
            <a:path>
              <a:moveTo>
                <a:pt x="0" y="21757"/>
              </a:moveTo>
              <a:lnTo>
                <a:pt x="834555" y="21757"/>
              </a:lnTo>
            </a:path>
          </a:pathLst>
        </a:custGeom>
        <a:noFill/>
        <a:ln w="25400" cap="flat" cmpd="sng" algn="ctr">
          <a:solidFill>
            <a:schemeClr val="tx2">
              <a:lumMod val="60000"/>
              <a:lumOff val="4000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864772" y="3217870"/>
        <a:ext cx="41727" cy="41727"/>
      </dsp:txXfrm>
    </dsp:sp>
    <dsp:sp modelId="{A15E88A6-399D-443C-87C1-6C5F5276B174}">
      <dsp:nvSpPr>
        <dsp:cNvPr id="0" name=""/>
        <dsp:cNvSpPr/>
      </dsp:nvSpPr>
      <dsp:spPr>
        <a:xfrm>
          <a:off x="5296820" y="2499660"/>
          <a:ext cx="1727750" cy="1727750"/>
        </a:xfrm>
        <a:prstGeom prst="ellipse">
          <a:avLst/>
        </a:prstGeom>
        <a:solidFill>
          <a:schemeClr val="tx2">
            <a:lumMod val="40000"/>
            <a:lumOff val="6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Care Management for Homeless Members</a:t>
          </a:r>
        </a:p>
      </dsp:txBody>
      <dsp:txXfrm>
        <a:off x="5549843" y="2752683"/>
        <a:ext cx="1221704" cy="1221704"/>
      </dsp:txXfrm>
    </dsp:sp>
    <dsp:sp modelId="{BD3A0ED0-C7B0-4CC6-8B6E-82C54F362699}">
      <dsp:nvSpPr>
        <dsp:cNvPr id="0" name=""/>
        <dsp:cNvSpPr/>
      </dsp:nvSpPr>
      <dsp:spPr>
        <a:xfrm rot="11458044">
          <a:off x="1997575" y="2850888"/>
          <a:ext cx="699036" cy="43514"/>
        </a:xfrm>
        <a:custGeom>
          <a:avLst/>
          <a:gdLst/>
          <a:ahLst/>
          <a:cxnLst/>
          <a:rect l="0" t="0" r="0" b="0"/>
          <a:pathLst>
            <a:path>
              <a:moveTo>
                <a:pt x="0" y="21757"/>
              </a:moveTo>
              <a:lnTo>
                <a:pt x="699036" y="21757"/>
              </a:lnTo>
            </a:path>
          </a:pathLst>
        </a:custGeom>
        <a:noFill/>
        <a:ln w="25400" cap="flat" cmpd="sng" algn="ctr">
          <a:solidFill>
            <a:schemeClr val="tx2">
              <a:lumMod val="60000"/>
              <a:lumOff val="4000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2329617" y="2855169"/>
        <a:ext cx="34951" cy="34951"/>
      </dsp:txXfrm>
    </dsp:sp>
    <dsp:sp modelId="{B4BA4A14-813D-4A77-9584-BC115B18D527}">
      <dsp:nvSpPr>
        <dsp:cNvPr id="0" name=""/>
        <dsp:cNvSpPr/>
      </dsp:nvSpPr>
      <dsp:spPr>
        <a:xfrm>
          <a:off x="291986" y="1777921"/>
          <a:ext cx="1727750" cy="1727750"/>
        </a:xfrm>
        <a:prstGeom prst="ellipse">
          <a:avLst/>
        </a:prstGeom>
        <a:solidFill>
          <a:schemeClr val="tx2">
            <a:lumMod val="40000"/>
            <a:lumOff val="6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Health Literacy Programs</a:t>
          </a:r>
        </a:p>
      </dsp:txBody>
      <dsp:txXfrm>
        <a:off x="545009" y="2030944"/>
        <a:ext cx="1221704" cy="12217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4BCC4B-7A78-4C42-815D-6C8F15C0EB7C}">
      <dsp:nvSpPr>
        <dsp:cNvPr id="0" name=""/>
        <dsp:cNvSpPr/>
      </dsp:nvSpPr>
      <dsp:spPr>
        <a:xfrm>
          <a:off x="3377344" y="2185506"/>
          <a:ext cx="1763543" cy="1537587"/>
        </a:xfrm>
        <a:prstGeom prst="ellipse">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Maternal,  Perinatal, Well-Child Programs</a:t>
          </a:r>
        </a:p>
      </dsp:txBody>
      <dsp:txXfrm>
        <a:off x="3635609" y="2410680"/>
        <a:ext cx="1247013" cy="1087239"/>
      </dsp:txXfrm>
    </dsp:sp>
    <dsp:sp modelId="{3430B5FA-B403-454B-9C6C-6D21FEBAF1AA}">
      <dsp:nvSpPr>
        <dsp:cNvPr id="0" name=""/>
        <dsp:cNvSpPr/>
      </dsp:nvSpPr>
      <dsp:spPr>
        <a:xfrm rot="14657817">
          <a:off x="3431290" y="1918343"/>
          <a:ext cx="678811" cy="42468"/>
        </a:xfrm>
        <a:custGeom>
          <a:avLst/>
          <a:gdLst/>
          <a:ahLst/>
          <a:cxnLst/>
          <a:rect l="0" t="0" r="0" b="0"/>
          <a:pathLst>
            <a:path>
              <a:moveTo>
                <a:pt x="0" y="21234"/>
              </a:moveTo>
              <a:lnTo>
                <a:pt x="678811" y="21234"/>
              </a:lnTo>
            </a:path>
          </a:pathLst>
        </a:custGeom>
        <a:noFill/>
        <a:ln w="254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753726" y="1922607"/>
        <a:ext cx="33940" cy="33940"/>
      </dsp:txXfrm>
    </dsp:sp>
    <dsp:sp modelId="{F740839B-4900-4C37-8835-AA9D58E7F98A}">
      <dsp:nvSpPr>
        <dsp:cNvPr id="0" name=""/>
        <dsp:cNvSpPr/>
      </dsp:nvSpPr>
      <dsp:spPr>
        <a:xfrm>
          <a:off x="2362295" y="22656"/>
          <a:ext cx="1783414" cy="1686914"/>
        </a:xfrm>
        <a:prstGeom prst="ellipse">
          <a:avLst/>
        </a:prstGeom>
        <a:solidFill>
          <a:srgbClr val="6D7FA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Provider Webinars</a:t>
          </a:r>
        </a:p>
      </dsp:txBody>
      <dsp:txXfrm>
        <a:off x="2623470" y="269699"/>
        <a:ext cx="1261064" cy="1192828"/>
      </dsp:txXfrm>
    </dsp:sp>
    <dsp:sp modelId="{1F8E3F1D-2B8A-4A25-946B-A96D8E25DFF7}">
      <dsp:nvSpPr>
        <dsp:cNvPr id="0" name=""/>
        <dsp:cNvSpPr/>
      </dsp:nvSpPr>
      <dsp:spPr>
        <a:xfrm rot="21453548">
          <a:off x="5139399" y="2875015"/>
          <a:ext cx="963081" cy="42468"/>
        </a:xfrm>
        <a:custGeom>
          <a:avLst/>
          <a:gdLst/>
          <a:ahLst/>
          <a:cxnLst/>
          <a:rect l="0" t="0" r="0" b="0"/>
          <a:pathLst>
            <a:path>
              <a:moveTo>
                <a:pt x="0" y="21234"/>
              </a:moveTo>
              <a:lnTo>
                <a:pt x="963081" y="21234"/>
              </a:lnTo>
            </a:path>
          </a:pathLst>
        </a:custGeom>
        <a:noFill/>
        <a:ln w="254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596862" y="2872172"/>
        <a:ext cx="48154" cy="48154"/>
      </dsp:txXfrm>
    </dsp:sp>
    <dsp:sp modelId="{A15E88A6-399D-443C-87C1-6C5F5276B174}">
      <dsp:nvSpPr>
        <dsp:cNvPr id="0" name=""/>
        <dsp:cNvSpPr/>
      </dsp:nvSpPr>
      <dsp:spPr>
        <a:xfrm>
          <a:off x="6101256" y="1971577"/>
          <a:ext cx="1734460" cy="1734460"/>
        </a:xfrm>
        <a:prstGeom prst="ellipse">
          <a:avLst/>
        </a:prstGeom>
        <a:solidFill>
          <a:srgbClr val="6D7FA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Medical Record Reviews</a:t>
          </a:r>
        </a:p>
      </dsp:txBody>
      <dsp:txXfrm>
        <a:off x="6355262" y="2225583"/>
        <a:ext cx="1226448" cy="1226448"/>
      </dsp:txXfrm>
    </dsp:sp>
    <dsp:sp modelId="{2FF2BD14-7F2E-485A-B96A-986F4CAF74B7}">
      <dsp:nvSpPr>
        <dsp:cNvPr id="0" name=""/>
        <dsp:cNvSpPr/>
      </dsp:nvSpPr>
      <dsp:spPr>
        <a:xfrm rot="9557691">
          <a:off x="2528508" y="3407206"/>
          <a:ext cx="952341" cy="42468"/>
        </a:xfrm>
        <a:custGeom>
          <a:avLst/>
          <a:gdLst/>
          <a:ahLst/>
          <a:cxnLst/>
          <a:rect l="0" t="0" r="0" b="0"/>
          <a:pathLst>
            <a:path>
              <a:moveTo>
                <a:pt x="0" y="21234"/>
              </a:moveTo>
              <a:lnTo>
                <a:pt x="952341" y="21234"/>
              </a:lnTo>
            </a:path>
          </a:pathLst>
        </a:custGeom>
        <a:noFill/>
        <a:ln w="254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2980870" y="3404632"/>
        <a:ext cx="47617" cy="47617"/>
      </dsp:txXfrm>
    </dsp:sp>
    <dsp:sp modelId="{8E0E25E9-6188-4B78-80D9-1F41DE2C61B8}">
      <dsp:nvSpPr>
        <dsp:cNvPr id="0" name=""/>
        <dsp:cNvSpPr/>
      </dsp:nvSpPr>
      <dsp:spPr>
        <a:xfrm>
          <a:off x="735102" y="3101011"/>
          <a:ext cx="1903384" cy="1651103"/>
        </a:xfrm>
        <a:prstGeom prst="ellipse">
          <a:avLst/>
        </a:prstGeom>
        <a:solidFill>
          <a:srgbClr val="6D7FA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PNV Panel Roster Report/ Newborn File</a:t>
          </a:r>
        </a:p>
      </dsp:txBody>
      <dsp:txXfrm>
        <a:off x="1013846" y="3342809"/>
        <a:ext cx="1345896" cy="116750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4BCC4B-7A78-4C42-815D-6C8F15C0EB7C}">
      <dsp:nvSpPr>
        <dsp:cNvPr id="0" name=""/>
        <dsp:cNvSpPr/>
      </dsp:nvSpPr>
      <dsp:spPr>
        <a:xfrm>
          <a:off x="3263577" y="1824417"/>
          <a:ext cx="1590629" cy="1546068"/>
        </a:xfrm>
        <a:prstGeom prst="ellipse">
          <a:avLst/>
        </a:prstGeom>
        <a:solidFill>
          <a:srgbClr val="70637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Maternal,  Perinatal, Well-Child Programs</a:t>
          </a:r>
        </a:p>
      </dsp:txBody>
      <dsp:txXfrm>
        <a:off x="3496519" y="2050833"/>
        <a:ext cx="1124745" cy="1093236"/>
      </dsp:txXfrm>
    </dsp:sp>
    <dsp:sp modelId="{3430B5FA-B403-454B-9C6C-6D21FEBAF1AA}">
      <dsp:nvSpPr>
        <dsp:cNvPr id="0" name=""/>
        <dsp:cNvSpPr/>
      </dsp:nvSpPr>
      <dsp:spPr>
        <a:xfrm rot="16170550">
          <a:off x="3865844" y="1623656"/>
          <a:ext cx="369684" cy="31904"/>
        </a:xfrm>
        <a:custGeom>
          <a:avLst/>
          <a:gdLst/>
          <a:ahLst/>
          <a:cxnLst/>
          <a:rect l="0" t="0" r="0" b="0"/>
          <a:pathLst>
            <a:path>
              <a:moveTo>
                <a:pt x="0" y="15952"/>
              </a:moveTo>
              <a:lnTo>
                <a:pt x="369684" y="15952"/>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rot="10800000">
        <a:off x="4041444" y="1630366"/>
        <a:ext cx="18484" cy="18484"/>
      </dsp:txXfrm>
    </dsp:sp>
    <dsp:sp modelId="{F740839B-4900-4C37-8835-AA9D58E7F98A}">
      <dsp:nvSpPr>
        <dsp:cNvPr id="0" name=""/>
        <dsp:cNvSpPr/>
      </dsp:nvSpPr>
      <dsp:spPr>
        <a:xfrm>
          <a:off x="3314694" y="-1541"/>
          <a:ext cx="1456342" cy="1456342"/>
        </a:xfrm>
        <a:prstGeom prst="ellipse">
          <a:avLst/>
        </a:prstGeom>
        <a:solidFill>
          <a:srgbClr val="9D9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Provider Incentives</a:t>
          </a:r>
        </a:p>
      </dsp:txBody>
      <dsp:txXfrm>
        <a:off x="3527970" y="211735"/>
        <a:ext cx="1029790" cy="1029790"/>
      </dsp:txXfrm>
    </dsp:sp>
    <dsp:sp modelId="{1F8E3F1D-2B8A-4A25-946B-A96D8E25DFF7}">
      <dsp:nvSpPr>
        <dsp:cNvPr id="0" name=""/>
        <dsp:cNvSpPr/>
      </dsp:nvSpPr>
      <dsp:spPr>
        <a:xfrm rot="21007026">
          <a:off x="4836034" y="2379218"/>
          <a:ext cx="767844" cy="31904"/>
        </a:xfrm>
        <a:custGeom>
          <a:avLst/>
          <a:gdLst/>
          <a:ahLst/>
          <a:cxnLst/>
          <a:rect l="0" t="0" r="0" b="0"/>
          <a:pathLst>
            <a:path>
              <a:moveTo>
                <a:pt x="0" y="15952"/>
              </a:moveTo>
              <a:lnTo>
                <a:pt x="767844" y="15952"/>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5200760" y="2375974"/>
        <a:ext cx="38392" cy="38392"/>
      </dsp:txXfrm>
    </dsp:sp>
    <dsp:sp modelId="{A15E88A6-399D-443C-87C1-6C5F5276B174}">
      <dsp:nvSpPr>
        <dsp:cNvPr id="0" name=""/>
        <dsp:cNvSpPr/>
      </dsp:nvSpPr>
      <dsp:spPr>
        <a:xfrm>
          <a:off x="5587505" y="1486374"/>
          <a:ext cx="1438845" cy="1438845"/>
        </a:xfrm>
        <a:prstGeom prst="ellipse">
          <a:avLst/>
        </a:prstGeom>
        <a:solidFill>
          <a:srgbClr val="9D9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Member Rewards</a:t>
          </a:r>
        </a:p>
      </dsp:txBody>
      <dsp:txXfrm>
        <a:off x="5798219" y="1697088"/>
        <a:ext cx="1017417" cy="1017417"/>
      </dsp:txXfrm>
    </dsp:sp>
    <dsp:sp modelId="{BD3A0ED0-C7B0-4CC6-8B6E-82C54F362699}">
      <dsp:nvSpPr>
        <dsp:cNvPr id="0" name=""/>
        <dsp:cNvSpPr/>
      </dsp:nvSpPr>
      <dsp:spPr>
        <a:xfrm rot="5406291">
          <a:off x="3884939" y="3526755"/>
          <a:ext cx="344447" cy="31904"/>
        </a:xfrm>
        <a:custGeom>
          <a:avLst/>
          <a:gdLst/>
          <a:ahLst/>
          <a:cxnLst/>
          <a:rect l="0" t="0" r="0" b="0"/>
          <a:pathLst>
            <a:path>
              <a:moveTo>
                <a:pt x="0" y="15952"/>
              </a:moveTo>
              <a:lnTo>
                <a:pt x="344447" y="15952"/>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rot="10800000">
        <a:off x="4048551" y="3534096"/>
        <a:ext cx="17222" cy="17222"/>
      </dsp:txXfrm>
    </dsp:sp>
    <dsp:sp modelId="{B4BA4A14-813D-4A77-9584-BC115B18D527}">
      <dsp:nvSpPr>
        <dsp:cNvPr id="0" name=""/>
        <dsp:cNvSpPr/>
      </dsp:nvSpPr>
      <dsp:spPr>
        <a:xfrm>
          <a:off x="3336108" y="3714930"/>
          <a:ext cx="1438845" cy="1438845"/>
        </a:xfrm>
        <a:prstGeom prst="ellipse">
          <a:avLst/>
        </a:prstGeom>
        <a:solidFill>
          <a:srgbClr val="9D9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Community Engagement</a:t>
          </a:r>
        </a:p>
      </dsp:txBody>
      <dsp:txXfrm>
        <a:off x="3546822" y="3925644"/>
        <a:ext cx="1017417" cy="1017417"/>
      </dsp:txXfrm>
    </dsp:sp>
    <dsp:sp modelId="{2FF2BD14-7F2E-485A-B96A-986F4CAF74B7}">
      <dsp:nvSpPr>
        <dsp:cNvPr id="0" name=""/>
        <dsp:cNvSpPr/>
      </dsp:nvSpPr>
      <dsp:spPr>
        <a:xfrm rot="11262807">
          <a:off x="2190984" y="2401988"/>
          <a:ext cx="1085113" cy="31904"/>
        </a:xfrm>
        <a:custGeom>
          <a:avLst/>
          <a:gdLst/>
          <a:ahLst/>
          <a:cxnLst/>
          <a:rect l="0" t="0" r="0" b="0"/>
          <a:pathLst>
            <a:path>
              <a:moveTo>
                <a:pt x="0" y="15952"/>
              </a:moveTo>
              <a:lnTo>
                <a:pt x="1085113" y="15952"/>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rot="10800000">
        <a:off x="2706413" y="2390812"/>
        <a:ext cx="54255" cy="54255"/>
      </dsp:txXfrm>
    </dsp:sp>
    <dsp:sp modelId="{8E0E25E9-6188-4B78-80D9-1F41DE2C61B8}">
      <dsp:nvSpPr>
        <dsp:cNvPr id="0" name=""/>
        <dsp:cNvSpPr/>
      </dsp:nvSpPr>
      <dsp:spPr>
        <a:xfrm>
          <a:off x="763557" y="1529135"/>
          <a:ext cx="1438845" cy="1438845"/>
        </a:xfrm>
        <a:prstGeom prst="ellipse">
          <a:avLst/>
        </a:prstGeom>
        <a:solidFill>
          <a:srgbClr val="9D9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Data Enrichment Programs</a:t>
          </a:r>
        </a:p>
      </dsp:txBody>
      <dsp:txXfrm>
        <a:off x="974271" y="1739849"/>
        <a:ext cx="1017417" cy="101741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4BCC4B-7A78-4C42-815D-6C8F15C0EB7C}">
      <dsp:nvSpPr>
        <dsp:cNvPr id="0" name=""/>
        <dsp:cNvSpPr/>
      </dsp:nvSpPr>
      <dsp:spPr>
        <a:xfrm>
          <a:off x="3135088" y="2034978"/>
          <a:ext cx="1809724" cy="1759025"/>
        </a:xfrm>
        <a:prstGeom prst="ellipse">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Maternal,  Perinatal, Well-Child Programs</a:t>
          </a:r>
        </a:p>
      </dsp:txBody>
      <dsp:txXfrm>
        <a:off x="3400116" y="2292581"/>
        <a:ext cx="1279668" cy="1243819"/>
      </dsp:txXfrm>
    </dsp:sp>
    <dsp:sp modelId="{3430B5FA-B403-454B-9C6C-6D21FEBAF1AA}">
      <dsp:nvSpPr>
        <dsp:cNvPr id="0" name=""/>
        <dsp:cNvSpPr/>
      </dsp:nvSpPr>
      <dsp:spPr>
        <a:xfrm rot="16054005">
          <a:off x="3803910" y="1827143"/>
          <a:ext cx="381212" cy="36298"/>
        </a:xfrm>
        <a:custGeom>
          <a:avLst/>
          <a:gdLst/>
          <a:ahLst/>
          <a:cxnLst/>
          <a:rect l="0" t="0" r="0" b="0"/>
          <a:pathLst>
            <a:path>
              <a:moveTo>
                <a:pt x="0" y="18149"/>
              </a:moveTo>
              <a:lnTo>
                <a:pt x="381212" y="18149"/>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rot="10800000">
        <a:off x="3984986" y="1835762"/>
        <a:ext cx="19060" cy="19060"/>
      </dsp:txXfrm>
    </dsp:sp>
    <dsp:sp modelId="{F740839B-4900-4C37-8835-AA9D58E7F98A}">
      <dsp:nvSpPr>
        <dsp:cNvPr id="0" name=""/>
        <dsp:cNvSpPr/>
      </dsp:nvSpPr>
      <dsp:spPr>
        <a:xfrm>
          <a:off x="3122781" y="-1334"/>
          <a:ext cx="1656940" cy="1656940"/>
        </a:xfrm>
        <a:prstGeom prst="ellipse">
          <a:avLst/>
        </a:prstGeom>
        <a:solidFill>
          <a:srgbClr val="5AA2A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Interim HEDIS measures</a:t>
          </a:r>
        </a:p>
      </dsp:txBody>
      <dsp:txXfrm>
        <a:off x="3365434" y="241319"/>
        <a:ext cx="1171634" cy="1171634"/>
      </dsp:txXfrm>
    </dsp:sp>
    <dsp:sp modelId="{1F8E3F1D-2B8A-4A25-946B-A96D8E25DFF7}">
      <dsp:nvSpPr>
        <dsp:cNvPr id="0" name=""/>
        <dsp:cNvSpPr/>
      </dsp:nvSpPr>
      <dsp:spPr>
        <a:xfrm rot="81783">
          <a:off x="4944436" y="2926786"/>
          <a:ext cx="750013" cy="36298"/>
        </a:xfrm>
        <a:custGeom>
          <a:avLst/>
          <a:gdLst/>
          <a:ahLst/>
          <a:cxnLst/>
          <a:rect l="0" t="0" r="0" b="0"/>
          <a:pathLst>
            <a:path>
              <a:moveTo>
                <a:pt x="0" y="18149"/>
              </a:moveTo>
              <a:lnTo>
                <a:pt x="750013" y="18149"/>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5300692" y="2926185"/>
        <a:ext cx="37500" cy="37500"/>
      </dsp:txXfrm>
    </dsp:sp>
    <dsp:sp modelId="{A15E88A6-399D-443C-87C1-6C5F5276B174}">
      <dsp:nvSpPr>
        <dsp:cNvPr id="0" name=""/>
        <dsp:cNvSpPr/>
      </dsp:nvSpPr>
      <dsp:spPr>
        <a:xfrm>
          <a:off x="5694111" y="2154809"/>
          <a:ext cx="1637033" cy="1637033"/>
        </a:xfrm>
        <a:prstGeom prst="ellipse">
          <a:avLst/>
        </a:prstGeom>
        <a:solidFill>
          <a:srgbClr val="5AA2A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Community Connector/ Rapid Response Programs</a:t>
          </a:r>
        </a:p>
      </dsp:txBody>
      <dsp:txXfrm>
        <a:off x="5933849" y="2394547"/>
        <a:ext cx="1157557" cy="1157557"/>
      </dsp:txXfrm>
    </dsp:sp>
    <dsp:sp modelId="{BD3A0ED0-C7B0-4CC6-8B6E-82C54F362699}">
      <dsp:nvSpPr>
        <dsp:cNvPr id="0" name=""/>
        <dsp:cNvSpPr/>
      </dsp:nvSpPr>
      <dsp:spPr>
        <a:xfrm rot="5379043">
          <a:off x="3843173" y="3979214"/>
          <a:ext cx="406758" cy="36298"/>
        </a:xfrm>
        <a:custGeom>
          <a:avLst/>
          <a:gdLst/>
          <a:ahLst/>
          <a:cxnLst/>
          <a:rect l="0" t="0" r="0" b="0"/>
          <a:pathLst>
            <a:path>
              <a:moveTo>
                <a:pt x="0" y="18149"/>
              </a:moveTo>
              <a:lnTo>
                <a:pt x="406758" y="18149"/>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4036383" y="3987194"/>
        <a:ext cx="20337" cy="20337"/>
      </dsp:txXfrm>
    </dsp:sp>
    <dsp:sp modelId="{B4BA4A14-813D-4A77-9584-BC115B18D527}">
      <dsp:nvSpPr>
        <dsp:cNvPr id="0" name=""/>
        <dsp:cNvSpPr/>
      </dsp:nvSpPr>
      <dsp:spPr>
        <a:xfrm>
          <a:off x="3234265" y="4200724"/>
          <a:ext cx="1637033" cy="1637033"/>
        </a:xfrm>
        <a:prstGeom prst="ellipse">
          <a:avLst/>
        </a:prstGeom>
        <a:solidFill>
          <a:srgbClr val="5AA2A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Utilization of Text4Baby</a:t>
          </a:r>
        </a:p>
      </dsp:txBody>
      <dsp:txXfrm>
        <a:off x="3474003" y="4440462"/>
        <a:ext cx="1157557" cy="1157557"/>
      </dsp:txXfrm>
    </dsp:sp>
    <dsp:sp modelId="{2FF2BD14-7F2E-485A-B96A-986F4CAF74B7}">
      <dsp:nvSpPr>
        <dsp:cNvPr id="0" name=""/>
        <dsp:cNvSpPr/>
      </dsp:nvSpPr>
      <dsp:spPr>
        <a:xfrm rot="10725563">
          <a:off x="1839693" y="2929960"/>
          <a:ext cx="1295771" cy="36298"/>
        </a:xfrm>
        <a:custGeom>
          <a:avLst/>
          <a:gdLst/>
          <a:ahLst/>
          <a:cxnLst/>
          <a:rect l="0" t="0" r="0" b="0"/>
          <a:pathLst>
            <a:path>
              <a:moveTo>
                <a:pt x="0" y="18149"/>
              </a:moveTo>
              <a:lnTo>
                <a:pt x="1295771" y="18149"/>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rot="10800000">
        <a:off x="2455185" y="2915715"/>
        <a:ext cx="64788" cy="64788"/>
      </dsp:txXfrm>
    </dsp:sp>
    <dsp:sp modelId="{8E0E25E9-6188-4B78-80D9-1F41DE2C61B8}">
      <dsp:nvSpPr>
        <dsp:cNvPr id="0" name=""/>
        <dsp:cNvSpPr/>
      </dsp:nvSpPr>
      <dsp:spPr>
        <a:xfrm>
          <a:off x="237066" y="2240320"/>
          <a:ext cx="1602999" cy="1478339"/>
        </a:xfrm>
        <a:prstGeom prst="ellipse">
          <a:avLst/>
        </a:prstGeom>
        <a:solidFill>
          <a:srgbClr val="5AA2A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Employ Motivational Interviewing Approach</a:t>
          </a:r>
        </a:p>
      </dsp:txBody>
      <dsp:txXfrm>
        <a:off x="471820" y="2456818"/>
        <a:ext cx="1133491" cy="1045343"/>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B3F3943E-E50B-494B-A17A-BAFFC59E728E}" type="datetimeFigureOut">
              <a:rPr lang="en-US" smtClean="0"/>
              <a:t>3/1/2017</a:t>
            </a:fld>
            <a:endParaRPr lang="en-US"/>
          </a:p>
        </p:txBody>
      </p:sp>
      <p:sp>
        <p:nvSpPr>
          <p:cNvPr id="4" name="Slide Image Placeholder 3"/>
          <p:cNvSpPr>
            <a:spLocks noGrp="1" noRot="1" noChangeAspect="1"/>
          </p:cNvSpPr>
          <p:nvPr>
            <p:ph type="sldImg" idx="2"/>
          </p:nvPr>
        </p:nvSpPr>
        <p:spPr>
          <a:xfrm>
            <a:off x="1427163" y="1154113"/>
            <a:ext cx="4156075"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83A76E38-58E7-48B0-86EB-7E67C0594A2B}" type="slidenum">
              <a:rPr lang="en-US" smtClean="0"/>
              <a:t>‹#›</a:t>
            </a:fld>
            <a:endParaRPr lang="en-US"/>
          </a:p>
        </p:txBody>
      </p:sp>
    </p:spTree>
    <p:extLst>
      <p:ext uri="{BB962C8B-B14F-4D97-AF65-F5344CB8AC3E}">
        <p14:creationId xmlns:p14="http://schemas.microsoft.com/office/powerpoint/2010/main" val="2512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Goal</a:t>
            </a:r>
            <a:r>
              <a:rPr lang="en-US" baseline="0" dirty="0"/>
              <a:t> of the PIP Check-In process was to f</a:t>
            </a:r>
            <a:r>
              <a:rPr lang="en-US" sz="1200" kern="1200" dirty="0">
                <a:solidFill>
                  <a:schemeClr val="tx1"/>
                </a:solidFill>
                <a:effectLst/>
                <a:latin typeface="+mn-lt"/>
                <a:ea typeface="+mn-ea"/>
                <a:cs typeface="+mn-cs"/>
              </a:rPr>
              <a:t>acilitate more frequent dialogue between the Agency and the health plans on a quality level, identify gaps during PIP process, facilitate access to information, resources, and best practices needed to meet obtainable goals, and understand the current status of projects and program progress in relation to quality initiatives related  for improving birth outcomes.</a:t>
            </a:r>
            <a:endParaRPr lang="en-US" dirty="0"/>
          </a:p>
        </p:txBody>
      </p:sp>
      <p:sp>
        <p:nvSpPr>
          <p:cNvPr id="4" name="Slide Number Placeholder 3"/>
          <p:cNvSpPr>
            <a:spLocks noGrp="1"/>
          </p:cNvSpPr>
          <p:nvPr>
            <p:ph type="sldNum" sz="quarter" idx="10"/>
          </p:nvPr>
        </p:nvSpPr>
        <p:spPr/>
        <p:txBody>
          <a:bodyPr/>
          <a:lstStyle/>
          <a:p>
            <a:fld id="{5FE44CAA-131E-492A-8354-0860C2451767}" type="slidenum">
              <a:rPr lang="en-US" smtClean="0"/>
              <a:t>1</a:t>
            </a:fld>
            <a:endParaRPr lang="en-US"/>
          </a:p>
        </p:txBody>
      </p:sp>
    </p:spTree>
    <p:extLst>
      <p:ext uri="{BB962C8B-B14F-4D97-AF65-F5344CB8AC3E}">
        <p14:creationId xmlns:p14="http://schemas.microsoft.com/office/powerpoint/2010/main" val="4266671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3A76E38-58E7-48B0-86EB-7E67C0594A2B}" type="slidenum">
              <a:rPr lang="en-US" smtClean="0"/>
              <a:t>10</a:t>
            </a:fld>
            <a:endParaRPr lang="en-US"/>
          </a:p>
        </p:txBody>
      </p:sp>
    </p:spTree>
    <p:extLst>
      <p:ext uri="{BB962C8B-B14F-4D97-AF65-F5344CB8AC3E}">
        <p14:creationId xmlns:p14="http://schemas.microsoft.com/office/powerpoint/2010/main" val="35663780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50" dirty="0"/>
              <a:t>Best</a:t>
            </a:r>
            <a:r>
              <a:rPr lang="en-US" sz="1050" baseline="0" dirty="0"/>
              <a:t> Practices model adapted from the Association of Maternal and Child Health Programs (AMCHP). Retrieved from http://www.amchp.org/programsandtopics/BestPractices/InnovationStation/Pages/Best-Practices-Program.aspx</a:t>
            </a:r>
          </a:p>
          <a:p>
            <a:endParaRPr lang="en-US" sz="1050" baseline="0" dirty="0"/>
          </a:p>
          <a:p>
            <a:r>
              <a:rPr lang="en-US" b="1" dirty="0">
                <a:effectLst/>
              </a:rPr>
              <a:t>Cutting Edge Practice </a:t>
            </a:r>
          </a:p>
          <a:p>
            <a:r>
              <a:rPr lang="en-US" dirty="0">
                <a:effectLst/>
              </a:rPr>
              <a:t>A cutting edge practice:</a:t>
            </a:r>
          </a:p>
          <a:p>
            <a:pPr marL="171450" indent="-171450">
              <a:buFont typeface="Arial" panose="020B0604020202020204" pitchFamily="34" charset="0"/>
              <a:buChar char="•"/>
            </a:pPr>
            <a:r>
              <a:rPr lang="en-US" dirty="0">
                <a:effectLst/>
              </a:rPr>
              <a:t>Innovative solution to an evolving public health issue</a:t>
            </a:r>
          </a:p>
          <a:p>
            <a:pPr marL="171450" indent="-171450">
              <a:buFont typeface="Arial" panose="020B0604020202020204" pitchFamily="34" charset="0"/>
              <a:buChar char="•"/>
            </a:pPr>
            <a:r>
              <a:rPr lang="en-US" dirty="0">
                <a:effectLst/>
              </a:rPr>
              <a:t>Aligns with experiential evidence inside and outside of public health </a:t>
            </a:r>
          </a:p>
          <a:p>
            <a:pPr marL="171450" indent="-171450">
              <a:buFont typeface="Arial" panose="020B0604020202020204" pitchFamily="34" charset="0"/>
              <a:buChar char="•"/>
            </a:pPr>
            <a:r>
              <a:rPr lang="en-US" dirty="0">
                <a:effectLst/>
              </a:rPr>
              <a:t>Perceived benefit to MCH populations </a:t>
            </a:r>
          </a:p>
          <a:p>
            <a:pPr marL="171450" indent="-171450">
              <a:buFont typeface="Arial" panose="020B0604020202020204" pitchFamily="34" charset="0"/>
              <a:buChar char="•"/>
            </a:pPr>
            <a:r>
              <a:rPr lang="en-US" dirty="0">
                <a:effectLst/>
              </a:rPr>
              <a:t>Early signs of success and commitment to ongoing evaluation </a:t>
            </a:r>
          </a:p>
          <a:p>
            <a:r>
              <a:rPr lang="en-US" dirty="0">
                <a:effectLst/>
              </a:rPr>
              <a:t> </a:t>
            </a:r>
          </a:p>
          <a:p>
            <a:r>
              <a:rPr lang="en-US" b="1" dirty="0">
                <a:effectLst/>
              </a:rPr>
              <a:t>Emerging Practice  </a:t>
            </a:r>
          </a:p>
          <a:p>
            <a:r>
              <a:rPr lang="en-US" dirty="0">
                <a:effectLst/>
              </a:rPr>
              <a:t>An emerging practice: </a:t>
            </a:r>
          </a:p>
          <a:p>
            <a:pPr marL="171450" indent="-171450">
              <a:buFont typeface="Arial" panose="020B0604020202020204" pitchFamily="34" charset="0"/>
              <a:buChar char="•"/>
            </a:pPr>
            <a:r>
              <a:rPr lang="en-US" dirty="0">
                <a:effectLst/>
              </a:rPr>
              <a:t>Incorporates the philosophy, values, characteristics, and indicators of other positive/effective public health interventions. </a:t>
            </a:r>
          </a:p>
          <a:p>
            <a:pPr marL="171450" indent="-171450">
              <a:buFont typeface="Arial" panose="020B0604020202020204" pitchFamily="34" charset="0"/>
              <a:buChar char="•"/>
            </a:pPr>
            <a:r>
              <a:rPr lang="en-US" dirty="0">
                <a:effectLst/>
              </a:rPr>
              <a:t>Is based on guidelines, protocols, standards, or preferred practice patterns that have been proven to lead to effective public health outcomes. </a:t>
            </a:r>
          </a:p>
          <a:p>
            <a:pPr marL="171450" indent="-171450">
              <a:buFont typeface="Arial" panose="020B0604020202020204" pitchFamily="34" charset="0"/>
              <a:buChar char="•"/>
            </a:pPr>
            <a:r>
              <a:rPr lang="en-US" dirty="0">
                <a:effectLst/>
              </a:rPr>
              <a:t>Incorporates a process of continual quality improvement that: </a:t>
            </a:r>
          </a:p>
          <a:p>
            <a:pPr marL="628650" lvl="1" indent="-171450">
              <a:buFont typeface="Arial" panose="020B0604020202020204" pitchFamily="34" charset="0"/>
              <a:buChar char="•"/>
            </a:pPr>
            <a:r>
              <a:rPr lang="en-US" dirty="0">
                <a:effectLst/>
              </a:rPr>
              <a:t>Accumulates and applies knowledge about what is working and not working in different situations and contexts; </a:t>
            </a:r>
          </a:p>
          <a:p>
            <a:pPr marL="628650" lvl="1" indent="-171450">
              <a:buFont typeface="Arial" panose="020B0604020202020204" pitchFamily="34" charset="0"/>
              <a:buChar char="•"/>
            </a:pPr>
            <a:r>
              <a:rPr lang="en-US" dirty="0">
                <a:effectLst/>
              </a:rPr>
              <a:t>Continually incorporates lessons learned, feedback, and analysis to lead toward improvement or positive outcomes. </a:t>
            </a:r>
          </a:p>
          <a:p>
            <a:pPr marL="171450" indent="-171450">
              <a:buFont typeface="Arial" panose="020B0604020202020204" pitchFamily="34" charset="0"/>
              <a:buChar char="•"/>
            </a:pPr>
            <a:r>
              <a:rPr lang="en-US" dirty="0">
                <a:effectLst/>
              </a:rPr>
              <a:t>Has an evaluation plan in place to measure program outcomes, but it does not yet have evaluation data available to demonstrate the effectiveness positive outcomes. </a:t>
            </a:r>
          </a:p>
          <a:p>
            <a:r>
              <a:rPr lang="en-US" dirty="0">
                <a:effectLst/>
              </a:rPr>
              <a:t> </a:t>
            </a:r>
          </a:p>
          <a:p>
            <a:r>
              <a:rPr lang="en-US" b="1" dirty="0">
                <a:effectLst/>
              </a:rPr>
              <a:t>Promising Practice </a:t>
            </a:r>
          </a:p>
          <a:p>
            <a:r>
              <a:rPr lang="en-US" dirty="0">
                <a:effectLst/>
              </a:rPr>
              <a:t>A promising practice, in addition to fulfilling the criteria above, has been, or is being evaluated and: Has strong quantitative and qualitative data showing positive outcomes, but does not yet have enough research or replication to support generalizable positive public health outcomes. </a:t>
            </a:r>
          </a:p>
          <a:p>
            <a:r>
              <a:rPr lang="en-US" dirty="0">
                <a:effectLst/>
              </a:rPr>
              <a:t> </a:t>
            </a:r>
          </a:p>
          <a:p>
            <a:r>
              <a:rPr lang="en-US" b="1" dirty="0">
                <a:effectLst/>
              </a:rPr>
              <a:t>Best Practice </a:t>
            </a:r>
          </a:p>
          <a:p>
            <a:r>
              <a:rPr lang="en-US" dirty="0">
                <a:effectLst/>
              </a:rPr>
              <a:t>A best practice results from a rigorous process of peer review and evaluation that indicates effectiveness in improving public health outcomes for a target population. A best practice: </a:t>
            </a:r>
          </a:p>
          <a:p>
            <a:pPr marL="171450" indent="-171450">
              <a:buFont typeface="Arial" panose="020B0604020202020204" pitchFamily="34" charset="0"/>
              <a:buChar char="•"/>
            </a:pPr>
            <a:r>
              <a:rPr lang="en-US" dirty="0">
                <a:effectLst/>
              </a:rPr>
              <a:t>Has been reviewed and substantiated by experts in the public health field according to predetermined standards of empirical research; </a:t>
            </a:r>
          </a:p>
          <a:p>
            <a:pPr marL="171450" indent="-171450">
              <a:buFont typeface="Arial" panose="020B0604020202020204" pitchFamily="34" charset="0"/>
              <a:buChar char="•"/>
            </a:pPr>
            <a:r>
              <a:rPr lang="en-US" dirty="0">
                <a:effectLst/>
              </a:rPr>
              <a:t>Is replicable, and produces desirable results in a variety of settings. </a:t>
            </a:r>
          </a:p>
          <a:p>
            <a:pPr marL="171450" indent="-171450">
              <a:buFont typeface="Arial" panose="020B0604020202020204" pitchFamily="34" charset="0"/>
              <a:buChar char="•"/>
            </a:pPr>
            <a:r>
              <a:rPr lang="en-US" dirty="0">
                <a:effectLst/>
              </a:rPr>
              <a:t>Clearly links positive effects to the program/practice being evaluated and not to other external factors. </a:t>
            </a:r>
            <a:r>
              <a:rPr lang="en-US" sz="1050" baseline="0" dirty="0"/>
              <a:t> </a:t>
            </a:r>
          </a:p>
          <a:p>
            <a:br>
              <a:rPr lang="en-US" sz="1050" baseline="0" dirty="0"/>
            </a:br>
            <a:r>
              <a:rPr lang="en-US" sz="1050" baseline="0" dirty="0"/>
              <a:t>Social determinants of health – social, contextual factors that influence a member’s health status our health outcomes.</a:t>
            </a:r>
            <a:endParaRPr lang="en-US" sz="1050" dirty="0"/>
          </a:p>
        </p:txBody>
      </p:sp>
      <p:sp>
        <p:nvSpPr>
          <p:cNvPr id="4" name="Slide Number Placeholder 3"/>
          <p:cNvSpPr>
            <a:spLocks noGrp="1"/>
          </p:cNvSpPr>
          <p:nvPr>
            <p:ph type="sldNum" sz="quarter" idx="10"/>
          </p:nvPr>
        </p:nvSpPr>
        <p:spPr/>
        <p:txBody>
          <a:bodyPr/>
          <a:lstStyle/>
          <a:p>
            <a:fld id="{5FE44CAA-131E-492A-8354-0860C2451767}" type="slidenum">
              <a:rPr lang="en-US" smtClean="0"/>
              <a:t>2</a:t>
            </a:fld>
            <a:endParaRPr lang="en-US"/>
          </a:p>
        </p:txBody>
      </p:sp>
    </p:spTree>
    <p:extLst>
      <p:ext uri="{BB962C8B-B14F-4D97-AF65-F5344CB8AC3E}">
        <p14:creationId xmlns:p14="http://schemas.microsoft.com/office/powerpoint/2010/main" val="34880647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E44CAA-131E-492A-8354-0860C2451767}" type="slidenum">
              <a:rPr lang="en-US" smtClean="0"/>
              <a:t>3</a:t>
            </a:fld>
            <a:endParaRPr lang="en-US"/>
          </a:p>
        </p:txBody>
      </p:sp>
    </p:spTree>
    <p:extLst>
      <p:ext uri="{BB962C8B-B14F-4D97-AF65-F5344CB8AC3E}">
        <p14:creationId xmlns:p14="http://schemas.microsoft.com/office/powerpoint/2010/main" val="772138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Panel Roster</a:t>
            </a:r>
            <a:r>
              <a:rPr lang="en-US" baseline="0" dirty="0"/>
              <a:t> Data File from the Agency – limitation is that the pregnancy indicator is self-reported by members.</a:t>
            </a:r>
          </a:p>
          <a:p>
            <a:endParaRPr lang="en-US" baseline="0" dirty="0"/>
          </a:p>
          <a:p>
            <a:r>
              <a:rPr lang="en-US" dirty="0"/>
              <a:t>Panel Roster</a:t>
            </a:r>
            <a:r>
              <a:rPr lang="en-US" baseline="0" dirty="0"/>
              <a:t> Data is sent from </a:t>
            </a:r>
            <a:r>
              <a:rPr lang="en-US" dirty="0"/>
              <a:t>DCF</a:t>
            </a:r>
            <a:r>
              <a:rPr lang="en-US" baseline="0" dirty="0"/>
              <a:t> </a:t>
            </a:r>
            <a:r>
              <a:rPr lang="en-US" baseline="0" dirty="0">
                <a:sym typeface="Wingdings" panose="05000000000000000000" pitchFamily="2" charset="2"/>
              </a:rPr>
              <a:t> AHCA  MMA Health Plans.</a:t>
            </a:r>
            <a:endParaRPr lang="en-US" dirty="0"/>
          </a:p>
        </p:txBody>
      </p:sp>
      <p:sp>
        <p:nvSpPr>
          <p:cNvPr id="4" name="Slide Number Placeholder 3"/>
          <p:cNvSpPr>
            <a:spLocks noGrp="1"/>
          </p:cNvSpPr>
          <p:nvPr>
            <p:ph type="sldNum" sz="quarter" idx="10"/>
          </p:nvPr>
        </p:nvSpPr>
        <p:spPr/>
        <p:txBody>
          <a:bodyPr/>
          <a:lstStyle/>
          <a:p>
            <a:fld id="{83A76E38-58E7-48B0-86EB-7E67C0594A2B}" type="slidenum">
              <a:rPr lang="en-US" smtClean="0"/>
              <a:t>4</a:t>
            </a:fld>
            <a:endParaRPr lang="en-US"/>
          </a:p>
        </p:txBody>
      </p:sp>
    </p:spTree>
    <p:extLst>
      <p:ext uri="{BB962C8B-B14F-4D97-AF65-F5344CB8AC3E}">
        <p14:creationId xmlns:p14="http://schemas.microsoft.com/office/powerpoint/2010/main" val="42547886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3A76E38-58E7-48B0-86EB-7E67C0594A2B}" type="slidenum">
              <a:rPr lang="en-US" smtClean="0"/>
              <a:t>5</a:t>
            </a:fld>
            <a:endParaRPr lang="en-US"/>
          </a:p>
        </p:txBody>
      </p:sp>
    </p:spTree>
    <p:extLst>
      <p:ext uri="{BB962C8B-B14F-4D97-AF65-F5344CB8AC3E}">
        <p14:creationId xmlns:p14="http://schemas.microsoft.com/office/powerpoint/2010/main" val="24945310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Motivational Interviewing</a:t>
            </a:r>
            <a:r>
              <a:rPr lang="en-US" baseline="0" dirty="0"/>
              <a:t> in Managed Care </a:t>
            </a:r>
          </a:p>
          <a:p>
            <a:r>
              <a:rPr lang="en-US" baseline="0" dirty="0"/>
              <a:t>Source: National Institutes of Health: https://www.ncbi.nlm.nih.gov/books/NBK64964/ </a:t>
            </a:r>
          </a:p>
          <a:p>
            <a:endParaRPr lang="en-US" baseline="0" dirty="0"/>
          </a:p>
          <a:p>
            <a:r>
              <a:rPr lang="en-US" b="1" dirty="0"/>
              <a:t>Low cost</a:t>
            </a:r>
            <a:r>
              <a:rPr lang="en-US" dirty="0"/>
              <a:t>. Motivational interviewing was designed from the outset to be a brief intervention and is normally delivered in two to four outpatient sessions.</a:t>
            </a:r>
          </a:p>
          <a:p>
            <a:r>
              <a:rPr lang="en-US" b="1" dirty="0"/>
              <a:t>Efficacy</a:t>
            </a:r>
            <a:r>
              <a:rPr lang="en-US" dirty="0"/>
              <a:t>. There is strong evidence that motivational interviewing triggers change in high-risk lifestyle behaviors.</a:t>
            </a:r>
          </a:p>
          <a:p>
            <a:r>
              <a:rPr lang="en-US" b="1" dirty="0"/>
              <a:t>Effectiveness</a:t>
            </a:r>
            <a:r>
              <a:rPr lang="en-US" dirty="0"/>
              <a:t>. Large effects from brief motivational counseling have held up across a wide variety of real-life clinical settings.</a:t>
            </a:r>
          </a:p>
          <a:p>
            <a:r>
              <a:rPr lang="en-US" b="1" dirty="0"/>
              <a:t>Mobilizing client resources</a:t>
            </a:r>
            <a:r>
              <a:rPr lang="en-US" dirty="0"/>
              <a:t>. Motivational interviewing focuses on mobilizing the client's own resources for change.</a:t>
            </a:r>
          </a:p>
          <a:p>
            <a:r>
              <a:rPr lang="en-US" b="1" dirty="0"/>
              <a:t>Compatibility with health care delivery</a:t>
            </a:r>
            <a:r>
              <a:rPr lang="en-US" dirty="0"/>
              <a:t>. Motivational interviewing does not assume a long-term client-therapist relationship. Even a single session has been found to invoke behavior change, and motivational interviewing can be delivered within the context of larger health care delivery systems.</a:t>
            </a:r>
          </a:p>
          <a:p>
            <a:r>
              <a:rPr lang="en-US" b="1" dirty="0"/>
              <a:t>Emphasizing client motivation</a:t>
            </a:r>
            <a:r>
              <a:rPr lang="en-US" dirty="0"/>
              <a:t>. Client motivation is a strong predictor of change, and this approach puts primary emphasis on first building client motivation for change. Thus, even if clients do not stay for a long course of treatment (as is often the case with substance abuse), they have been given something that is likely to help them within the first few sessions.</a:t>
            </a:r>
          </a:p>
          <a:p>
            <a:r>
              <a:rPr lang="en-US" b="1" dirty="0"/>
              <a:t>Enhancing adherence</a:t>
            </a:r>
            <a:r>
              <a:rPr lang="en-US" dirty="0"/>
              <a:t>. Motivational interviewing is also a sensible prelude to other health care interventions because it has been shown to increase adherence, which in turn improves treatment outcomes. </a:t>
            </a:r>
          </a:p>
        </p:txBody>
      </p:sp>
      <p:sp>
        <p:nvSpPr>
          <p:cNvPr id="4" name="Slide Number Placeholder 3"/>
          <p:cNvSpPr>
            <a:spLocks noGrp="1"/>
          </p:cNvSpPr>
          <p:nvPr>
            <p:ph type="sldNum" sz="quarter" idx="10"/>
          </p:nvPr>
        </p:nvSpPr>
        <p:spPr/>
        <p:txBody>
          <a:bodyPr/>
          <a:lstStyle/>
          <a:p>
            <a:fld id="{5FE44CAA-131E-492A-8354-0860C2451767}" type="slidenum">
              <a:rPr lang="en-US" smtClean="0"/>
              <a:t>6</a:t>
            </a:fld>
            <a:endParaRPr lang="en-US"/>
          </a:p>
        </p:txBody>
      </p:sp>
    </p:spTree>
    <p:extLst>
      <p:ext uri="{BB962C8B-B14F-4D97-AF65-F5344CB8AC3E}">
        <p14:creationId xmlns:p14="http://schemas.microsoft.com/office/powerpoint/2010/main" val="33229771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Ultimate</a:t>
            </a:r>
            <a:r>
              <a:rPr lang="en-US" baseline="0" dirty="0"/>
              <a:t> Goal: </a:t>
            </a:r>
            <a:r>
              <a:rPr lang="en-US" dirty="0"/>
              <a:t>Demonstrate how programs for mothers, babies, and young children have positive public health outcomes.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171450" indent="-171450">
              <a:buFont typeface="Arial" panose="020B0604020202020204" pitchFamily="34" charset="0"/>
              <a:buChar char="•"/>
            </a:pPr>
            <a:r>
              <a:rPr lang="en-US" dirty="0"/>
              <a:t>Strategy for achieving the</a:t>
            </a:r>
            <a:r>
              <a:rPr lang="en-US" baseline="0" dirty="0"/>
              <a:t> ultimate goal is to </a:t>
            </a:r>
            <a:r>
              <a:rPr lang="en-US" sz="1600" baseline="0" dirty="0"/>
              <a:t>h</a:t>
            </a:r>
            <a:r>
              <a:rPr lang="en-US" sz="1600" dirty="0"/>
              <a:t>ave at least five data points to show an improvement in the comprehensive maternal and infant health (MIH) measures and indicators </a:t>
            </a:r>
            <a:r>
              <a:rPr lang="en-US" sz="1600" b="1" dirty="0"/>
              <a:t>for internal program evaluation</a:t>
            </a:r>
            <a:r>
              <a:rPr lang="en-US" sz="1600" b="1" i="1" dirty="0"/>
              <a:t>.</a:t>
            </a:r>
            <a:endParaRPr lang="en-US" sz="1600" dirty="0"/>
          </a:p>
          <a:p>
            <a:pPr lvl="1"/>
            <a:r>
              <a:rPr lang="en-US" sz="1600" dirty="0">
                <a:solidFill>
                  <a:schemeClr val="tx1">
                    <a:lumMod val="65000"/>
                    <a:lumOff val="35000"/>
                  </a:schemeClr>
                </a:solidFill>
              </a:rPr>
              <a:t>Program Participation</a:t>
            </a:r>
          </a:p>
          <a:p>
            <a:pPr lvl="1"/>
            <a:r>
              <a:rPr lang="en-US" sz="1600" dirty="0">
                <a:solidFill>
                  <a:schemeClr val="tx1">
                    <a:lumMod val="65000"/>
                    <a:lumOff val="35000"/>
                  </a:schemeClr>
                </a:solidFill>
              </a:rPr>
              <a:t>Low Birth Weight</a:t>
            </a:r>
          </a:p>
          <a:p>
            <a:pPr lvl="1"/>
            <a:r>
              <a:rPr lang="en-US" sz="1600" dirty="0">
                <a:solidFill>
                  <a:schemeClr val="tx1">
                    <a:lumMod val="65000"/>
                    <a:lumOff val="35000"/>
                  </a:schemeClr>
                </a:solidFill>
              </a:rPr>
              <a:t>C-section</a:t>
            </a:r>
          </a:p>
          <a:p>
            <a:pPr lvl="1"/>
            <a:r>
              <a:rPr lang="en-US" sz="1600" dirty="0">
                <a:solidFill>
                  <a:schemeClr val="tx1">
                    <a:lumMod val="65000"/>
                    <a:lumOff val="35000"/>
                  </a:schemeClr>
                </a:solidFill>
              </a:rPr>
              <a:t>Pre-term Birth</a:t>
            </a:r>
          </a:p>
          <a:p>
            <a:pPr lvl="1"/>
            <a:r>
              <a:rPr lang="en-US" sz="1600" dirty="0">
                <a:solidFill>
                  <a:schemeClr val="tx1">
                    <a:lumMod val="65000"/>
                    <a:lumOff val="35000"/>
                  </a:schemeClr>
                </a:solidFill>
              </a:rPr>
              <a:t>Family Planning (e.g., contraceptive use, service availability by provider type)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During</a:t>
            </a:r>
            <a:r>
              <a:rPr lang="en-US" baseline="0" dirty="0"/>
              <a:t> the 1</a:t>
            </a:r>
            <a:r>
              <a:rPr lang="en-US" baseline="30000" dirty="0"/>
              <a:t>st</a:t>
            </a:r>
            <a:r>
              <a:rPr lang="en-US" baseline="0" dirty="0"/>
              <a:t> and 2</a:t>
            </a:r>
            <a:r>
              <a:rPr lang="en-US" baseline="30000" dirty="0"/>
              <a:t>nd</a:t>
            </a:r>
            <a:r>
              <a:rPr lang="en-US" baseline="0" dirty="0"/>
              <a:t> trimester may be a good time to use the Motivational Interviewing approach and engage the member during their 1</a:t>
            </a:r>
            <a:r>
              <a:rPr lang="en-US" baseline="30000" dirty="0"/>
              <a:t>st</a:t>
            </a:r>
            <a:r>
              <a:rPr lang="en-US" baseline="0" dirty="0"/>
              <a:t> or 2</a:t>
            </a:r>
            <a:r>
              <a:rPr lang="en-US" baseline="30000" dirty="0"/>
              <a:t>nd</a:t>
            </a:r>
            <a:r>
              <a:rPr lang="en-US" baseline="0" dirty="0"/>
              <a:t> prenatal care visit about family planning options and to inform them of the FPW as an opportunity for them, if they lose SOBRA eligibility or lose Medicaid.</a:t>
            </a:r>
            <a:endParaRPr lang="en-US" dirty="0"/>
          </a:p>
          <a:p>
            <a:endParaRPr lang="en-US" dirty="0"/>
          </a:p>
        </p:txBody>
      </p:sp>
      <p:sp>
        <p:nvSpPr>
          <p:cNvPr id="4" name="Slide Number Placeholder 3"/>
          <p:cNvSpPr>
            <a:spLocks noGrp="1"/>
          </p:cNvSpPr>
          <p:nvPr>
            <p:ph type="sldNum" sz="quarter" idx="10"/>
          </p:nvPr>
        </p:nvSpPr>
        <p:spPr/>
        <p:txBody>
          <a:bodyPr/>
          <a:lstStyle/>
          <a:p>
            <a:fld id="{5FE44CAA-131E-492A-8354-0860C2451767}" type="slidenum">
              <a:rPr lang="en-US" smtClean="0"/>
              <a:t>7</a:t>
            </a:fld>
            <a:endParaRPr lang="en-US"/>
          </a:p>
        </p:txBody>
      </p:sp>
    </p:spTree>
    <p:extLst>
      <p:ext uri="{BB962C8B-B14F-4D97-AF65-F5344CB8AC3E}">
        <p14:creationId xmlns:p14="http://schemas.microsoft.com/office/powerpoint/2010/main" val="4231854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3A76E38-58E7-48B0-86EB-7E67C0594A2B}" type="slidenum">
              <a:rPr lang="en-US" smtClean="0"/>
              <a:t>8</a:t>
            </a:fld>
            <a:endParaRPr lang="en-US"/>
          </a:p>
        </p:txBody>
      </p:sp>
    </p:spTree>
    <p:extLst>
      <p:ext uri="{BB962C8B-B14F-4D97-AF65-F5344CB8AC3E}">
        <p14:creationId xmlns:p14="http://schemas.microsoft.com/office/powerpoint/2010/main" val="1054431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are other states doing?</a:t>
            </a:r>
          </a:p>
          <a:p>
            <a:r>
              <a:rPr lang="en-US" dirty="0"/>
              <a:t>Oregon and Vermont – One Key</a:t>
            </a:r>
            <a:r>
              <a:rPr lang="en-US" baseline="0" dirty="0"/>
              <a:t> Question™ in clinical or community settings (e.g., clinics/CHDs)</a:t>
            </a:r>
          </a:p>
          <a:p>
            <a:endParaRPr lang="en-US" dirty="0"/>
          </a:p>
        </p:txBody>
      </p:sp>
      <p:sp>
        <p:nvSpPr>
          <p:cNvPr id="4" name="Slide Number Placeholder 3"/>
          <p:cNvSpPr>
            <a:spLocks noGrp="1"/>
          </p:cNvSpPr>
          <p:nvPr>
            <p:ph type="sldNum" sz="quarter" idx="10"/>
          </p:nvPr>
        </p:nvSpPr>
        <p:spPr/>
        <p:txBody>
          <a:bodyPr/>
          <a:lstStyle/>
          <a:p>
            <a:fld id="{83A76E38-58E7-48B0-86EB-7E67C0594A2B}" type="slidenum">
              <a:rPr lang="en-US" smtClean="0"/>
              <a:t>9</a:t>
            </a:fld>
            <a:endParaRPr lang="en-US"/>
          </a:p>
        </p:txBody>
      </p:sp>
    </p:spTree>
    <p:extLst>
      <p:ext uri="{BB962C8B-B14F-4D97-AF65-F5344CB8AC3E}">
        <p14:creationId xmlns:p14="http://schemas.microsoft.com/office/powerpoint/2010/main" val="693512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2">
                    <a:lumMod val="7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Slide Number Placeholder 13"/>
          <p:cNvSpPr>
            <a:spLocks noGrp="1"/>
          </p:cNvSpPr>
          <p:nvPr>
            <p:ph type="sldNum" sz="quarter" idx="4"/>
          </p:nvPr>
        </p:nvSpPr>
        <p:spPr>
          <a:xfrm>
            <a:off x="6858000" y="6356350"/>
            <a:ext cx="2133600" cy="365125"/>
          </a:xfrm>
          <a:prstGeom prst="rect">
            <a:avLst/>
          </a:prstGeom>
        </p:spPr>
        <p:txBody>
          <a:bodyPr vert="horz" lIns="91440" tIns="45720" rIns="91440" bIns="45720" rtlCol="0" anchor="ctr"/>
          <a:lstStyle>
            <a:lvl1pPr algn="r">
              <a:defRPr sz="1200">
                <a:solidFill>
                  <a:schemeClr val="accent1">
                    <a:lumMod val="75000"/>
                  </a:schemeClr>
                </a:solidFill>
                <a:latin typeface="Myriad Pro" pitchFamily="34" charset="0"/>
              </a:defRPr>
            </a:lvl1pPr>
          </a:lstStyle>
          <a:p>
            <a:fld id="{92351276-899D-4574-94CF-FDF2418DFF16}"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chemeClr val="tx2">
                    <a:lumMod val="75000"/>
                  </a:schemeClr>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Slide Number Placeholder 13"/>
          <p:cNvSpPr>
            <a:spLocks noGrp="1"/>
          </p:cNvSpPr>
          <p:nvPr>
            <p:ph type="sldNum" sz="quarter" idx="4"/>
          </p:nvPr>
        </p:nvSpPr>
        <p:spPr>
          <a:xfrm>
            <a:off x="6858000" y="6356350"/>
            <a:ext cx="2133600" cy="365125"/>
          </a:xfrm>
          <a:prstGeom prst="rect">
            <a:avLst/>
          </a:prstGeom>
        </p:spPr>
        <p:txBody>
          <a:bodyPr vert="horz" lIns="91440" tIns="45720" rIns="91440" bIns="45720" rtlCol="0" anchor="ctr"/>
          <a:lstStyle>
            <a:lvl1pPr algn="r">
              <a:defRPr sz="1200">
                <a:solidFill>
                  <a:schemeClr val="accent1">
                    <a:lumMod val="75000"/>
                  </a:schemeClr>
                </a:solidFill>
                <a:latin typeface="Myriad Pro" pitchFamily="34" charset="0"/>
              </a:defRPr>
            </a:lvl1pPr>
          </a:lstStyle>
          <a:p>
            <a:fld id="{92351276-899D-4574-94CF-FDF2418DFF16}"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solidFill>
                  <a:schemeClr val="tx2">
                    <a:lumMod val="75000"/>
                  </a:schemeClr>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13"/>
          <p:cNvSpPr>
            <a:spLocks noGrp="1"/>
          </p:cNvSpPr>
          <p:nvPr>
            <p:ph type="sldNum" sz="quarter" idx="4"/>
          </p:nvPr>
        </p:nvSpPr>
        <p:spPr>
          <a:xfrm>
            <a:off x="6858000" y="6356350"/>
            <a:ext cx="2133600" cy="365125"/>
          </a:xfrm>
          <a:prstGeom prst="rect">
            <a:avLst/>
          </a:prstGeom>
        </p:spPr>
        <p:txBody>
          <a:bodyPr vert="horz" lIns="91440" tIns="45720" rIns="91440" bIns="45720" rtlCol="0" anchor="ctr"/>
          <a:lstStyle>
            <a:lvl1pPr algn="r">
              <a:defRPr sz="1200">
                <a:solidFill>
                  <a:schemeClr val="accent1">
                    <a:lumMod val="75000"/>
                  </a:schemeClr>
                </a:solidFill>
                <a:latin typeface="Myriad Pro" pitchFamily="34" charset="0"/>
              </a:defRPr>
            </a:lvl1pPr>
          </a:lstStyle>
          <a:p>
            <a:fld id="{92351276-899D-4574-94CF-FDF2418DFF16}"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2">
                    <a:lumMod val="7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Slide Number Placeholder 13"/>
          <p:cNvSpPr>
            <a:spLocks noGrp="1"/>
          </p:cNvSpPr>
          <p:nvPr>
            <p:ph type="sldNum" sz="quarter" idx="4"/>
          </p:nvPr>
        </p:nvSpPr>
        <p:spPr>
          <a:xfrm>
            <a:off x="6858000" y="6356350"/>
            <a:ext cx="2133600" cy="365125"/>
          </a:xfrm>
          <a:prstGeom prst="rect">
            <a:avLst/>
          </a:prstGeom>
        </p:spPr>
        <p:txBody>
          <a:bodyPr vert="horz" lIns="91440" tIns="45720" rIns="91440" bIns="45720" rtlCol="0" anchor="ctr"/>
          <a:lstStyle>
            <a:lvl1pPr algn="r">
              <a:defRPr sz="1200">
                <a:solidFill>
                  <a:schemeClr val="accent1">
                    <a:lumMod val="75000"/>
                  </a:schemeClr>
                </a:solidFill>
                <a:latin typeface="Myriad Pro" pitchFamily="34" charset="0"/>
              </a:defRPr>
            </a:lvl1pPr>
          </a:lstStyle>
          <a:p>
            <a:fld id="{92351276-899D-4574-94CF-FDF2418DFF16}"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13"/>
          <p:cNvSpPr>
            <a:spLocks noGrp="1"/>
          </p:cNvSpPr>
          <p:nvPr>
            <p:ph type="sldNum" sz="quarter" idx="4"/>
          </p:nvPr>
        </p:nvSpPr>
        <p:spPr>
          <a:xfrm>
            <a:off x="6858000" y="6356350"/>
            <a:ext cx="2133600" cy="365125"/>
          </a:xfrm>
          <a:prstGeom prst="rect">
            <a:avLst/>
          </a:prstGeom>
        </p:spPr>
        <p:txBody>
          <a:bodyPr vert="horz" lIns="91440" tIns="45720" rIns="91440" bIns="45720" rtlCol="0" anchor="ctr"/>
          <a:lstStyle>
            <a:lvl1pPr algn="r">
              <a:defRPr sz="1200">
                <a:solidFill>
                  <a:schemeClr val="accent1">
                    <a:lumMod val="75000"/>
                  </a:schemeClr>
                </a:solidFill>
                <a:latin typeface="Myriad Pro" pitchFamily="34" charset="0"/>
              </a:defRPr>
            </a:lvl1pPr>
          </a:lstStyle>
          <a:p>
            <a:fld id="{92351276-899D-4574-94CF-FDF2418DFF16}"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13"/>
          <p:cNvSpPr>
            <a:spLocks noGrp="1"/>
          </p:cNvSpPr>
          <p:nvPr>
            <p:ph type="sldNum" sz="quarter" idx="10"/>
          </p:nvPr>
        </p:nvSpPr>
        <p:spPr>
          <a:xfrm>
            <a:off x="6858000" y="6356350"/>
            <a:ext cx="2133600" cy="365125"/>
          </a:xfrm>
          <a:prstGeom prst="rect">
            <a:avLst/>
          </a:prstGeom>
        </p:spPr>
        <p:txBody>
          <a:bodyPr vert="horz" lIns="91440" tIns="45720" rIns="91440" bIns="45720" rtlCol="0" anchor="ctr"/>
          <a:lstStyle>
            <a:lvl1pPr algn="r">
              <a:defRPr sz="1200">
                <a:solidFill>
                  <a:schemeClr val="accent1">
                    <a:lumMod val="75000"/>
                  </a:schemeClr>
                </a:solidFill>
                <a:latin typeface="Myriad Pro" pitchFamily="34" charset="0"/>
              </a:defRPr>
            </a:lvl1pPr>
          </a:lstStyle>
          <a:p>
            <a:fld id="{92351276-899D-4574-94CF-FDF2418DFF16}"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a:t>Click to edit Master title style</a:t>
            </a:r>
            <a:endParaRPr lang="en-US" dirty="0"/>
          </a:p>
        </p:txBody>
      </p:sp>
      <p:sp>
        <p:nvSpPr>
          <p:cNvPr id="4" name="Slide Number Placeholder 13"/>
          <p:cNvSpPr>
            <a:spLocks noGrp="1"/>
          </p:cNvSpPr>
          <p:nvPr>
            <p:ph type="sldNum" sz="quarter" idx="4"/>
          </p:nvPr>
        </p:nvSpPr>
        <p:spPr>
          <a:xfrm>
            <a:off x="6858000" y="6356350"/>
            <a:ext cx="2133600" cy="365125"/>
          </a:xfrm>
          <a:prstGeom prst="rect">
            <a:avLst/>
          </a:prstGeom>
        </p:spPr>
        <p:txBody>
          <a:bodyPr vert="horz" lIns="91440" tIns="45720" rIns="91440" bIns="45720" rtlCol="0" anchor="ctr"/>
          <a:lstStyle>
            <a:lvl1pPr algn="r">
              <a:defRPr sz="1200">
                <a:solidFill>
                  <a:schemeClr val="accent1">
                    <a:lumMod val="75000"/>
                  </a:schemeClr>
                </a:solidFill>
                <a:latin typeface="Myriad Pro" pitchFamily="34" charset="0"/>
              </a:defRPr>
            </a:lvl1pPr>
          </a:lstStyle>
          <a:p>
            <a:fld id="{92351276-899D-4574-94CF-FDF2418DFF16}"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Blank">
    <p:spTree>
      <p:nvGrpSpPr>
        <p:cNvPr id="1" name=""/>
        <p:cNvGrpSpPr/>
        <p:nvPr/>
      </p:nvGrpSpPr>
      <p:grpSpPr>
        <a:xfrm>
          <a:off x="0" y="0"/>
          <a:ext cx="0" cy="0"/>
          <a:chOff x="0" y="0"/>
          <a:chExt cx="0" cy="0"/>
        </a:xfrm>
      </p:grpSpPr>
      <p:sp>
        <p:nvSpPr>
          <p:cNvPr id="3" name="Slide Number Placeholder 13"/>
          <p:cNvSpPr>
            <a:spLocks noGrp="1"/>
          </p:cNvSpPr>
          <p:nvPr>
            <p:ph type="sldNum" sz="quarter" idx="4"/>
          </p:nvPr>
        </p:nvSpPr>
        <p:spPr>
          <a:xfrm>
            <a:off x="6858000" y="6356350"/>
            <a:ext cx="2133600" cy="365125"/>
          </a:xfrm>
          <a:prstGeom prst="rect">
            <a:avLst/>
          </a:prstGeom>
        </p:spPr>
        <p:txBody>
          <a:bodyPr vert="horz" lIns="91440" tIns="45720" rIns="91440" bIns="45720" rtlCol="0" anchor="ctr"/>
          <a:lstStyle>
            <a:lvl1pPr algn="r">
              <a:defRPr sz="1200">
                <a:solidFill>
                  <a:schemeClr val="accent1">
                    <a:lumMod val="75000"/>
                  </a:schemeClr>
                </a:solidFill>
                <a:latin typeface="Myriad Pro" pitchFamily="34" charset="0"/>
              </a:defRPr>
            </a:lvl1pPr>
          </a:lstStyle>
          <a:p>
            <a:fld id="{92351276-899D-4574-94CF-FDF2418DFF16}" type="slidenum">
              <a:rPr lang="en-US" smtClean="0"/>
              <a:pPr/>
              <a:t>‹#›</a:t>
            </a:fld>
            <a:endParaRPr lang="en-US" dirty="0"/>
          </a:p>
        </p:txBody>
      </p:sp>
      <p:sp>
        <p:nvSpPr>
          <p:cNvPr id="6" name="Title 1"/>
          <p:cNvSpPr>
            <a:spLocks noGrp="1"/>
          </p:cNvSpPr>
          <p:nvPr>
            <p:ph type="title"/>
          </p:nvPr>
        </p:nvSpPr>
        <p:spPr>
          <a:xfrm>
            <a:off x="457200" y="274638"/>
            <a:ext cx="8229600" cy="1143000"/>
          </a:xfrm>
        </p:spPr>
        <p:txBody>
          <a:bodyPr/>
          <a:lstStyle>
            <a:lvl1pPr>
              <a:defRPr>
                <a:solidFill>
                  <a:schemeClr val="tx2">
                    <a:lumMod val="75000"/>
                  </a:schemeClr>
                </a:solidFill>
              </a:defRPr>
            </a:lvl1pPr>
          </a:lstStyle>
          <a:p>
            <a:r>
              <a:rPr lang="en-US"/>
              <a:t>Click to edit Master title style</a:t>
            </a:r>
            <a:endParaRPr lang="en-US" dirty="0"/>
          </a:p>
        </p:txBody>
      </p:sp>
      <p:sp>
        <p:nvSpPr>
          <p:cNvPr id="7" name="Content Placeholder 2"/>
          <p:cNvSpPr>
            <a:spLocks noGrp="1"/>
          </p:cNvSpPr>
          <p:nvPr>
            <p:ph idx="1"/>
          </p:nvPr>
        </p:nvSpPr>
        <p:spPr>
          <a:xfrm>
            <a:off x="457200" y="1600200"/>
            <a:ext cx="8229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1_Picture with Caption">
    <p:spTree>
      <p:nvGrpSpPr>
        <p:cNvPr id="1" name=""/>
        <p:cNvGrpSpPr/>
        <p:nvPr/>
      </p:nvGrpSpPr>
      <p:grpSpPr>
        <a:xfrm>
          <a:off x="0" y="0"/>
          <a:ext cx="0" cy="0"/>
          <a:chOff x="0" y="0"/>
          <a:chExt cx="0" cy="0"/>
        </a:xfrm>
      </p:grpSpPr>
      <p:sp>
        <p:nvSpPr>
          <p:cNvPr id="4" name="Slide Number Placeholder 13"/>
          <p:cNvSpPr>
            <a:spLocks noGrp="1"/>
          </p:cNvSpPr>
          <p:nvPr>
            <p:ph type="sldNum" sz="quarter" idx="4"/>
          </p:nvPr>
        </p:nvSpPr>
        <p:spPr>
          <a:xfrm>
            <a:off x="6858000" y="6356350"/>
            <a:ext cx="2133600" cy="365125"/>
          </a:xfrm>
          <a:prstGeom prst="rect">
            <a:avLst/>
          </a:prstGeom>
        </p:spPr>
        <p:txBody>
          <a:bodyPr vert="horz" lIns="91440" tIns="45720" rIns="91440" bIns="45720" rtlCol="0" anchor="ctr"/>
          <a:lstStyle>
            <a:lvl1pPr algn="r">
              <a:defRPr sz="1200">
                <a:solidFill>
                  <a:schemeClr val="accent1">
                    <a:lumMod val="75000"/>
                  </a:schemeClr>
                </a:solidFill>
                <a:latin typeface="Myriad Pro" pitchFamily="34" charset="0"/>
              </a:defRPr>
            </a:lvl1pPr>
          </a:lstStyle>
          <a:p>
            <a:fld id="{92351276-899D-4574-94CF-FDF2418DFF16}" type="slidenum">
              <a:rPr lang="en-US" smtClean="0"/>
              <a:pPr/>
              <a:t>‹#›</a:t>
            </a:fld>
            <a:endParaRPr lang="en-US" dirty="0"/>
          </a:p>
        </p:txBody>
      </p:sp>
    </p:spTree>
    <p:extLst>
      <p:ext uri="{BB962C8B-B14F-4D97-AF65-F5344CB8AC3E}">
        <p14:creationId xmlns:p14="http://schemas.microsoft.com/office/powerpoint/2010/main" val="2096052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chemeClr val="tx2">
                    <a:lumMod val="7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Slide Number Placeholder 13"/>
          <p:cNvSpPr>
            <a:spLocks noGrp="1"/>
          </p:cNvSpPr>
          <p:nvPr>
            <p:ph type="sldNum" sz="quarter" idx="4"/>
          </p:nvPr>
        </p:nvSpPr>
        <p:spPr>
          <a:xfrm>
            <a:off x="6858000" y="6356350"/>
            <a:ext cx="2133600" cy="365125"/>
          </a:xfrm>
          <a:prstGeom prst="rect">
            <a:avLst/>
          </a:prstGeom>
        </p:spPr>
        <p:txBody>
          <a:bodyPr vert="horz" lIns="91440" tIns="45720" rIns="91440" bIns="45720" rtlCol="0" anchor="ctr"/>
          <a:lstStyle>
            <a:lvl1pPr algn="r">
              <a:defRPr sz="1200">
                <a:solidFill>
                  <a:schemeClr val="accent1">
                    <a:lumMod val="75000"/>
                  </a:schemeClr>
                </a:solidFill>
                <a:latin typeface="Myriad Pro" pitchFamily="34" charset="0"/>
              </a:defRPr>
            </a:lvl1pPr>
          </a:lstStyle>
          <a:p>
            <a:fld id="{92351276-899D-4574-94CF-FDF2418DFF16}"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Slide Number Placeholder 13"/>
          <p:cNvSpPr>
            <a:spLocks noGrp="1"/>
          </p:cNvSpPr>
          <p:nvPr>
            <p:ph type="sldNum" sz="quarter" idx="4"/>
          </p:nvPr>
        </p:nvSpPr>
        <p:spPr>
          <a:xfrm>
            <a:off x="6858000" y="6356350"/>
            <a:ext cx="2133600" cy="365125"/>
          </a:xfrm>
          <a:prstGeom prst="rect">
            <a:avLst/>
          </a:prstGeom>
        </p:spPr>
        <p:txBody>
          <a:bodyPr vert="horz" lIns="91440" tIns="45720" rIns="91440" bIns="45720" rtlCol="0" anchor="ctr"/>
          <a:lstStyle>
            <a:lvl1pPr algn="r">
              <a:defRPr sz="1200">
                <a:solidFill>
                  <a:schemeClr val="accent1">
                    <a:lumMod val="75000"/>
                  </a:schemeClr>
                </a:solidFill>
                <a:latin typeface="Myriad Pro" pitchFamily="34" charset="0"/>
              </a:defRPr>
            </a:lvl1pPr>
          </a:lstStyle>
          <a:p>
            <a:fld id="{92351276-899D-4574-94CF-FDF2418DFF16}" type="slidenum">
              <a:rPr lang="en-US" smtClean="0"/>
              <a:pPr/>
              <a:t>‹#›</a:t>
            </a:fld>
            <a:endParaRPr lang="en-US" dirty="0"/>
          </a:p>
        </p:txBody>
      </p:sp>
      <p:pic>
        <p:nvPicPr>
          <p:cNvPr id="5" name="Picture 4"/>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80" r:id="rId8"/>
    <p:sldLayoutId id="2147483676" r:id="rId9"/>
    <p:sldLayoutId id="2147483677" r:id="rId10"/>
    <p:sldLayoutId id="2147483678" r:id="rId11"/>
    <p:sldLayoutId id="2147483679" r:id="rId12"/>
  </p:sldLayoutIdLst>
  <p:hf hdr="0" ftr="0" dt="0"/>
  <p:txStyles>
    <p:titleStyle>
      <a:lvl1pPr algn="ctr" defTabSz="914400" rtl="0" eaLnBrk="1" latinLnBrk="0" hangingPunct="1">
        <a:spcBef>
          <a:spcPct val="0"/>
        </a:spcBef>
        <a:buNone/>
        <a:defRPr sz="4000" b="1" kern="1200">
          <a:solidFill>
            <a:srgbClr val="0070C0"/>
          </a:solidFill>
          <a:effectLst/>
          <a:latin typeface="Myriad Pro" pitchFamily="34" charset="0"/>
          <a:ea typeface="+mj-ea"/>
          <a:cs typeface="+mj-cs"/>
        </a:defRPr>
      </a:lvl1pPr>
    </p:titleStyle>
    <p:bodyStyle>
      <a:lvl1pPr marL="342900" indent="-342900" algn="l" defTabSz="914400" rtl="0" eaLnBrk="1" latinLnBrk="0" hangingPunct="1">
        <a:spcBef>
          <a:spcPct val="20000"/>
        </a:spcBef>
        <a:buClr>
          <a:srgbClr val="C00000"/>
        </a:buClr>
        <a:buFont typeface="Arial" pitchFamily="34" charset="0"/>
        <a:buChar char="•"/>
        <a:defRPr sz="3200" kern="1200">
          <a:solidFill>
            <a:schemeClr val="tx1"/>
          </a:solidFill>
          <a:latin typeface="Minion Pro" pitchFamily="18" charset="0"/>
          <a:ea typeface="+mn-ea"/>
          <a:cs typeface="+mn-cs"/>
        </a:defRPr>
      </a:lvl1pPr>
      <a:lvl2pPr marL="742950" indent="-285750" algn="l" defTabSz="914400" rtl="0" eaLnBrk="1" latinLnBrk="0" hangingPunct="1">
        <a:spcBef>
          <a:spcPct val="20000"/>
        </a:spcBef>
        <a:buClr>
          <a:srgbClr val="C00000"/>
        </a:buClr>
        <a:buFont typeface="Arial" pitchFamily="34" charset="0"/>
        <a:buChar char="–"/>
        <a:defRPr sz="2800" kern="1200">
          <a:solidFill>
            <a:schemeClr val="tx1"/>
          </a:solidFill>
          <a:latin typeface="Minion Pro" pitchFamily="18" charset="0"/>
          <a:ea typeface="+mn-ea"/>
          <a:cs typeface="+mn-cs"/>
        </a:defRPr>
      </a:lvl2pPr>
      <a:lvl3pPr marL="1143000" indent="-228600" algn="l" defTabSz="914400" rtl="0" eaLnBrk="1" latinLnBrk="0" hangingPunct="1">
        <a:spcBef>
          <a:spcPct val="20000"/>
        </a:spcBef>
        <a:buClr>
          <a:srgbClr val="C00000"/>
        </a:buClr>
        <a:buFont typeface="Arial" pitchFamily="34" charset="0"/>
        <a:buChar char="•"/>
        <a:defRPr sz="2400" kern="1200">
          <a:solidFill>
            <a:schemeClr val="tx1"/>
          </a:solidFill>
          <a:latin typeface="Minion Pro" pitchFamily="18" charset="0"/>
          <a:ea typeface="+mn-ea"/>
          <a:cs typeface="+mn-cs"/>
        </a:defRPr>
      </a:lvl3pPr>
      <a:lvl4pPr marL="1600200" indent="-228600" algn="l" defTabSz="914400" rtl="0" eaLnBrk="1" latinLnBrk="0" hangingPunct="1">
        <a:spcBef>
          <a:spcPct val="20000"/>
        </a:spcBef>
        <a:buClr>
          <a:srgbClr val="C00000"/>
        </a:buClr>
        <a:buFont typeface="Arial" pitchFamily="34" charset="0"/>
        <a:buChar char="–"/>
        <a:defRPr sz="2000" kern="1200">
          <a:solidFill>
            <a:schemeClr val="tx1"/>
          </a:solidFill>
          <a:latin typeface="Minion Pro" pitchFamily="18" charset="0"/>
          <a:ea typeface="+mn-ea"/>
          <a:cs typeface="+mn-cs"/>
        </a:defRPr>
      </a:lvl4pPr>
      <a:lvl5pPr marL="2057400" indent="-228600" algn="l" defTabSz="914400" rtl="0" eaLnBrk="1" latinLnBrk="0" hangingPunct="1">
        <a:spcBef>
          <a:spcPct val="20000"/>
        </a:spcBef>
        <a:buClr>
          <a:srgbClr val="C00000"/>
        </a:buClr>
        <a:buFont typeface="Arial" pitchFamily="34" charset="0"/>
        <a:buChar char="»"/>
        <a:defRPr sz="2000" kern="1200">
          <a:solidFill>
            <a:schemeClr val="tx1"/>
          </a:solidFill>
          <a:latin typeface="Minion Pro"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Janicka.Harris@ahca.myflorida.co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cholarworks.uvm.edu/cgi/viewcontent.cgi?filename=0&amp;article=1102&amp;context=fmclerk&amp;type=additiona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www.networkforphl.org/webinars/2017/02/24/866/expanding_contraceptive_access_developing_and_implementing_state-based_approaches" TargetMode="External"/><Relationship Id="rId5" Type="http://schemas.openxmlformats.org/officeDocument/2006/relationships/hyperlink" Target="https://live.blueskybroadcast.com/bsb/client/CL_DEFAULT.asp?Client=490885&amp;PCAT=2790&amp;CAT=10548" TargetMode="External"/><Relationship Id="rId4" Type="http://schemas.openxmlformats.org/officeDocument/2006/relationships/hyperlink" Target="http://srhr.org/mecwhee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3046" y="495153"/>
            <a:ext cx="7995139" cy="1681477"/>
          </a:xfrm>
        </p:spPr>
        <p:txBody>
          <a:bodyPr>
            <a:noAutofit/>
          </a:bodyPr>
          <a:lstStyle/>
          <a:p>
            <a:r>
              <a:rPr lang="en-US" sz="3000" b="1" dirty="0">
                <a:solidFill>
                  <a:srgbClr val="5C40AA"/>
                </a:solidFill>
              </a:rPr>
              <a:t>PIP Check-In #3 Follow-Up</a:t>
            </a:r>
            <a:br>
              <a:rPr lang="en-US" sz="3000" b="1" dirty="0">
                <a:solidFill>
                  <a:srgbClr val="5C40AA"/>
                </a:solidFill>
              </a:rPr>
            </a:br>
            <a:r>
              <a:rPr lang="en-US" sz="2800" b="1" dirty="0">
                <a:solidFill>
                  <a:srgbClr val="5C40AA"/>
                </a:solidFill>
              </a:rPr>
              <a:t>Improving Timeliness of Prenatal Care &amp; Well-Child Visits in First 15 months (6+ visits)</a:t>
            </a:r>
          </a:p>
        </p:txBody>
      </p:sp>
      <p:sp>
        <p:nvSpPr>
          <p:cNvPr id="3" name="Subtitle 2"/>
          <p:cNvSpPr>
            <a:spLocks noGrp="1"/>
          </p:cNvSpPr>
          <p:nvPr>
            <p:ph type="subTitle" idx="1"/>
          </p:nvPr>
        </p:nvSpPr>
        <p:spPr>
          <a:xfrm>
            <a:off x="1740542" y="4210109"/>
            <a:ext cx="5888622" cy="1528482"/>
          </a:xfrm>
        </p:spPr>
        <p:txBody>
          <a:bodyPr>
            <a:normAutofit fontScale="55000" lnSpcReduction="20000"/>
          </a:bodyPr>
          <a:lstStyle/>
          <a:p>
            <a:r>
              <a:rPr lang="en-US" dirty="0"/>
              <a:t>Janicka D. Harris, MPH</a:t>
            </a:r>
          </a:p>
          <a:p>
            <a:r>
              <a:rPr lang="en-US" dirty="0"/>
              <a:t>Government Analyst II</a:t>
            </a:r>
          </a:p>
          <a:p>
            <a:r>
              <a:rPr lang="en-US" dirty="0"/>
              <a:t>Bureau of Medicaid Quality</a:t>
            </a:r>
          </a:p>
          <a:p>
            <a:r>
              <a:rPr lang="en-US" dirty="0"/>
              <a:t>Clinical Quality Review and Initiatives Unit</a:t>
            </a:r>
          </a:p>
          <a:p>
            <a:r>
              <a:rPr lang="en-US" dirty="0"/>
              <a:t>Agency for Health Care Administration</a:t>
            </a:r>
          </a:p>
        </p:txBody>
      </p:sp>
      <p:sp>
        <p:nvSpPr>
          <p:cNvPr id="4" name="Rectangle 3"/>
          <p:cNvSpPr/>
          <p:nvPr/>
        </p:nvSpPr>
        <p:spPr>
          <a:xfrm>
            <a:off x="826416" y="2715302"/>
            <a:ext cx="7543562" cy="461665"/>
          </a:xfrm>
          <a:prstGeom prst="rect">
            <a:avLst/>
          </a:prstGeom>
        </p:spPr>
        <p:txBody>
          <a:bodyPr wrap="square">
            <a:spAutoFit/>
          </a:bodyPr>
          <a:lstStyle/>
          <a:p>
            <a:pPr algn="ctr"/>
            <a:r>
              <a:rPr lang="en-US" sz="2400" i="1" dirty="0">
                <a:solidFill>
                  <a:schemeClr val="bg1">
                    <a:lumMod val="50000"/>
                  </a:schemeClr>
                </a:solidFill>
              </a:rPr>
              <a:t>Summary of Findings: Best Practices and Recommendations</a:t>
            </a:r>
          </a:p>
        </p:txBody>
      </p:sp>
    </p:spTree>
    <p:extLst>
      <p:ext uri="{BB962C8B-B14F-4D97-AF65-F5344CB8AC3E}">
        <p14:creationId xmlns:p14="http://schemas.microsoft.com/office/powerpoint/2010/main" val="3431357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48235" y="444968"/>
            <a:ext cx="8229600" cy="1143000"/>
          </a:xfrm>
        </p:spPr>
        <p:txBody>
          <a:bodyPr/>
          <a:lstStyle/>
          <a:p>
            <a:r>
              <a:rPr lang="en-US" dirty="0"/>
              <a:t>Questions/Comments?</a:t>
            </a:r>
          </a:p>
        </p:txBody>
      </p:sp>
      <p:sp>
        <p:nvSpPr>
          <p:cNvPr id="5" name="Slide Number Placeholder 4"/>
          <p:cNvSpPr>
            <a:spLocks noGrp="1"/>
          </p:cNvSpPr>
          <p:nvPr>
            <p:ph type="sldNum" sz="quarter" idx="4"/>
          </p:nvPr>
        </p:nvSpPr>
        <p:spPr/>
        <p:txBody>
          <a:bodyPr/>
          <a:lstStyle/>
          <a:p>
            <a:fld id="{92351276-899D-4574-94CF-FDF2418DFF16}" type="slidenum">
              <a:rPr lang="en-US" smtClean="0"/>
              <a:pPr/>
              <a:t>10</a:t>
            </a:fld>
            <a:endParaRPr lang="en-US" dirty="0"/>
          </a:p>
        </p:txBody>
      </p:sp>
      <p:sp>
        <p:nvSpPr>
          <p:cNvPr id="8" name="Subtitle 2"/>
          <p:cNvSpPr txBox="1">
            <a:spLocks/>
          </p:cNvSpPr>
          <p:nvPr/>
        </p:nvSpPr>
        <p:spPr>
          <a:xfrm>
            <a:off x="1066800" y="2310878"/>
            <a:ext cx="6858000" cy="236325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rgbClr val="C00000"/>
              </a:buClr>
              <a:buFont typeface="Arial" pitchFamily="34" charset="0"/>
              <a:buChar char="•"/>
              <a:defRPr sz="3200" kern="1200">
                <a:solidFill>
                  <a:schemeClr val="tx1"/>
                </a:solidFill>
                <a:latin typeface="Minion Pro" pitchFamily="18" charset="0"/>
                <a:ea typeface="+mn-ea"/>
                <a:cs typeface="+mn-cs"/>
              </a:defRPr>
            </a:lvl1pPr>
            <a:lvl2pPr marL="742950" indent="-285750" algn="l" defTabSz="914400" rtl="0" eaLnBrk="1" latinLnBrk="0" hangingPunct="1">
              <a:spcBef>
                <a:spcPct val="20000"/>
              </a:spcBef>
              <a:buClr>
                <a:srgbClr val="C00000"/>
              </a:buClr>
              <a:buFont typeface="Arial" pitchFamily="34" charset="0"/>
              <a:buChar char="–"/>
              <a:defRPr sz="2800" kern="1200">
                <a:solidFill>
                  <a:schemeClr val="tx1"/>
                </a:solidFill>
                <a:latin typeface="Minion Pro" pitchFamily="18" charset="0"/>
                <a:ea typeface="+mn-ea"/>
                <a:cs typeface="+mn-cs"/>
              </a:defRPr>
            </a:lvl2pPr>
            <a:lvl3pPr marL="1143000" indent="-228600" algn="l" defTabSz="914400" rtl="0" eaLnBrk="1" latinLnBrk="0" hangingPunct="1">
              <a:spcBef>
                <a:spcPct val="20000"/>
              </a:spcBef>
              <a:buClr>
                <a:srgbClr val="C00000"/>
              </a:buClr>
              <a:buFont typeface="Arial" pitchFamily="34" charset="0"/>
              <a:buChar char="•"/>
              <a:defRPr sz="2400" kern="1200">
                <a:solidFill>
                  <a:schemeClr val="tx1"/>
                </a:solidFill>
                <a:latin typeface="Minion Pro" pitchFamily="18" charset="0"/>
                <a:ea typeface="+mn-ea"/>
                <a:cs typeface="+mn-cs"/>
              </a:defRPr>
            </a:lvl3pPr>
            <a:lvl4pPr marL="1600200" indent="-228600" algn="l" defTabSz="914400" rtl="0" eaLnBrk="1" latinLnBrk="0" hangingPunct="1">
              <a:spcBef>
                <a:spcPct val="20000"/>
              </a:spcBef>
              <a:buClr>
                <a:srgbClr val="C00000"/>
              </a:buClr>
              <a:buFont typeface="Arial" pitchFamily="34" charset="0"/>
              <a:buChar char="–"/>
              <a:defRPr sz="2000" kern="1200">
                <a:solidFill>
                  <a:schemeClr val="tx1"/>
                </a:solidFill>
                <a:latin typeface="Minion Pro" pitchFamily="18" charset="0"/>
                <a:ea typeface="+mn-ea"/>
                <a:cs typeface="+mn-cs"/>
              </a:defRPr>
            </a:lvl4pPr>
            <a:lvl5pPr marL="2057400" indent="-228600" algn="l" defTabSz="914400" rtl="0" eaLnBrk="1" latinLnBrk="0" hangingPunct="1">
              <a:spcBef>
                <a:spcPct val="20000"/>
              </a:spcBef>
              <a:buClr>
                <a:srgbClr val="C00000"/>
              </a:buClr>
              <a:buFont typeface="Arial" pitchFamily="34" charset="0"/>
              <a:buChar char="»"/>
              <a:defRPr sz="2000" kern="1200">
                <a:solidFill>
                  <a:schemeClr val="tx1"/>
                </a:solidFill>
                <a:latin typeface="Minion Pro"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000" dirty="0"/>
              <a:t>Janicka D. Harris, MPH</a:t>
            </a:r>
          </a:p>
          <a:p>
            <a:pPr marL="0" indent="0" algn="ctr">
              <a:buNone/>
            </a:pPr>
            <a:r>
              <a:rPr lang="en-US" sz="2000" dirty="0"/>
              <a:t>Government Analyst II</a:t>
            </a:r>
          </a:p>
          <a:p>
            <a:pPr marL="0" indent="0" algn="ctr">
              <a:buNone/>
            </a:pPr>
            <a:r>
              <a:rPr lang="en-US" sz="2000" dirty="0"/>
              <a:t>Bureau of Medicaid Quality</a:t>
            </a:r>
          </a:p>
          <a:p>
            <a:pPr marL="0" indent="0" algn="ctr">
              <a:buNone/>
            </a:pPr>
            <a:r>
              <a:rPr lang="en-US" sz="2000" dirty="0"/>
              <a:t>Clinical Quality Review and Initiatives Unit</a:t>
            </a:r>
          </a:p>
          <a:p>
            <a:pPr marL="0" indent="0" algn="ctr">
              <a:buNone/>
            </a:pPr>
            <a:r>
              <a:rPr lang="en-US" sz="2000" dirty="0"/>
              <a:t>Agency for Health Care Administration</a:t>
            </a:r>
          </a:p>
          <a:p>
            <a:pPr marL="0" indent="0" algn="ctr">
              <a:buNone/>
            </a:pPr>
            <a:r>
              <a:rPr lang="en-US" sz="2000" dirty="0">
                <a:hlinkClick r:id="rId3"/>
              </a:rPr>
              <a:t>Janicka.Harris@ahca.myflorida.com</a:t>
            </a:r>
            <a:r>
              <a:rPr lang="en-US" sz="2000" dirty="0"/>
              <a:t>   </a:t>
            </a:r>
          </a:p>
        </p:txBody>
      </p:sp>
    </p:spTree>
    <p:extLst>
      <p:ext uri="{BB962C8B-B14F-4D97-AF65-F5344CB8AC3E}">
        <p14:creationId xmlns:p14="http://schemas.microsoft.com/office/powerpoint/2010/main" val="3311339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ight Arrow 23"/>
          <p:cNvSpPr/>
          <p:nvPr/>
        </p:nvSpPr>
        <p:spPr>
          <a:xfrm>
            <a:off x="383415" y="5212893"/>
            <a:ext cx="8376271" cy="602225"/>
          </a:xfrm>
          <a:prstGeom prst="rightArrow">
            <a:avLst/>
          </a:prstGeom>
          <a:solidFill>
            <a:schemeClr val="tx2">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p:cNvSpPr>
            <a:spLocks noGrp="1"/>
          </p:cNvSpPr>
          <p:nvPr>
            <p:ph type="title"/>
          </p:nvPr>
        </p:nvSpPr>
        <p:spPr>
          <a:xfrm>
            <a:off x="628200" y="64390"/>
            <a:ext cx="7886700" cy="755752"/>
          </a:xfrm>
        </p:spPr>
        <p:txBody>
          <a:bodyPr>
            <a:normAutofit/>
          </a:bodyPr>
          <a:lstStyle/>
          <a:p>
            <a:pPr algn="ctr"/>
            <a:r>
              <a:rPr lang="en-US" sz="3600" dirty="0">
                <a:solidFill>
                  <a:schemeClr val="accent5">
                    <a:lumMod val="75000"/>
                  </a:schemeClr>
                </a:solidFill>
              </a:rPr>
              <a:t>Best Practice Categories</a:t>
            </a:r>
          </a:p>
        </p:txBody>
      </p:sp>
      <p:sp>
        <p:nvSpPr>
          <p:cNvPr id="2" name="Rectangle 1"/>
          <p:cNvSpPr/>
          <p:nvPr/>
        </p:nvSpPr>
        <p:spPr>
          <a:xfrm>
            <a:off x="383416" y="3097492"/>
            <a:ext cx="2002055" cy="2079798"/>
          </a:xfrm>
          <a:prstGeom prst="rect">
            <a:avLst/>
          </a:prstGeom>
          <a:solidFill>
            <a:schemeClr val="tx2">
              <a:lumMod val="60000"/>
              <a:lumOff val="40000"/>
            </a:schemeClr>
          </a:solidFill>
          <a:ln>
            <a:noFill/>
          </a:ln>
        </p:spPr>
        <p:style>
          <a:lnRef idx="3">
            <a:schemeClr val="lt1"/>
          </a:lnRef>
          <a:fillRef idx="1">
            <a:schemeClr val="accent5"/>
          </a:fillRef>
          <a:effectRef idx="1">
            <a:schemeClr val="accent5"/>
          </a:effectRef>
          <a:fontRef idx="minor">
            <a:schemeClr val="lt1"/>
          </a:fontRef>
        </p:style>
        <p:txBody>
          <a:bodyPr lIns="0" rIns="0" rtlCol="0" anchor="t"/>
          <a:lstStyle/>
          <a:p>
            <a:pPr marL="57150"/>
            <a:r>
              <a:rPr lang="en-US" sz="1400" b="1" dirty="0"/>
              <a:t>Care Management for Homeless members</a:t>
            </a:r>
            <a:endParaRPr lang="en-US" sz="1400" dirty="0"/>
          </a:p>
          <a:p>
            <a:pPr marL="57150"/>
            <a:endParaRPr lang="en-US" sz="800" b="1" dirty="0"/>
          </a:p>
          <a:p>
            <a:pPr marL="57150"/>
            <a:r>
              <a:rPr lang="en-US" sz="1400" b="1" dirty="0"/>
              <a:t>Social Determinants of Health</a:t>
            </a:r>
          </a:p>
          <a:p>
            <a:pPr marL="57150"/>
            <a:endParaRPr lang="en-US" sz="800" b="1" dirty="0"/>
          </a:p>
          <a:p>
            <a:pPr marL="57150"/>
            <a:r>
              <a:rPr lang="en-US" sz="1400" b="1" dirty="0"/>
              <a:t>Health Literacy Programs</a:t>
            </a:r>
            <a:endParaRPr lang="en-US" sz="1400" dirty="0"/>
          </a:p>
          <a:p>
            <a:pPr marL="342900" indent="-285750">
              <a:buFont typeface="Arial" panose="020B0604020202020204" pitchFamily="34" charset="0"/>
              <a:buChar char="•"/>
            </a:pPr>
            <a:r>
              <a:rPr lang="en-US" sz="1400" dirty="0"/>
              <a:t>Apply CLAS Standards</a:t>
            </a:r>
          </a:p>
          <a:p>
            <a:pPr marL="342900" indent="-285750">
              <a:buFont typeface="Arial" panose="020B0604020202020204" pitchFamily="34" charset="0"/>
              <a:buChar char="•"/>
            </a:pPr>
            <a:r>
              <a:rPr lang="en-US" sz="1400" dirty="0"/>
              <a:t>Implement Cultural Competency Plan</a:t>
            </a:r>
          </a:p>
        </p:txBody>
      </p:sp>
      <p:sp>
        <p:nvSpPr>
          <p:cNvPr id="6" name="Rectangle 5"/>
          <p:cNvSpPr/>
          <p:nvPr/>
        </p:nvSpPr>
        <p:spPr>
          <a:xfrm>
            <a:off x="2524809" y="2097741"/>
            <a:ext cx="1995441" cy="3094542"/>
          </a:xfrm>
          <a:prstGeom prst="rect">
            <a:avLst/>
          </a:prstGeom>
          <a:solidFill>
            <a:srgbClr val="6D7FA8"/>
          </a:solidFill>
          <a:ln>
            <a:noFill/>
          </a:ln>
        </p:spPr>
        <p:style>
          <a:lnRef idx="3">
            <a:schemeClr val="lt1"/>
          </a:lnRef>
          <a:fillRef idx="1">
            <a:schemeClr val="accent5"/>
          </a:fillRef>
          <a:effectRef idx="1">
            <a:schemeClr val="accent5"/>
          </a:effectRef>
          <a:fontRef idx="minor">
            <a:schemeClr val="lt1"/>
          </a:fontRef>
        </p:style>
        <p:txBody>
          <a:bodyPr rtlCol="0" anchor="t"/>
          <a:lstStyle/>
          <a:p>
            <a:r>
              <a:rPr lang="en-US" sz="1400" b="1" dirty="0"/>
              <a:t>OB Educational Webinars</a:t>
            </a:r>
          </a:p>
          <a:p>
            <a:endParaRPr lang="en-US" sz="800" dirty="0"/>
          </a:p>
          <a:p>
            <a:r>
              <a:rPr lang="en-US" sz="1400" b="1" dirty="0"/>
              <a:t>Utilization of Provider Network Verification (PNV) Portal</a:t>
            </a:r>
          </a:p>
          <a:p>
            <a:pPr marL="171450" indent="-171450">
              <a:buFont typeface="Arial" panose="020B0604020202020204" pitchFamily="34" charset="0"/>
              <a:buChar char="•"/>
            </a:pPr>
            <a:r>
              <a:rPr lang="en-US" sz="1400" dirty="0"/>
              <a:t>SMMC Panel Roster</a:t>
            </a:r>
          </a:p>
          <a:p>
            <a:pPr marL="171450" indent="-171450">
              <a:buFont typeface="Arial" panose="020B0604020202020204" pitchFamily="34" charset="0"/>
              <a:buChar char="•"/>
            </a:pPr>
            <a:r>
              <a:rPr lang="en-US" sz="1400" dirty="0"/>
              <a:t>Includes “pregnancy indicator”</a:t>
            </a:r>
          </a:p>
          <a:p>
            <a:endParaRPr lang="en-US" sz="800" dirty="0"/>
          </a:p>
          <a:p>
            <a:r>
              <a:rPr lang="en-US" sz="1400" b="1" dirty="0"/>
              <a:t>Medical Record Reviews</a:t>
            </a:r>
          </a:p>
          <a:p>
            <a:pPr marL="285750" indent="-285750">
              <a:buFont typeface="Arial" panose="020B0604020202020204" pitchFamily="34" charset="0"/>
              <a:buChar char="•"/>
            </a:pPr>
            <a:r>
              <a:rPr lang="en-US" sz="1400" dirty="0"/>
              <a:t>Identify/capture missing records from providers</a:t>
            </a:r>
          </a:p>
          <a:p>
            <a:pPr marL="285750" indent="-285750">
              <a:buFont typeface="Arial" panose="020B0604020202020204" pitchFamily="34" charset="0"/>
              <a:buChar char="•"/>
            </a:pPr>
            <a:r>
              <a:rPr lang="en-US" sz="1400" dirty="0"/>
              <a:t>Reduce care gaps</a:t>
            </a:r>
          </a:p>
        </p:txBody>
      </p:sp>
      <p:sp>
        <p:nvSpPr>
          <p:cNvPr id="5" name="Rounded Rectangle 4"/>
          <p:cNvSpPr/>
          <p:nvPr/>
        </p:nvSpPr>
        <p:spPr>
          <a:xfrm>
            <a:off x="383415" y="5212893"/>
            <a:ext cx="2002055" cy="567891"/>
          </a:xfrm>
          <a:prstGeom prst="roundRect">
            <a:avLst/>
          </a:prstGeom>
          <a:solidFill>
            <a:schemeClr val="tx2">
              <a:lumMod val="60000"/>
              <a:lumOff val="40000"/>
            </a:schemeClr>
          </a:solidFill>
          <a:effectLst/>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Cutting Edge Practice</a:t>
            </a:r>
          </a:p>
        </p:txBody>
      </p:sp>
      <p:sp>
        <p:nvSpPr>
          <p:cNvPr id="14" name="Rounded Rectangle 13"/>
          <p:cNvSpPr/>
          <p:nvPr/>
        </p:nvSpPr>
        <p:spPr>
          <a:xfrm>
            <a:off x="2518195" y="5244142"/>
            <a:ext cx="2002055" cy="567891"/>
          </a:xfrm>
          <a:prstGeom prst="roundRect">
            <a:avLst/>
          </a:prstGeom>
          <a:solidFill>
            <a:srgbClr val="6D7FA8"/>
          </a:solidFill>
          <a:effectLst/>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Emerging Practice</a:t>
            </a:r>
          </a:p>
        </p:txBody>
      </p:sp>
      <p:sp>
        <p:nvSpPr>
          <p:cNvPr id="15" name="Rounded Rectangle 14"/>
          <p:cNvSpPr/>
          <p:nvPr/>
        </p:nvSpPr>
        <p:spPr>
          <a:xfrm>
            <a:off x="4652975" y="5244142"/>
            <a:ext cx="1819176" cy="567891"/>
          </a:xfrm>
          <a:prstGeom prst="roundRect">
            <a:avLst/>
          </a:prstGeom>
          <a:solidFill>
            <a:srgbClr val="9D90A0"/>
          </a:solidFill>
          <a:effectLst/>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Promising Practice</a:t>
            </a:r>
          </a:p>
        </p:txBody>
      </p:sp>
      <p:sp>
        <p:nvSpPr>
          <p:cNvPr id="16" name="Rectangle 15"/>
          <p:cNvSpPr/>
          <p:nvPr/>
        </p:nvSpPr>
        <p:spPr>
          <a:xfrm>
            <a:off x="4659590" y="922203"/>
            <a:ext cx="1819175" cy="4270081"/>
          </a:xfrm>
          <a:prstGeom prst="rect">
            <a:avLst/>
          </a:prstGeom>
          <a:solidFill>
            <a:srgbClr val="9D90A0"/>
          </a:solidFill>
          <a:ln>
            <a:noFill/>
          </a:ln>
        </p:spPr>
        <p:style>
          <a:lnRef idx="1">
            <a:schemeClr val="accent4"/>
          </a:lnRef>
          <a:fillRef idx="3">
            <a:schemeClr val="accent4"/>
          </a:fillRef>
          <a:effectRef idx="2">
            <a:schemeClr val="accent4"/>
          </a:effectRef>
          <a:fontRef idx="minor">
            <a:schemeClr val="lt1"/>
          </a:fontRef>
        </p:style>
        <p:txBody>
          <a:bodyPr rtlCol="0" anchor="t"/>
          <a:lstStyle/>
          <a:p>
            <a:r>
              <a:rPr lang="en-US" sz="1400" b="1" dirty="0"/>
              <a:t>Pay for Performance Programs</a:t>
            </a:r>
          </a:p>
          <a:p>
            <a:pPr marL="285750" indent="-285750">
              <a:buFont typeface="Arial" panose="020B0604020202020204" pitchFamily="34" charset="0"/>
              <a:buChar char="•"/>
            </a:pPr>
            <a:r>
              <a:rPr lang="en-US" sz="1400" dirty="0"/>
              <a:t>Provider incentive/bonus</a:t>
            </a:r>
          </a:p>
          <a:p>
            <a:endParaRPr lang="en-US" sz="800" dirty="0"/>
          </a:p>
          <a:p>
            <a:r>
              <a:rPr lang="en-US" sz="1400" b="1" dirty="0"/>
              <a:t>Member Rewards</a:t>
            </a:r>
          </a:p>
          <a:p>
            <a:endParaRPr lang="en-US" sz="800" dirty="0"/>
          </a:p>
          <a:p>
            <a:r>
              <a:rPr lang="en-US" sz="1400" b="1" dirty="0"/>
              <a:t>Community Engagement</a:t>
            </a:r>
            <a:endParaRPr lang="en-US" sz="1400" dirty="0"/>
          </a:p>
          <a:p>
            <a:pPr marL="285750" indent="-285750">
              <a:buFont typeface="Arial" panose="020B0604020202020204" pitchFamily="34" charset="0"/>
              <a:buChar char="•"/>
            </a:pPr>
            <a:r>
              <a:rPr lang="en-US" sz="1400" dirty="0"/>
              <a:t>Clinic Days</a:t>
            </a:r>
          </a:p>
          <a:p>
            <a:pPr marL="285750" indent="-285750">
              <a:buFont typeface="Arial" panose="020B0604020202020204" pitchFamily="34" charset="0"/>
              <a:buChar char="•"/>
            </a:pPr>
            <a:r>
              <a:rPr lang="en-US" sz="1400" dirty="0"/>
              <a:t>Baby Showers</a:t>
            </a:r>
          </a:p>
          <a:p>
            <a:endParaRPr lang="en-US" sz="800" dirty="0"/>
          </a:p>
          <a:p>
            <a:r>
              <a:rPr lang="en-US" sz="1400" b="1" dirty="0"/>
              <a:t>Data Enrichment Programs</a:t>
            </a:r>
          </a:p>
          <a:p>
            <a:pPr marL="285750" indent="-285750">
              <a:buFont typeface="Arial" panose="020B0604020202020204" pitchFamily="34" charset="0"/>
              <a:buChar char="•"/>
            </a:pPr>
            <a:r>
              <a:rPr lang="en-US" sz="1400" dirty="0"/>
              <a:t>Update member contact information</a:t>
            </a:r>
          </a:p>
          <a:p>
            <a:pPr marL="285750" indent="-285750">
              <a:buFont typeface="Arial" panose="020B0604020202020204" pitchFamily="34" charset="0"/>
              <a:buChar char="•"/>
            </a:pPr>
            <a:r>
              <a:rPr lang="en-US" sz="1400" dirty="0"/>
              <a:t>Collaborate with United States Postal Service (USPS)</a:t>
            </a:r>
          </a:p>
        </p:txBody>
      </p:sp>
      <p:sp>
        <p:nvSpPr>
          <p:cNvPr id="17" name="Rectangle 16"/>
          <p:cNvSpPr/>
          <p:nvPr/>
        </p:nvSpPr>
        <p:spPr>
          <a:xfrm>
            <a:off x="6618104" y="1287377"/>
            <a:ext cx="1761424" cy="3889913"/>
          </a:xfrm>
          <a:prstGeom prst="rect">
            <a:avLst/>
          </a:prstGeom>
          <a:solidFill>
            <a:srgbClr val="5AA2AE"/>
          </a:solidFill>
          <a:ln>
            <a:noFill/>
          </a:ln>
        </p:spPr>
        <p:style>
          <a:lnRef idx="3">
            <a:schemeClr val="lt1"/>
          </a:lnRef>
          <a:fillRef idx="1">
            <a:schemeClr val="accent5"/>
          </a:fillRef>
          <a:effectRef idx="1">
            <a:schemeClr val="accent5"/>
          </a:effectRef>
          <a:fontRef idx="minor">
            <a:schemeClr val="lt1"/>
          </a:fontRef>
        </p:style>
        <p:txBody>
          <a:bodyPr rtlCol="0" anchor="t"/>
          <a:lstStyle/>
          <a:p>
            <a:r>
              <a:rPr lang="en-US" sz="1400" b="1" dirty="0">
                <a:solidFill>
                  <a:schemeClr val="bg1"/>
                </a:solidFill>
              </a:rPr>
              <a:t>Utilization of Text4Baby</a:t>
            </a:r>
            <a:endParaRPr lang="en-US" sz="1400" dirty="0">
              <a:solidFill>
                <a:schemeClr val="bg1"/>
              </a:solidFill>
            </a:endParaRPr>
          </a:p>
          <a:p>
            <a:pPr marL="285750" indent="-285750">
              <a:buFont typeface="Arial" panose="020B0604020202020204" pitchFamily="34" charset="0"/>
              <a:buChar char="•"/>
            </a:pPr>
            <a:r>
              <a:rPr lang="en-US" sz="1200" dirty="0">
                <a:solidFill>
                  <a:schemeClr val="bg1"/>
                </a:solidFill>
              </a:rPr>
              <a:t>Evidence-based texting to moms 3x per week</a:t>
            </a:r>
          </a:p>
          <a:p>
            <a:endParaRPr lang="en-US" sz="800" b="1" dirty="0">
              <a:solidFill>
                <a:schemeClr val="bg1"/>
              </a:solidFill>
            </a:endParaRPr>
          </a:p>
          <a:p>
            <a:r>
              <a:rPr lang="en-US" sz="1400" b="1" dirty="0">
                <a:solidFill>
                  <a:schemeClr val="bg1"/>
                </a:solidFill>
              </a:rPr>
              <a:t>Interim HEDIS measure tracking</a:t>
            </a:r>
          </a:p>
          <a:p>
            <a:endParaRPr lang="en-US" sz="800" b="1" dirty="0">
              <a:solidFill>
                <a:schemeClr val="bg1"/>
              </a:solidFill>
            </a:endParaRPr>
          </a:p>
          <a:p>
            <a:r>
              <a:rPr lang="en-US" sz="1400" b="1" dirty="0">
                <a:solidFill>
                  <a:schemeClr val="bg1"/>
                </a:solidFill>
              </a:rPr>
              <a:t>Employ Motivational Interviewing Approach</a:t>
            </a:r>
          </a:p>
          <a:p>
            <a:endParaRPr lang="en-US" sz="800" b="1" dirty="0"/>
          </a:p>
          <a:p>
            <a:r>
              <a:rPr lang="en-US" sz="1300" b="1" dirty="0"/>
              <a:t>Community Connector &amp; Home Doctor Programs</a:t>
            </a:r>
          </a:p>
          <a:p>
            <a:pPr marL="171450" indent="-171450">
              <a:buFont typeface="Arial" panose="020B0604020202020204" pitchFamily="34" charset="0"/>
              <a:buChar char="•"/>
            </a:pPr>
            <a:r>
              <a:rPr lang="en-US" sz="1300" dirty="0"/>
              <a:t>Certified Community Health Workers</a:t>
            </a:r>
          </a:p>
          <a:p>
            <a:pPr marL="171450" indent="-171450">
              <a:buFont typeface="Arial" panose="020B0604020202020204" pitchFamily="34" charset="0"/>
              <a:buChar char="•"/>
            </a:pPr>
            <a:r>
              <a:rPr lang="en-US" sz="1300" dirty="0"/>
              <a:t>Home Visits</a:t>
            </a:r>
          </a:p>
          <a:p>
            <a:pPr marL="171450" indent="-171450">
              <a:buFont typeface="Arial" panose="020B0604020202020204" pitchFamily="34" charset="0"/>
              <a:buChar char="•"/>
            </a:pPr>
            <a:r>
              <a:rPr lang="en-US" sz="1300" dirty="0"/>
              <a:t>High-risk members</a:t>
            </a:r>
          </a:p>
          <a:p>
            <a:endParaRPr lang="en-US" sz="800" b="1" dirty="0">
              <a:solidFill>
                <a:schemeClr val="bg1"/>
              </a:solidFill>
            </a:endParaRPr>
          </a:p>
          <a:p>
            <a:endParaRPr lang="en-US" sz="800" b="1" dirty="0">
              <a:solidFill>
                <a:schemeClr val="bg1"/>
              </a:solidFill>
            </a:endParaRPr>
          </a:p>
          <a:p>
            <a:endParaRPr lang="en-US" sz="1300" dirty="0"/>
          </a:p>
          <a:p>
            <a:pPr algn="ctr"/>
            <a:endParaRPr lang="en-US" sz="1300" dirty="0"/>
          </a:p>
        </p:txBody>
      </p:sp>
      <p:sp>
        <p:nvSpPr>
          <p:cNvPr id="18" name="Rounded Rectangle 17"/>
          <p:cNvSpPr/>
          <p:nvPr/>
        </p:nvSpPr>
        <p:spPr>
          <a:xfrm>
            <a:off x="6604876" y="5234690"/>
            <a:ext cx="1761425" cy="567891"/>
          </a:xfrm>
          <a:prstGeom prst="roundRect">
            <a:avLst/>
          </a:prstGeom>
          <a:solidFill>
            <a:srgbClr val="5AA2AE"/>
          </a:solidFill>
          <a:effectLst/>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Best Practice</a:t>
            </a:r>
          </a:p>
        </p:txBody>
      </p:sp>
      <p:sp>
        <p:nvSpPr>
          <p:cNvPr id="25" name="TextBox 24"/>
          <p:cNvSpPr txBox="1"/>
          <p:nvPr/>
        </p:nvSpPr>
        <p:spPr>
          <a:xfrm>
            <a:off x="3644547" y="5937267"/>
            <a:ext cx="4877642" cy="230832"/>
          </a:xfrm>
          <a:prstGeom prst="rect">
            <a:avLst/>
          </a:prstGeom>
          <a:noFill/>
        </p:spPr>
        <p:txBody>
          <a:bodyPr wrap="square" rtlCol="0">
            <a:spAutoFit/>
          </a:bodyPr>
          <a:lstStyle/>
          <a:p>
            <a:r>
              <a:rPr lang="en-US" sz="900" dirty="0">
                <a:solidFill>
                  <a:schemeClr val="tx1">
                    <a:lumMod val="75000"/>
                    <a:lumOff val="25000"/>
                  </a:schemeClr>
                </a:solidFill>
              </a:rPr>
              <a:t>Best Practices model adapted from the Association of Maternal and Child Health Programs (AMCHP)</a:t>
            </a:r>
          </a:p>
        </p:txBody>
      </p:sp>
    </p:spTree>
    <p:extLst>
      <p:ext uri="{BB962C8B-B14F-4D97-AF65-F5344CB8AC3E}">
        <p14:creationId xmlns:p14="http://schemas.microsoft.com/office/powerpoint/2010/main" val="3655623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5831" y="166863"/>
            <a:ext cx="7886700" cy="616651"/>
          </a:xfrm>
        </p:spPr>
        <p:txBody>
          <a:bodyPr>
            <a:normAutofit fontScale="90000"/>
          </a:bodyPr>
          <a:lstStyle/>
          <a:p>
            <a:pPr algn="ctr"/>
            <a:r>
              <a:rPr lang="en-US" dirty="0">
                <a:solidFill>
                  <a:schemeClr val="tx2">
                    <a:lumMod val="60000"/>
                    <a:lumOff val="40000"/>
                  </a:schemeClr>
                </a:solidFill>
              </a:rPr>
              <a:t>Cutting Edge Initiatives</a:t>
            </a:r>
          </a:p>
        </p:txBody>
      </p:sp>
      <p:graphicFrame>
        <p:nvGraphicFramePr>
          <p:cNvPr id="13" name="Diagram 12"/>
          <p:cNvGraphicFramePr/>
          <p:nvPr>
            <p:extLst>
              <p:ext uri="{D42A27DB-BD31-4B8C-83A1-F6EECF244321}">
                <p14:modId xmlns:p14="http://schemas.microsoft.com/office/powerpoint/2010/main" val="2912387651"/>
              </p:ext>
            </p:extLst>
          </p:nvPr>
        </p:nvGraphicFramePr>
        <p:xfrm>
          <a:off x="1190294" y="1084729"/>
          <a:ext cx="7146882" cy="51418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716509" y="1271988"/>
            <a:ext cx="3259277" cy="1169551"/>
          </a:xfrm>
          <a:prstGeom prst="rect">
            <a:avLst/>
          </a:prstGeom>
          <a:noFill/>
        </p:spPr>
        <p:txBody>
          <a:bodyPr wrap="square" rtlCol="0">
            <a:spAutoFit/>
          </a:bodyPr>
          <a:lstStyle/>
          <a:p>
            <a:r>
              <a:rPr lang="en-US" sz="1400" dirty="0">
                <a:solidFill>
                  <a:schemeClr val="tx1">
                    <a:lumMod val="50000"/>
                    <a:lumOff val="50000"/>
                  </a:schemeClr>
                </a:solidFill>
              </a:rPr>
              <a:t>Include social determinants of health questions to identify member needs to link them community and social services. Assess disparities in various programs (e.g., prenatal care, child vaccinations).</a:t>
            </a:r>
          </a:p>
        </p:txBody>
      </p:sp>
      <p:sp>
        <p:nvSpPr>
          <p:cNvPr id="9" name="TextBox 8"/>
          <p:cNvSpPr txBox="1"/>
          <p:nvPr/>
        </p:nvSpPr>
        <p:spPr>
          <a:xfrm>
            <a:off x="6145469" y="2570777"/>
            <a:ext cx="2762250" cy="954107"/>
          </a:xfrm>
          <a:prstGeom prst="rect">
            <a:avLst/>
          </a:prstGeom>
          <a:noFill/>
        </p:spPr>
        <p:txBody>
          <a:bodyPr wrap="square" rtlCol="0">
            <a:spAutoFit/>
          </a:bodyPr>
          <a:lstStyle/>
          <a:p>
            <a:r>
              <a:rPr lang="en-US" sz="1400" dirty="0">
                <a:solidFill>
                  <a:schemeClr val="tx1">
                    <a:lumMod val="50000"/>
                    <a:lumOff val="50000"/>
                  </a:schemeClr>
                </a:solidFill>
              </a:rPr>
              <a:t>Members with limited housing and poor living conditions. Care is provided for moms and their babies to get the needed services.</a:t>
            </a:r>
          </a:p>
        </p:txBody>
      </p:sp>
      <p:sp>
        <p:nvSpPr>
          <p:cNvPr id="10" name="TextBox 9"/>
          <p:cNvSpPr txBox="1"/>
          <p:nvPr/>
        </p:nvSpPr>
        <p:spPr>
          <a:xfrm>
            <a:off x="1104569" y="4590407"/>
            <a:ext cx="2667331" cy="1384995"/>
          </a:xfrm>
          <a:prstGeom prst="rect">
            <a:avLst/>
          </a:prstGeom>
          <a:noFill/>
        </p:spPr>
        <p:txBody>
          <a:bodyPr wrap="square" rtlCol="0">
            <a:spAutoFit/>
          </a:bodyPr>
          <a:lstStyle/>
          <a:p>
            <a:r>
              <a:rPr lang="en-US" sz="1400" dirty="0">
                <a:solidFill>
                  <a:schemeClr val="tx1">
                    <a:lumMod val="50000"/>
                    <a:lumOff val="50000"/>
                  </a:schemeClr>
                </a:solidFill>
              </a:rPr>
              <a:t>Apply CLAS Standards in programs or interventions; and implement Cultural Competency Plan into practice; and effectively promote the importance of preventive and medical programs.</a:t>
            </a:r>
          </a:p>
        </p:txBody>
      </p:sp>
    </p:spTree>
    <p:extLst>
      <p:ext uri="{BB962C8B-B14F-4D97-AF65-F5344CB8AC3E}">
        <p14:creationId xmlns:p14="http://schemas.microsoft.com/office/powerpoint/2010/main" val="513456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55349" y="226100"/>
            <a:ext cx="7886700" cy="736041"/>
          </a:xfrm>
        </p:spPr>
        <p:txBody>
          <a:bodyPr>
            <a:normAutofit/>
          </a:bodyPr>
          <a:lstStyle/>
          <a:p>
            <a:pPr algn="ctr"/>
            <a:r>
              <a:rPr lang="en-US" dirty="0">
                <a:solidFill>
                  <a:schemeClr val="accent1"/>
                </a:solidFill>
              </a:rPr>
              <a:t>Emerging Practices</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462089338"/>
              </p:ext>
            </p:extLst>
          </p:nvPr>
        </p:nvGraphicFramePr>
        <p:xfrm>
          <a:off x="446846" y="1075766"/>
          <a:ext cx="8289650" cy="58203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4591671" y="1258790"/>
            <a:ext cx="3121562" cy="1169551"/>
          </a:xfrm>
          <a:prstGeom prst="rect">
            <a:avLst/>
          </a:prstGeom>
          <a:noFill/>
        </p:spPr>
        <p:txBody>
          <a:bodyPr wrap="square" rtlCol="0">
            <a:spAutoFit/>
          </a:bodyPr>
          <a:lstStyle/>
          <a:p>
            <a:r>
              <a:rPr lang="en-US" sz="1400" dirty="0">
                <a:solidFill>
                  <a:schemeClr val="tx1">
                    <a:lumMod val="50000"/>
                    <a:lumOff val="50000"/>
                  </a:schemeClr>
                </a:solidFill>
              </a:rPr>
              <a:t>Trainings on billing/coding, referral process, the benefits of family planning waiver, and Healthy Behaviors Programs. Offer CEU/CME credits to encourage provider participation.</a:t>
            </a:r>
          </a:p>
        </p:txBody>
      </p:sp>
      <p:sp>
        <p:nvSpPr>
          <p:cNvPr id="5" name="TextBox 4"/>
          <p:cNvSpPr txBox="1"/>
          <p:nvPr/>
        </p:nvSpPr>
        <p:spPr>
          <a:xfrm>
            <a:off x="6234140" y="4798863"/>
            <a:ext cx="2598223" cy="1169551"/>
          </a:xfrm>
          <a:prstGeom prst="rect">
            <a:avLst/>
          </a:prstGeom>
          <a:noFill/>
        </p:spPr>
        <p:txBody>
          <a:bodyPr wrap="square" rtlCol="0">
            <a:spAutoFit/>
          </a:bodyPr>
          <a:lstStyle/>
          <a:p>
            <a:r>
              <a:rPr lang="en-US" sz="1400" dirty="0">
                <a:solidFill>
                  <a:schemeClr val="tx1">
                    <a:lumMod val="50000"/>
                    <a:lumOff val="50000"/>
                  </a:schemeClr>
                </a:solidFill>
              </a:rPr>
              <a:t>Identify/capture missing records from health care providers to help with reducing care gaps and providing needed services to members.  </a:t>
            </a:r>
          </a:p>
        </p:txBody>
      </p:sp>
      <p:sp>
        <p:nvSpPr>
          <p:cNvPr id="6" name="TextBox 5"/>
          <p:cNvSpPr txBox="1"/>
          <p:nvPr/>
        </p:nvSpPr>
        <p:spPr>
          <a:xfrm>
            <a:off x="446846" y="3338883"/>
            <a:ext cx="2898782" cy="954107"/>
          </a:xfrm>
          <a:prstGeom prst="rect">
            <a:avLst/>
          </a:prstGeom>
          <a:noFill/>
        </p:spPr>
        <p:txBody>
          <a:bodyPr wrap="square" rtlCol="0">
            <a:spAutoFit/>
          </a:bodyPr>
          <a:lstStyle/>
          <a:p>
            <a:r>
              <a:rPr lang="en-US" sz="1400" dirty="0">
                <a:solidFill>
                  <a:schemeClr val="tx1">
                    <a:lumMod val="50000"/>
                    <a:lumOff val="50000"/>
                  </a:schemeClr>
                </a:solidFill>
              </a:rPr>
              <a:t>Data file includes the “pregnancy indicator” and daily PCP and member information for early identification of enrollees. </a:t>
            </a:r>
          </a:p>
        </p:txBody>
      </p:sp>
    </p:spTree>
    <p:extLst>
      <p:ext uri="{BB962C8B-B14F-4D97-AF65-F5344CB8AC3E}">
        <p14:creationId xmlns:p14="http://schemas.microsoft.com/office/powerpoint/2010/main" val="1735160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28650" y="111750"/>
            <a:ext cx="7886700" cy="1006474"/>
          </a:xfrm>
        </p:spPr>
        <p:txBody>
          <a:bodyPr/>
          <a:lstStyle/>
          <a:p>
            <a:pPr algn="ctr"/>
            <a:r>
              <a:rPr lang="en-US" dirty="0">
                <a:solidFill>
                  <a:schemeClr val="accent6">
                    <a:lumMod val="75000"/>
                  </a:schemeClr>
                </a:solidFill>
              </a:rPr>
              <a:t>Promising Practices</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985931921"/>
              </p:ext>
            </p:extLst>
          </p:nvPr>
        </p:nvGraphicFramePr>
        <p:xfrm>
          <a:off x="397565" y="1262270"/>
          <a:ext cx="8117785" cy="51861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TextBox 13"/>
          <p:cNvSpPr txBox="1"/>
          <p:nvPr/>
        </p:nvSpPr>
        <p:spPr>
          <a:xfrm>
            <a:off x="5172514" y="4977194"/>
            <a:ext cx="2276166" cy="954107"/>
          </a:xfrm>
          <a:prstGeom prst="rect">
            <a:avLst/>
          </a:prstGeom>
          <a:noFill/>
        </p:spPr>
        <p:txBody>
          <a:bodyPr wrap="square" rtlCol="0">
            <a:spAutoFit/>
          </a:bodyPr>
          <a:lstStyle/>
          <a:p>
            <a:r>
              <a:rPr lang="en-US" sz="1400" dirty="0">
                <a:solidFill>
                  <a:schemeClr val="tx1">
                    <a:lumMod val="50000"/>
                    <a:lumOff val="50000"/>
                  </a:schemeClr>
                </a:solidFill>
              </a:rPr>
              <a:t>Ex. Host regional or community baby showers, clinic days, health and fitness fairs.</a:t>
            </a:r>
          </a:p>
        </p:txBody>
      </p:sp>
      <p:sp>
        <p:nvSpPr>
          <p:cNvPr id="15" name="TextBox 14"/>
          <p:cNvSpPr txBox="1"/>
          <p:nvPr/>
        </p:nvSpPr>
        <p:spPr>
          <a:xfrm>
            <a:off x="7178785" y="3915365"/>
            <a:ext cx="1810757" cy="738664"/>
          </a:xfrm>
          <a:prstGeom prst="rect">
            <a:avLst/>
          </a:prstGeom>
          <a:noFill/>
        </p:spPr>
        <p:txBody>
          <a:bodyPr wrap="square" rtlCol="0">
            <a:spAutoFit/>
          </a:bodyPr>
          <a:lstStyle/>
          <a:p>
            <a:r>
              <a:rPr lang="en-US" sz="1400" dirty="0">
                <a:solidFill>
                  <a:schemeClr val="tx1">
                    <a:lumMod val="50000"/>
                    <a:lumOff val="50000"/>
                  </a:schemeClr>
                </a:solidFill>
              </a:rPr>
              <a:t>Ex. Earn up to $50 for attending 6 or more prenatal care visits. </a:t>
            </a:r>
          </a:p>
        </p:txBody>
      </p:sp>
      <p:sp>
        <p:nvSpPr>
          <p:cNvPr id="16" name="TextBox 15"/>
          <p:cNvSpPr txBox="1"/>
          <p:nvPr/>
        </p:nvSpPr>
        <p:spPr>
          <a:xfrm>
            <a:off x="5172514" y="1427179"/>
            <a:ext cx="2368965" cy="954107"/>
          </a:xfrm>
          <a:prstGeom prst="rect">
            <a:avLst/>
          </a:prstGeom>
          <a:noFill/>
        </p:spPr>
        <p:txBody>
          <a:bodyPr wrap="square" rtlCol="0">
            <a:spAutoFit/>
          </a:bodyPr>
          <a:lstStyle/>
          <a:p>
            <a:r>
              <a:rPr lang="en-US" sz="1400" dirty="0">
                <a:solidFill>
                  <a:schemeClr val="tx1">
                    <a:lumMod val="50000"/>
                    <a:lumOff val="50000"/>
                  </a:schemeClr>
                </a:solidFill>
              </a:rPr>
              <a:t>Ex. Receive $100 when you perform the first prenatal visit in the 1</a:t>
            </a:r>
            <a:r>
              <a:rPr lang="en-US" sz="1400" baseline="30000" dirty="0">
                <a:solidFill>
                  <a:schemeClr val="tx1">
                    <a:lumMod val="50000"/>
                    <a:lumOff val="50000"/>
                  </a:schemeClr>
                </a:solidFill>
              </a:rPr>
              <a:t>st</a:t>
            </a:r>
            <a:r>
              <a:rPr lang="en-US" sz="1400" dirty="0">
                <a:solidFill>
                  <a:schemeClr val="tx1">
                    <a:lumMod val="50000"/>
                    <a:lumOff val="50000"/>
                  </a:schemeClr>
                </a:solidFill>
              </a:rPr>
              <a:t> trimester and use the appropriate billing codes.</a:t>
            </a:r>
          </a:p>
        </p:txBody>
      </p:sp>
      <p:sp>
        <p:nvSpPr>
          <p:cNvPr id="8" name="TextBox 7"/>
          <p:cNvSpPr txBox="1"/>
          <p:nvPr/>
        </p:nvSpPr>
        <p:spPr>
          <a:xfrm>
            <a:off x="439942" y="4284697"/>
            <a:ext cx="3016278" cy="1169551"/>
          </a:xfrm>
          <a:prstGeom prst="rect">
            <a:avLst/>
          </a:prstGeom>
          <a:noFill/>
        </p:spPr>
        <p:txBody>
          <a:bodyPr wrap="square" rtlCol="0">
            <a:spAutoFit/>
          </a:bodyPr>
          <a:lstStyle/>
          <a:p>
            <a:r>
              <a:rPr lang="en-US" sz="1400" dirty="0">
                <a:solidFill>
                  <a:schemeClr val="tx1">
                    <a:lumMod val="50000"/>
                    <a:lumOff val="50000"/>
                  </a:schemeClr>
                </a:solidFill>
              </a:rPr>
              <a:t>Maintain updated member contact information and ability to apply GIS mapping/geo-coding. Contract with external vendors (e.g., USPS, </a:t>
            </a:r>
            <a:r>
              <a:rPr lang="en-US" sz="1400" dirty="0" err="1">
                <a:solidFill>
                  <a:schemeClr val="tx1">
                    <a:lumMod val="50000"/>
                    <a:lumOff val="50000"/>
                  </a:schemeClr>
                </a:solidFill>
              </a:rPr>
              <a:t>Optum</a:t>
            </a:r>
            <a:r>
              <a:rPr lang="en-US" sz="1400" dirty="0">
                <a:solidFill>
                  <a:schemeClr val="tx1">
                    <a:lumMod val="50000"/>
                    <a:lumOff val="50000"/>
                  </a:schemeClr>
                </a:solidFill>
              </a:rPr>
              <a:t>, </a:t>
            </a:r>
            <a:r>
              <a:rPr lang="en-US" sz="1400" dirty="0" err="1">
                <a:solidFill>
                  <a:schemeClr val="tx1">
                    <a:lumMod val="50000"/>
                    <a:lumOff val="50000"/>
                  </a:schemeClr>
                </a:solidFill>
              </a:rPr>
              <a:t>Silverlink</a:t>
            </a:r>
            <a:r>
              <a:rPr lang="en-US" sz="1400" dirty="0">
                <a:solidFill>
                  <a:schemeClr val="tx1">
                    <a:lumMod val="50000"/>
                    <a:lumOff val="50000"/>
                  </a:schemeClr>
                </a:solidFill>
              </a:rPr>
              <a:t>, </a:t>
            </a:r>
            <a:r>
              <a:rPr lang="en-US" sz="1400" dirty="0" err="1">
                <a:solidFill>
                  <a:schemeClr val="tx1">
                    <a:lumMod val="50000"/>
                    <a:lumOff val="50000"/>
                  </a:schemeClr>
                </a:solidFill>
              </a:rPr>
              <a:t>Voxiva</a:t>
            </a:r>
            <a:r>
              <a:rPr lang="en-US" sz="1400" dirty="0">
                <a:solidFill>
                  <a:schemeClr val="tx1">
                    <a:lumMod val="50000"/>
                    <a:lumOff val="50000"/>
                  </a:schemeClr>
                </a:solidFill>
              </a:rPr>
              <a:t>, Text4Baby).</a:t>
            </a:r>
          </a:p>
        </p:txBody>
      </p:sp>
    </p:spTree>
    <p:extLst>
      <p:ext uri="{BB962C8B-B14F-4D97-AF65-F5344CB8AC3E}">
        <p14:creationId xmlns:p14="http://schemas.microsoft.com/office/powerpoint/2010/main" val="2044004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6104" y="-61890"/>
            <a:ext cx="7762875" cy="920748"/>
          </a:xfrm>
        </p:spPr>
        <p:txBody>
          <a:bodyPr/>
          <a:lstStyle/>
          <a:p>
            <a:pPr algn="ctr"/>
            <a:r>
              <a:rPr lang="en-US" dirty="0">
                <a:solidFill>
                  <a:srgbClr val="5AA2AE"/>
                </a:solidFill>
              </a:rPr>
              <a:t>Best Practices</a:t>
            </a:r>
          </a:p>
        </p:txBody>
      </p:sp>
      <p:graphicFrame>
        <p:nvGraphicFramePr>
          <p:cNvPr id="4" name="Content Placeholder 8"/>
          <p:cNvGraphicFramePr>
            <a:graphicFrameLocks/>
          </p:cNvGraphicFramePr>
          <p:nvPr>
            <p:extLst>
              <p:ext uri="{D42A27DB-BD31-4B8C-83A1-F6EECF244321}">
                <p14:modId xmlns:p14="http://schemas.microsoft.com/office/powerpoint/2010/main" val="3374963916"/>
              </p:ext>
            </p:extLst>
          </p:nvPr>
        </p:nvGraphicFramePr>
        <p:xfrm>
          <a:off x="806104" y="767644"/>
          <a:ext cx="8117785" cy="59026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1695261" y="5029107"/>
            <a:ext cx="2541454" cy="954107"/>
          </a:xfrm>
          <a:prstGeom prst="rect">
            <a:avLst/>
          </a:prstGeom>
          <a:noFill/>
        </p:spPr>
        <p:txBody>
          <a:bodyPr wrap="square" rtlCol="0">
            <a:spAutoFit/>
          </a:bodyPr>
          <a:lstStyle/>
          <a:p>
            <a:r>
              <a:rPr lang="en-US" sz="1400" dirty="0">
                <a:solidFill>
                  <a:schemeClr val="tx1">
                    <a:lumMod val="50000"/>
                    <a:lumOff val="50000"/>
                  </a:schemeClr>
                </a:solidFill>
              </a:rPr>
              <a:t>Application sends evidence-based text messages to moms 3x/week timed to throughout the course of their pregnancy.</a:t>
            </a:r>
          </a:p>
        </p:txBody>
      </p:sp>
      <p:sp>
        <p:nvSpPr>
          <p:cNvPr id="7" name="TextBox 6"/>
          <p:cNvSpPr txBox="1"/>
          <p:nvPr/>
        </p:nvSpPr>
        <p:spPr>
          <a:xfrm>
            <a:off x="462743" y="1610494"/>
            <a:ext cx="3141069" cy="1384995"/>
          </a:xfrm>
          <a:prstGeom prst="rect">
            <a:avLst/>
          </a:prstGeom>
          <a:noFill/>
        </p:spPr>
        <p:txBody>
          <a:bodyPr wrap="square" rtlCol="0">
            <a:spAutoFit/>
          </a:bodyPr>
          <a:lstStyle/>
          <a:p>
            <a:r>
              <a:rPr lang="en-US" sz="1400" dirty="0">
                <a:solidFill>
                  <a:schemeClr val="tx1">
                    <a:lumMod val="50000"/>
                    <a:lumOff val="50000"/>
                  </a:schemeClr>
                </a:solidFill>
              </a:rPr>
              <a:t>Evidence-based counseling style where providers become a helper in the change process and express acceptance of your member. Ex., for lifestyle change, substance using members, and other therapeutic approaches.</a:t>
            </a:r>
          </a:p>
        </p:txBody>
      </p:sp>
      <p:sp>
        <p:nvSpPr>
          <p:cNvPr id="8" name="TextBox 7"/>
          <p:cNvSpPr txBox="1"/>
          <p:nvPr/>
        </p:nvSpPr>
        <p:spPr>
          <a:xfrm>
            <a:off x="5608812" y="1010021"/>
            <a:ext cx="2722388" cy="1169551"/>
          </a:xfrm>
          <a:prstGeom prst="rect">
            <a:avLst/>
          </a:prstGeom>
          <a:noFill/>
        </p:spPr>
        <p:txBody>
          <a:bodyPr wrap="square" rtlCol="0">
            <a:spAutoFit/>
          </a:bodyPr>
          <a:lstStyle/>
          <a:p>
            <a:r>
              <a:rPr lang="en-US" sz="1400" dirty="0">
                <a:solidFill>
                  <a:schemeClr val="tx1">
                    <a:lumMod val="50000"/>
                    <a:lumOff val="50000"/>
                  </a:schemeClr>
                </a:solidFill>
              </a:rPr>
              <a:t>Track HEDIS/HEDIS-like measures on a frequent basis for evaluation purposes and to identify gaps in care to prioritize members for outreach.</a:t>
            </a:r>
          </a:p>
        </p:txBody>
      </p:sp>
      <p:sp>
        <p:nvSpPr>
          <p:cNvPr id="9" name="TextBox 8"/>
          <p:cNvSpPr txBox="1"/>
          <p:nvPr/>
        </p:nvSpPr>
        <p:spPr>
          <a:xfrm>
            <a:off x="6220178" y="4598219"/>
            <a:ext cx="2923822" cy="1384995"/>
          </a:xfrm>
          <a:prstGeom prst="rect">
            <a:avLst/>
          </a:prstGeom>
          <a:noFill/>
        </p:spPr>
        <p:txBody>
          <a:bodyPr wrap="square" rtlCol="0">
            <a:spAutoFit/>
          </a:bodyPr>
          <a:lstStyle/>
          <a:p>
            <a:r>
              <a:rPr lang="en-US" sz="1400" dirty="0">
                <a:solidFill>
                  <a:schemeClr val="tx1">
                    <a:lumMod val="50000"/>
                    <a:lumOff val="50000"/>
                  </a:schemeClr>
                </a:solidFill>
              </a:rPr>
              <a:t>Use certified Community Health Workers to conduct EPSDT and Prenatal Care outreach &amp; home visiting for non-compliant or hard to reach members (e.g., children, high-risk pregnant women).</a:t>
            </a:r>
          </a:p>
        </p:txBody>
      </p:sp>
    </p:spTree>
    <p:extLst>
      <p:ext uri="{BB962C8B-B14F-4D97-AF65-F5344CB8AC3E}">
        <p14:creationId xmlns:p14="http://schemas.microsoft.com/office/powerpoint/2010/main" val="459846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5581" y="219450"/>
            <a:ext cx="7886700" cy="682624"/>
          </a:xfrm>
          <a:solidFill>
            <a:schemeClr val="bg1"/>
          </a:solidFill>
          <a:ln w="19050">
            <a:noFill/>
          </a:ln>
        </p:spPr>
        <p:txBody>
          <a:bodyPr>
            <a:normAutofit fontScale="90000"/>
          </a:bodyPr>
          <a:lstStyle/>
          <a:p>
            <a:pPr algn="ctr"/>
            <a:r>
              <a:rPr lang="en-US" dirty="0">
                <a:solidFill>
                  <a:srgbClr val="6D7FA8"/>
                </a:solidFill>
              </a:rPr>
              <a:t>Recommendations</a:t>
            </a:r>
          </a:p>
        </p:txBody>
      </p:sp>
      <p:sp>
        <p:nvSpPr>
          <p:cNvPr id="7" name="Content Placeholder 6"/>
          <p:cNvSpPr>
            <a:spLocks noGrp="1"/>
          </p:cNvSpPr>
          <p:nvPr>
            <p:ph sz="half" idx="1"/>
          </p:nvPr>
        </p:nvSpPr>
        <p:spPr>
          <a:xfrm>
            <a:off x="504784" y="1171926"/>
            <a:ext cx="3953434" cy="4581174"/>
          </a:xfrm>
        </p:spPr>
        <p:txBody>
          <a:bodyPr>
            <a:noAutofit/>
          </a:bodyPr>
          <a:lstStyle/>
          <a:p>
            <a:r>
              <a:rPr lang="en-US" sz="1600" dirty="0"/>
              <a:t>Educate your providers on proper coding and billing for family planning, prenatal, postpartum/inter-conception, and well-child care.</a:t>
            </a:r>
          </a:p>
          <a:p>
            <a:r>
              <a:rPr lang="en-US" sz="1600" dirty="0"/>
              <a:t>Engage fathers or significant others in PRE, postpartum, and W15 care.</a:t>
            </a:r>
          </a:p>
          <a:p>
            <a:r>
              <a:rPr lang="en-US" sz="1600" dirty="0"/>
              <a:t>Apply GIS mapping/geo-coding to locate members with gaps in care and implement home visiting interventions.</a:t>
            </a:r>
          </a:p>
          <a:p>
            <a:r>
              <a:rPr lang="en-US" sz="1600" dirty="0"/>
              <a:t>Have providers integrate the plan’s Health Risk Assessment and Healthy Behaviors Program forms into their EHR systems.</a:t>
            </a:r>
          </a:p>
          <a:p>
            <a:pPr lvl="1"/>
            <a:r>
              <a:rPr lang="en-US" sz="1600" dirty="0">
                <a:hlinkClick r:id="rId3" action="ppaction://hlinksldjump"/>
              </a:rPr>
              <a:t>One Key Question™ Pregnancy Intention Screening Questionnaire</a:t>
            </a:r>
            <a:r>
              <a:rPr lang="en-US" sz="1600" dirty="0"/>
              <a:t> </a:t>
            </a:r>
          </a:p>
          <a:p>
            <a:r>
              <a:rPr lang="en-US" sz="1600" dirty="0"/>
              <a:t>Improve care coordination with local Healthy Start Coalitions.</a:t>
            </a:r>
          </a:p>
        </p:txBody>
      </p:sp>
      <p:sp>
        <p:nvSpPr>
          <p:cNvPr id="10" name="Content Placeholder 9"/>
          <p:cNvSpPr>
            <a:spLocks noGrp="1"/>
          </p:cNvSpPr>
          <p:nvPr>
            <p:ph sz="half" idx="2"/>
          </p:nvPr>
        </p:nvSpPr>
        <p:spPr>
          <a:xfrm>
            <a:off x="4838701" y="1102099"/>
            <a:ext cx="4005356" cy="4925609"/>
          </a:xfrm>
        </p:spPr>
        <p:txBody>
          <a:bodyPr>
            <a:noAutofit/>
          </a:bodyPr>
          <a:lstStyle/>
          <a:p>
            <a:r>
              <a:rPr lang="en-US" sz="1600" dirty="0"/>
              <a:t>Encourage providers to screen for perinatal anxiety, depression, BMI, substance use, and tobacco use.</a:t>
            </a:r>
          </a:p>
          <a:p>
            <a:r>
              <a:rPr lang="en-US" sz="1600" dirty="0"/>
              <a:t>Have at least five data points to show an improvement in the comprehensive maternal and infant health (MIH) </a:t>
            </a:r>
            <a:r>
              <a:rPr lang="en-US" sz="1600" dirty="0">
                <a:hlinkClick r:id="rId3" action="ppaction://hlinksldjump"/>
              </a:rPr>
              <a:t>measures and indicators</a:t>
            </a:r>
            <a:r>
              <a:rPr lang="en-US" sz="1600" dirty="0"/>
              <a:t> for internal program evaluation</a:t>
            </a:r>
          </a:p>
          <a:p>
            <a:pPr lvl="1"/>
            <a:r>
              <a:rPr lang="en-US" sz="1600" dirty="0">
                <a:solidFill>
                  <a:schemeClr val="tx1">
                    <a:lumMod val="65000"/>
                    <a:lumOff val="35000"/>
                  </a:schemeClr>
                </a:solidFill>
              </a:rPr>
              <a:t>Program Participation</a:t>
            </a:r>
          </a:p>
          <a:p>
            <a:pPr lvl="1"/>
            <a:r>
              <a:rPr lang="en-US" sz="1600" dirty="0">
                <a:solidFill>
                  <a:schemeClr val="tx1">
                    <a:lumMod val="65000"/>
                    <a:lumOff val="35000"/>
                  </a:schemeClr>
                </a:solidFill>
              </a:rPr>
              <a:t>Low Birth Weight</a:t>
            </a:r>
          </a:p>
          <a:p>
            <a:pPr lvl="1"/>
            <a:r>
              <a:rPr lang="en-US" sz="1600" dirty="0">
                <a:solidFill>
                  <a:schemeClr val="tx1">
                    <a:lumMod val="65000"/>
                    <a:lumOff val="35000"/>
                  </a:schemeClr>
                </a:solidFill>
              </a:rPr>
              <a:t>C-section</a:t>
            </a:r>
          </a:p>
          <a:p>
            <a:pPr lvl="1"/>
            <a:r>
              <a:rPr lang="en-US" sz="1600" dirty="0">
                <a:solidFill>
                  <a:schemeClr val="tx1">
                    <a:lumMod val="65000"/>
                    <a:lumOff val="35000"/>
                  </a:schemeClr>
                </a:solidFill>
              </a:rPr>
              <a:t>Pre-term Birth</a:t>
            </a:r>
          </a:p>
          <a:p>
            <a:pPr lvl="1"/>
            <a:r>
              <a:rPr lang="en-US" sz="1600" dirty="0">
                <a:solidFill>
                  <a:schemeClr val="tx1">
                    <a:lumMod val="65000"/>
                    <a:lumOff val="35000"/>
                  </a:schemeClr>
                </a:solidFill>
              </a:rPr>
              <a:t>Family Planning (e.g., contraceptive use, service availability by provider type)</a:t>
            </a:r>
          </a:p>
          <a:p>
            <a:r>
              <a:rPr lang="en-US" sz="1600" dirty="0"/>
              <a:t>Inform pregnant members about the 1115 Family Planning Waiver Program during 1</a:t>
            </a:r>
            <a:r>
              <a:rPr lang="en-US" sz="1600" baseline="30000" dirty="0"/>
              <a:t>st</a:t>
            </a:r>
            <a:r>
              <a:rPr lang="en-US" sz="1600" dirty="0"/>
              <a:t>  and 2</a:t>
            </a:r>
            <a:r>
              <a:rPr lang="en-US" sz="1600" baseline="30000" dirty="0"/>
              <a:t>nd</a:t>
            </a:r>
            <a:r>
              <a:rPr lang="en-US" sz="1600" dirty="0"/>
              <a:t> trimester.</a:t>
            </a:r>
          </a:p>
        </p:txBody>
      </p:sp>
    </p:spTree>
    <p:extLst>
      <p:ext uri="{BB962C8B-B14F-4D97-AF65-F5344CB8AC3E}">
        <p14:creationId xmlns:p14="http://schemas.microsoft.com/office/powerpoint/2010/main" val="4219747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7740" y="1199517"/>
            <a:ext cx="4867276" cy="801275"/>
          </a:xfrm>
        </p:spPr>
        <p:txBody>
          <a:bodyPr>
            <a:normAutofit/>
          </a:bodyPr>
          <a:lstStyle/>
          <a:p>
            <a:pPr algn="ctr"/>
            <a:r>
              <a:rPr lang="en-US" sz="2800" b="1" dirty="0">
                <a:solidFill>
                  <a:srgbClr val="6D7FA8"/>
                </a:solidFill>
              </a:rPr>
              <a:t>PIP Check-In #4!</a:t>
            </a:r>
          </a:p>
        </p:txBody>
      </p:sp>
      <p:sp>
        <p:nvSpPr>
          <p:cNvPr id="3" name="Content Placeholder 2"/>
          <p:cNvSpPr>
            <a:spLocks noGrp="1"/>
          </p:cNvSpPr>
          <p:nvPr>
            <p:ph sz="half" idx="1"/>
          </p:nvPr>
        </p:nvSpPr>
        <p:spPr>
          <a:xfrm>
            <a:off x="767204" y="2077037"/>
            <a:ext cx="7745060" cy="3781777"/>
          </a:xfrm>
        </p:spPr>
        <p:txBody>
          <a:bodyPr>
            <a:noAutofit/>
          </a:bodyPr>
          <a:lstStyle/>
          <a:p>
            <a:r>
              <a:rPr lang="en-US" sz="2000" dirty="0"/>
              <a:t>Continue our focus on Improving Timeliness of Prenatal Care and W15</a:t>
            </a:r>
          </a:p>
          <a:p>
            <a:r>
              <a:rPr lang="en-US" sz="2000" dirty="0"/>
              <a:t>Identify what plans have considered/incorporated from the PIP Check-In Team Recommendations </a:t>
            </a:r>
          </a:p>
          <a:p>
            <a:r>
              <a:rPr lang="en-US" sz="2000" dirty="0"/>
              <a:t>Assess the progress of interventions post PIP Check-In #3, given any modifications or enhancements</a:t>
            </a:r>
          </a:p>
          <a:p>
            <a:r>
              <a:rPr lang="en-US" sz="2000" dirty="0"/>
              <a:t>Think about innovative strategies to integrate behavioral health in MIH.</a:t>
            </a:r>
          </a:p>
          <a:p>
            <a:r>
              <a:rPr lang="en-US" sz="2000" dirty="0"/>
              <a:t>Address other evidence-based approaches to the improvement of comprehensive maternal and infant health outcomes.</a:t>
            </a:r>
          </a:p>
        </p:txBody>
      </p:sp>
      <p:sp>
        <p:nvSpPr>
          <p:cNvPr id="6" name="Rectangle 5"/>
          <p:cNvSpPr/>
          <p:nvPr/>
        </p:nvSpPr>
        <p:spPr>
          <a:xfrm>
            <a:off x="1772356" y="333050"/>
            <a:ext cx="5486400" cy="7902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accent3">
                    <a:lumMod val="75000"/>
                  </a:schemeClr>
                </a:solidFill>
              </a:rPr>
              <a:t>WHAT’S NEXT?</a:t>
            </a:r>
          </a:p>
        </p:txBody>
      </p:sp>
    </p:spTree>
    <p:extLst>
      <p:ext uri="{BB962C8B-B14F-4D97-AF65-F5344CB8AC3E}">
        <p14:creationId xmlns:p14="http://schemas.microsoft.com/office/powerpoint/2010/main" val="3037638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44312" y="429418"/>
            <a:ext cx="8229600" cy="718784"/>
          </a:xfrm>
        </p:spPr>
        <p:txBody>
          <a:bodyPr>
            <a:normAutofit/>
          </a:bodyPr>
          <a:lstStyle/>
          <a:p>
            <a:r>
              <a:rPr lang="en-US" sz="3200" dirty="0"/>
              <a:t>Resources</a:t>
            </a:r>
          </a:p>
        </p:txBody>
      </p:sp>
      <p:sp>
        <p:nvSpPr>
          <p:cNvPr id="5" name="Slide Number Placeholder 4"/>
          <p:cNvSpPr>
            <a:spLocks noGrp="1"/>
          </p:cNvSpPr>
          <p:nvPr>
            <p:ph type="sldNum" sz="quarter" idx="4"/>
          </p:nvPr>
        </p:nvSpPr>
        <p:spPr/>
        <p:txBody>
          <a:bodyPr/>
          <a:lstStyle/>
          <a:p>
            <a:fld id="{92351276-899D-4574-94CF-FDF2418DFF16}" type="slidenum">
              <a:rPr lang="en-US" smtClean="0"/>
              <a:pPr/>
              <a:t>9</a:t>
            </a:fld>
            <a:endParaRPr lang="en-US" dirty="0"/>
          </a:p>
        </p:txBody>
      </p:sp>
      <p:sp>
        <p:nvSpPr>
          <p:cNvPr id="8" name="Rectangle 7"/>
          <p:cNvSpPr/>
          <p:nvPr/>
        </p:nvSpPr>
        <p:spPr>
          <a:xfrm>
            <a:off x="401462" y="1519414"/>
            <a:ext cx="1857022" cy="880533"/>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t>Screening Forms/ Tools</a:t>
            </a:r>
          </a:p>
        </p:txBody>
      </p:sp>
      <p:sp>
        <p:nvSpPr>
          <p:cNvPr id="9" name="TextBox 8"/>
          <p:cNvSpPr txBox="1"/>
          <p:nvPr/>
        </p:nvSpPr>
        <p:spPr>
          <a:xfrm>
            <a:off x="2348795" y="1519412"/>
            <a:ext cx="6400800" cy="1016703"/>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49530" tIns="49530" rIns="49530" bIns="49530" numCol="1" spcCol="1270" rtlCol="0" anchor="t" anchorCtr="0">
            <a:noAutofit/>
          </a:bodyPr>
          <a:lstStyle/>
          <a:p>
            <a:pPr algn="l" defTabSz="577850">
              <a:lnSpc>
                <a:spcPct val="90000"/>
              </a:lnSpc>
              <a:spcBef>
                <a:spcPct val="0"/>
              </a:spcBef>
              <a:spcAft>
                <a:spcPct val="35000"/>
              </a:spcAft>
            </a:pPr>
            <a:r>
              <a:rPr lang="en-US" sz="1400" b="1" dirty="0">
                <a:solidFill>
                  <a:schemeClr val="accent3">
                    <a:lumMod val="75000"/>
                  </a:schemeClr>
                </a:solidFill>
              </a:rPr>
              <a:t>ONE KEY QUESTION™ </a:t>
            </a:r>
            <a:r>
              <a:rPr lang="en-US" sz="1400" dirty="0">
                <a:solidFill>
                  <a:schemeClr val="accent3">
                    <a:lumMod val="75000"/>
                  </a:schemeClr>
                </a:solidFill>
              </a:rPr>
              <a:t>Pregnancy Intention (adapted from Oregon Foundation for Reproductive Health) – Download </a:t>
            </a:r>
            <a:r>
              <a:rPr lang="en-US" sz="1400" dirty="0">
                <a:solidFill>
                  <a:schemeClr val="accent3">
                    <a:lumMod val="75000"/>
                  </a:schemeClr>
                </a:solidFill>
                <a:hlinkClick r:id="rId3"/>
              </a:rPr>
              <a:t>PDF</a:t>
            </a:r>
            <a:endParaRPr lang="en-US" sz="1400" dirty="0">
              <a:solidFill>
                <a:schemeClr val="accent3">
                  <a:lumMod val="75000"/>
                </a:schemeClr>
              </a:solidFill>
            </a:endParaRPr>
          </a:p>
          <a:p>
            <a:pPr algn="l" defTabSz="577850">
              <a:spcBef>
                <a:spcPct val="0"/>
              </a:spcBef>
            </a:pPr>
            <a:r>
              <a:rPr lang="en-US" sz="1400" b="1" dirty="0">
                <a:solidFill>
                  <a:schemeClr val="accent3">
                    <a:lumMod val="75000"/>
                  </a:schemeClr>
                </a:solidFill>
              </a:rPr>
              <a:t>WHO Medical Eligibility Criteria Wheel, 2015</a:t>
            </a:r>
          </a:p>
          <a:p>
            <a:pPr defTabSz="577850">
              <a:spcBef>
                <a:spcPct val="0"/>
              </a:spcBef>
            </a:pPr>
            <a:r>
              <a:rPr lang="en-US" sz="1400" dirty="0">
                <a:solidFill>
                  <a:schemeClr val="accent3">
                    <a:lumMod val="75000"/>
                  </a:schemeClr>
                </a:solidFill>
                <a:hlinkClick r:id="rId4"/>
              </a:rPr>
              <a:t>http://srhr.org/mecwheel/</a:t>
            </a:r>
            <a:r>
              <a:rPr lang="en-US" sz="1400" dirty="0">
                <a:solidFill>
                  <a:schemeClr val="accent3">
                    <a:lumMod val="75000"/>
                  </a:schemeClr>
                </a:solidFill>
              </a:rPr>
              <a:t> </a:t>
            </a:r>
          </a:p>
        </p:txBody>
      </p:sp>
      <p:sp>
        <p:nvSpPr>
          <p:cNvPr id="10" name="Rectangle 9"/>
          <p:cNvSpPr/>
          <p:nvPr/>
        </p:nvSpPr>
        <p:spPr>
          <a:xfrm>
            <a:off x="401462" y="3021625"/>
            <a:ext cx="1857022" cy="2302850"/>
          </a:xfrm>
          <a:prstGeom prst="rect">
            <a:avLst/>
          </a:prstGeom>
          <a:solidFill>
            <a:schemeClr val="accent5">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t>Upcoming Webinars</a:t>
            </a:r>
          </a:p>
        </p:txBody>
      </p:sp>
      <p:sp>
        <p:nvSpPr>
          <p:cNvPr id="11" name="TextBox 10"/>
          <p:cNvSpPr txBox="1"/>
          <p:nvPr/>
        </p:nvSpPr>
        <p:spPr>
          <a:xfrm>
            <a:off x="2382661" y="2931313"/>
            <a:ext cx="6400800" cy="1010354"/>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49530" tIns="49530" rIns="49530" bIns="49530" numCol="1" spcCol="1270" rtlCol="0" anchor="ctr" anchorCtr="0">
            <a:noAutofit/>
          </a:bodyPr>
          <a:lstStyle/>
          <a:p>
            <a:pPr defTabSz="577850">
              <a:spcBef>
                <a:spcPct val="0"/>
              </a:spcBef>
            </a:pPr>
            <a:r>
              <a:rPr lang="en-US" altLang="en-US" sz="1400" b="1" dirty="0">
                <a:solidFill>
                  <a:schemeClr val="accent5">
                    <a:lumMod val="75000"/>
                  </a:schemeClr>
                </a:solidFill>
              </a:rPr>
              <a:t>LARC and the Office of Population Affairs Contraceptive Care Measures</a:t>
            </a:r>
          </a:p>
          <a:p>
            <a:pPr defTabSz="577850">
              <a:spcBef>
                <a:spcPct val="0"/>
              </a:spcBef>
            </a:pPr>
            <a:r>
              <a:rPr lang="en-US" altLang="en-US" sz="1400" dirty="0">
                <a:solidFill>
                  <a:schemeClr val="accent5">
                    <a:lumMod val="75000"/>
                  </a:schemeClr>
                </a:solidFill>
              </a:rPr>
              <a:t>Hosted by the American College of Obstetricians and Gynecologists</a:t>
            </a:r>
          </a:p>
          <a:p>
            <a:pPr defTabSz="577850">
              <a:spcBef>
                <a:spcPct val="0"/>
              </a:spcBef>
            </a:pPr>
            <a:r>
              <a:rPr lang="en-US" altLang="en-US" sz="1400" dirty="0">
                <a:solidFill>
                  <a:schemeClr val="accent5">
                    <a:lumMod val="75000"/>
                  </a:schemeClr>
                </a:solidFill>
              </a:rPr>
              <a:t>March 16, 3-4 p.m. ET</a:t>
            </a:r>
          </a:p>
          <a:p>
            <a:pPr defTabSz="577850">
              <a:spcBef>
                <a:spcPct val="0"/>
              </a:spcBef>
            </a:pPr>
            <a:r>
              <a:rPr lang="en-US" sz="1400" dirty="0">
                <a:solidFill>
                  <a:schemeClr val="accent5">
                    <a:lumMod val="75000"/>
                  </a:schemeClr>
                </a:solidFill>
                <a:hlinkClick r:id="rId5"/>
              </a:rPr>
              <a:t>Register Here</a:t>
            </a:r>
            <a:endParaRPr lang="en-US" sz="1400" dirty="0">
              <a:solidFill>
                <a:schemeClr val="accent5">
                  <a:lumMod val="75000"/>
                </a:schemeClr>
              </a:solidFill>
            </a:endParaRPr>
          </a:p>
        </p:txBody>
      </p:sp>
      <p:sp>
        <p:nvSpPr>
          <p:cNvPr id="16" name="TextBox 15"/>
          <p:cNvSpPr txBox="1"/>
          <p:nvPr/>
        </p:nvSpPr>
        <p:spPr>
          <a:xfrm>
            <a:off x="2348796" y="3967422"/>
            <a:ext cx="6576130" cy="146182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49530" tIns="49530" rIns="49530" bIns="49530" numCol="1" spcCol="1270" rtlCol="0" anchor="ctr" anchorCtr="0">
            <a:noAutofit/>
          </a:bodyPr>
          <a:lstStyle/>
          <a:p>
            <a:pPr defTabSz="577850">
              <a:spcBef>
                <a:spcPct val="0"/>
              </a:spcBef>
            </a:pPr>
            <a:r>
              <a:rPr lang="en-US" sz="1400" b="1" dirty="0">
                <a:solidFill>
                  <a:schemeClr val="accent5">
                    <a:lumMod val="75000"/>
                  </a:schemeClr>
                </a:solidFill>
              </a:rPr>
              <a:t>Expanding Contraceptive Access: Developing and Implementing State-based Approaches</a:t>
            </a:r>
          </a:p>
          <a:p>
            <a:pPr lvl="0" eaLnBrk="0" fontAlgn="base" hangingPunct="0">
              <a:spcBef>
                <a:spcPct val="0"/>
              </a:spcBef>
              <a:spcAft>
                <a:spcPct val="0"/>
              </a:spcAft>
            </a:pPr>
            <a:r>
              <a:rPr lang="en-US" altLang="en-US" sz="1400" dirty="0">
                <a:solidFill>
                  <a:schemeClr val="accent5">
                    <a:lumMod val="75000"/>
                  </a:schemeClr>
                </a:solidFill>
              </a:rPr>
              <a:t>Hosted by the American College of Obstetricians and Gynecologists</a:t>
            </a:r>
          </a:p>
          <a:p>
            <a:pPr lvl="0" eaLnBrk="0" fontAlgn="base" hangingPunct="0">
              <a:spcBef>
                <a:spcPct val="0"/>
              </a:spcBef>
              <a:spcAft>
                <a:spcPct val="0"/>
              </a:spcAft>
            </a:pPr>
            <a:r>
              <a:rPr lang="en-US" altLang="en-US" sz="1400" dirty="0">
                <a:solidFill>
                  <a:schemeClr val="accent5">
                    <a:lumMod val="75000"/>
                  </a:schemeClr>
                </a:solidFill>
              </a:rPr>
              <a:t>March 16, 1-2:30 p.m. ET</a:t>
            </a:r>
          </a:p>
          <a:p>
            <a:pPr eaLnBrk="0" fontAlgn="base" hangingPunct="0">
              <a:spcBef>
                <a:spcPct val="0"/>
              </a:spcBef>
              <a:spcAft>
                <a:spcPct val="0"/>
              </a:spcAft>
            </a:pPr>
            <a:r>
              <a:rPr lang="en-US" altLang="en-US" sz="1400" dirty="0">
                <a:solidFill>
                  <a:schemeClr val="accent5">
                    <a:lumMod val="75000"/>
                  </a:schemeClr>
                </a:solidFill>
              </a:rPr>
              <a:t>Hear presentations from both Mississippi and Oregon</a:t>
            </a:r>
          </a:p>
          <a:p>
            <a:pPr eaLnBrk="0" fontAlgn="base" hangingPunct="0">
              <a:spcBef>
                <a:spcPct val="0"/>
              </a:spcBef>
              <a:spcAft>
                <a:spcPct val="0"/>
              </a:spcAft>
            </a:pPr>
            <a:r>
              <a:rPr lang="en-US" altLang="en-US" sz="1400" dirty="0">
                <a:solidFill>
                  <a:schemeClr val="accent5">
                    <a:lumMod val="75000"/>
                  </a:schemeClr>
                </a:solidFill>
                <a:hlinkClick r:id="rId6"/>
              </a:rPr>
              <a:t>Register Here</a:t>
            </a:r>
            <a:endParaRPr lang="en-US" altLang="en-US" sz="1400" dirty="0">
              <a:solidFill>
                <a:schemeClr val="accent5">
                  <a:lumMod val="75000"/>
                </a:schemeClr>
              </a:solidFill>
            </a:endParaRPr>
          </a:p>
        </p:txBody>
      </p:sp>
    </p:spTree>
    <p:extLst>
      <p:ext uri="{BB962C8B-B14F-4D97-AF65-F5344CB8AC3E}">
        <p14:creationId xmlns:p14="http://schemas.microsoft.com/office/powerpoint/2010/main" val="2607542662"/>
      </p:ext>
    </p:extLst>
  </p:cSld>
  <p:clrMapOvr>
    <a:masterClrMapping/>
  </p:clrMapOvr>
</p:sld>
</file>

<file path=ppt/theme/theme1.xml><?xml version="1.0" encoding="utf-8"?>
<a:theme xmlns:a="http://schemas.openxmlformats.org/drawingml/2006/main" name="AHC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spcFirstLastPara="0" vert="horz" wrap="square" lIns="49530" tIns="49530" rIns="49530" bIns="49530" numCol="1" spcCol="1270" anchor="ctr" anchorCtr="0">
        <a:noAutofit/>
      </a:bodyPr>
      <a:lstStyle>
        <a:defPPr algn="l" defTabSz="577850">
          <a:lnSpc>
            <a:spcPct val="90000"/>
          </a:lnSpc>
          <a:spcBef>
            <a:spcPct val="0"/>
          </a:spcBef>
          <a:spcAft>
            <a:spcPct val="35000"/>
          </a:spcAft>
          <a:defRPr sz="1300" kern="1200" dirty="0" smtClean="0">
            <a:solidFill>
              <a:schemeClr val="tx2"/>
            </a:solidFill>
          </a:defRPr>
        </a:defPPr>
      </a:lstStyle>
      <a:style>
        <a:lnRef idx="0">
          <a:scrgbClr r="0" g="0" b="0"/>
        </a:lnRef>
        <a:fillRef idx="0">
          <a:scrgbClr r="0" g="0" b="0"/>
        </a:fillRef>
        <a:effectRef idx="0">
          <a:scrgbClr r="0" g="0" b="0"/>
        </a:effectRef>
        <a:fontRef idx="minor">
          <a:schemeClr val="tx1">
            <a:hueOff val="0"/>
            <a:satOff val="0"/>
            <a:lumOff val="0"/>
            <a:alphaOff val="0"/>
          </a:schemeClr>
        </a:fontRef>
      </a:style>
    </a:txDef>
  </a:objectDefaults>
  <a:extraClrSchemeLst/>
  <a:extLst>
    <a:ext uri="{05A4C25C-085E-4340-85A3-A5531E510DB2}">
      <thm15:themeFamily xmlns:thm15="http://schemas.microsoft.com/office/thememl/2012/main" name="AHCA" id="{A0FA0CB9-8CC5-42E9-84C2-26E6F3BECEB8}" vid="{105AB1D8-F07B-46F8-AFAE-31FE063818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AHCA</Template>
  <TotalTime>704</TotalTime>
  <Words>1531</Words>
  <Application>Microsoft Office PowerPoint</Application>
  <PresentationFormat>On-screen Show (4:3)</PresentationFormat>
  <Paragraphs>199</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Minion Pro</vt:lpstr>
      <vt:lpstr>Myriad Pro</vt:lpstr>
      <vt:lpstr>Wingdings</vt:lpstr>
      <vt:lpstr>AHCA</vt:lpstr>
      <vt:lpstr>PIP Check-In #3 Follow-Up Improving Timeliness of Prenatal Care &amp; Well-Child Visits in First 15 months (6+ visits)</vt:lpstr>
      <vt:lpstr>Best Practice Categories</vt:lpstr>
      <vt:lpstr>Cutting Edge Initiatives</vt:lpstr>
      <vt:lpstr>Emerging Practices</vt:lpstr>
      <vt:lpstr>Promising Practices</vt:lpstr>
      <vt:lpstr>Best Practices</vt:lpstr>
      <vt:lpstr>Recommendations</vt:lpstr>
      <vt:lpstr>PIP Check-In #4!</vt:lpstr>
      <vt:lpstr>Resources</vt:lpstr>
      <vt:lpstr>Questions/Comments?</vt:lpstr>
    </vt:vector>
  </TitlesOfParts>
  <Company>AHCA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Harris, Janicka</dc:creator>
  <cp:lastModifiedBy>Amrit Kerr</cp:lastModifiedBy>
  <cp:revision>154</cp:revision>
  <dcterms:created xsi:type="dcterms:W3CDTF">2017-02-24T21:25:40Z</dcterms:created>
  <dcterms:modified xsi:type="dcterms:W3CDTF">2017-03-01T22:17:09Z</dcterms:modified>
</cp:coreProperties>
</file>