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5"/>
  </p:sldMasterIdLst>
  <p:notesMasterIdLst>
    <p:notesMasterId r:id="rId42"/>
  </p:notesMasterIdLst>
  <p:handoutMasterIdLst>
    <p:handoutMasterId r:id="rId43"/>
  </p:handoutMasterIdLst>
  <p:sldIdLst>
    <p:sldId id="258" r:id="rId6"/>
    <p:sldId id="318" r:id="rId7"/>
    <p:sldId id="295" r:id="rId8"/>
    <p:sldId id="294" r:id="rId9"/>
    <p:sldId id="333" r:id="rId10"/>
    <p:sldId id="293" r:id="rId11"/>
    <p:sldId id="287" r:id="rId12"/>
    <p:sldId id="337" r:id="rId13"/>
    <p:sldId id="332" r:id="rId14"/>
    <p:sldId id="310" r:id="rId15"/>
    <p:sldId id="311" r:id="rId16"/>
    <p:sldId id="312" r:id="rId17"/>
    <p:sldId id="315" r:id="rId18"/>
    <p:sldId id="307" r:id="rId19"/>
    <p:sldId id="316" r:id="rId20"/>
    <p:sldId id="317" r:id="rId21"/>
    <p:sldId id="308" r:id="rId22"/>
    <p:sldId id="338" r:id="rId23"/>
    <p:sldId id="334" r:id="rId24"/>
    <p:sldId id="313" r:id="rId25"/>
    <p:sldId id="329" r:id="rId26"/>
    <p:sldId id="331" r:id="rId27"/>
    <p:sldId id="326" r:id="rId28"/>
    <p:sldId id="319" r:id="rId29"/>
    <p:sldId id="327" r:id="rId30"/>
    <p:sldId id="325" r:id="rId31"/>
    <p:sldId id="322" r:id="rId32"/>
    <p:sldId id="324" r:id="rId33"/>
    <p:sldId id="323" r:id="rId34"/>
    <p:sldId id="321" r:id="rId35"/>
    <p:sldId id="296" r:id="rId36"/>
    <p:sldId id="336" r:id="rId37"/>
    <p:sldId id="328" r:id="rId38"/>
    <p:sldId id="340" r:id="rId39"/>
    <p:sldId id="305" r:id="rId40"/>
    <p:sldId id="339" r:id="rId41"/>
  </p:sldIdLst>
  <p:sldSz cx="9144000" cy="6858000" type="screen4x3"/>
  <p:notesSz cx="9296400" cy="70104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FF66"/>
    <a:srgbClr val="3399FF"/>
    <a:srgbClr val="F5BA20"/>
    <a:srgbClr val="0092CD"/>
    <a:srgbClr val="A4D061"/>
    <a:srgbClr val="10A0B8"/>
    <a:srgbClr val="7B4FF7"/>
    <a:srgbClr val="33CC33"/>
    <a:srgbClr val="EDB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86056" autoAdjust="0"/>
  </p:normalViewPr>
  <p:slideViewPr>
    <p:cSldViewPr>
      <p:cViewPr varScale="1">
        <p:scale>
          <a:sx n="100" d="100"/>
          <a:sy n="100" d="100"/>
        </p:scale>
        <p:origin x="18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7" d="100"/>
          <a:sy n="107" d="100"/>
        </p:scale>
        <p:origin x="678" y="11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r">
              <a:defRPr sz="1200"/>
            </a:lvl1pPr>
          </a:lstStyle>
          <a:p>
            <a:fld id="{B186A4B3-CC3A-4F91-BE00-251F2072146A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3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r">
              <a:defRPr sz="1200"/>
            </a:lvl1pPr>
          </a:lstStyle>
          <a:p>
            <a:fld id="{E0D26305-2AB5-4D33-AC2C-ACB0F548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28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/>
          <a:lstStyle>
            <a:lvl1pPr algn="r">
              <a:defRPr sz="1200"/>
            </a:lvl1pPr>
          </a:lstStyle>
          <a:p>
            <a:fld id="{C81A33DF-AFE3-4BDC-A89F-0B35E7E80216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3" tIns="46411" rIns="92823" bIns="464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1"/>
            <a:ext cx="7437120" cy="3154680"/>
          </a:xfrm>
          <a:prstGeom prst="rect">
            <a:avLst/>
          </a:prstGeom>
        </p:spPr>
        <p:txBody>
          <a:bodyPr vert="horz" lIns="92823" tIns="46411" rIns="92823" bIns="464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3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2823" tIns="46411" rIns="92823" bIns="46411" rtlCol="0" anchor="b"/>
          <a:lstStyle>
            <a:lvl1pPr algn="r">
              <a:defRPr sz="1200"/>
            </a:lvl1pPr>
          </a:lstStyle>
          <a:p>
            <a:fld id="{8698A9B7-3E19-404D-921E-F43BFDF6E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86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80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0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62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54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19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09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76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611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27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5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55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13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99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127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31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195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52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21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040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5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76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27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346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915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11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02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759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792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1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73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1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33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85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4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" y="0"/>
            <a:ext cx="9127098" cy="6858000"/>
          </a:xfrm>
          <a:prstGeom prst="rect">
            <a:avLst/>
          </a:prstGeom>
        </p:spPr>
      </p:pic>
      <p:sp>
        <p:nvSpPr>
          <p:cNvPr id="3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5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58" y="1"/>
            <a:ext cx="9151556" cy="68636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5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80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70C0"/>
          </a:solidFill>
          <a:effectLst/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3200" kern="1200">
          <a:solidFill>
            <a:schemeClr val="tx1"/>
          </a:solidFill>
          <a:latin typeface="Minion Pro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800" kern="1200">
          <a:solidFill>
            <a:schemeClr val="tx1"/>
          </a:solidFill>
          <a:latin typeface="Minion Pro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Minion Pro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000" kern="1200">
          <a:solidFill>
            <a:schemeClr val="tx1"/>
          </a:solidFill>
          <a:latin typeface="Minion Pro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»"/>
        <a:defRPr sz="2000" kern="1200">
          <a:solidFill>
            <a:schemeClr val="tx1"/>
          </a:solidFill>
          <a:latin typeface="Minion Pro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illsborough.floridahealth.gov/programs-and-services/clinical-nutrition-services/dental-services/school-sealant-program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gate.com/app/BrightSmilesBrightFutures/US/EN/Mobile-Dental-Van/Van-Schedule.cvs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-CHIP-Program-Information/By-Topics/Benefits/Dental-Care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-chip-program-information/by-topics/benefits/downloads/oral-health-quality-improvement-toolkit-for-states.pdf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dental.org/docs/default-source/foundation/pdc-resource-guide/pdc-guide-update---official.pdf?sfvrsn=2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-chip-program-information/by-topics/benefits/downloads/keep-kids-smiling.pd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.ahca.myflorida.com/t/FLMedicaid/views/DentalProfileMMAYear1/DENTALSERVICES-MMA?:embed=y&amp;:toolbar=no&amp;:display_count=n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edicaid.gov/Medicaid-CHIP-Program-Information/By-Topics/Benefits/Downloads/OHIBaselineGoal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581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Improvement Projects (PIP):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Challenges, Successes &amp; Sharing Best Practices</a:t>
            </a:r>
            <a:b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External Quality Review Meeting February 2, 2016</a:t>
            </a:r>
            <a:br>
              <a:rPr lang="en-US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dirty="0"/>
              <a:t/>
            </a:r>
            <a:br>
              <a:rPr lang="en-US" sz="2000" dirty="0"/>
            </a:br>
            <a:endParaRPr lang="en-US" sz="2400" i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077200" cy="1295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Megan Thompson, MSW</a:t>
            </a:r>
          </a:p>
          <a:p>
            <a:r>
              <a:rPr lang="en-US" sz="1800" dirty="0" smtClean="0"/>
              <a:t>Bureau of Medicaid Quality</a:t>
            </a:r>
          </a:p>
          <a:p>
            <a:r>
              <a:rPr lang="en-US" sz="1800" dirty="0" smtClean="0"/>
              <a:t>Agency for Health Care Administration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3875" y="1473577"/>
            <a:ext cx="8239125" cy="40318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AHCA Dental PIP Analysis</a:t>
            </a:r>
          </a:p>
          <a:p>
            <a:r>
              <a:rPr lang="en-US" sz="1900" i="1" dirty="0" smtClean="0"/>
              <a:t>Findings:</a:t>
            </a:r>
            <a:endParaRPr lang="en-US" sz="19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16002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15 Preventive Dental PIPs evaluated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 Plans listed barriers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</a:rPr>
              <a:t> Plan did not list barriers or interventions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12 PIPs included barriers and interventions for evaluation</a:t>
            </a:r>
          </a:p>
        </p:txBody>
      </p:sp>
    </p:spTree>
    <p:extLst>
      <p:ext uri="{BB962C8B-B14F-4D97-AF65-F5344CB8AC3E}">
        <p14:creationId xmlns:p14="http://schemas.microsoft.com/office/powerpoint/2010/main" val="109897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20515"/>
            <a:ext cx="8229600" cy="783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AHCA Dental PIP Analysis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35345"/>
            <a:ext cx="8610600" cy="612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7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19200" y="-76200"/>
            <a:ext cx="7086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AHCA Dental PIP Analysis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766762"/>
            <a:ext cx="725805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47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7200" y="1425577"/>
            <a:ext cx="8426937" cy="2536824"/>
          </a:xfrm>
          <a:prstGeom prst="rect">
            <a:avLst/>
          </a:prstGeom>
          <a:solidFill>
            <a:srgbClr val="EDB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67546"/>
            <a:ext cx="6172200" cy="7064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Barriers: Too Much, Not Enough…Just Right!</a:t>
            </a:r>
            <a:endParaRPr lang="en-US" sz="2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533400" y="1425576"/>
            <a:ext cx="8350737" cy="4525963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Cambria" panose="02040503050406030204" pitchFamily="18" charset="0"/>
              </a:rPr>
              <a:t>Some plans listed too many barriers (over 100)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Cambria" panose="02040503050406030204" pitchFamily="18" charset="0"/>
              </a:rPr>
              <a:t>Some plans did not list any barriers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Cambria" panose="02040503050406030204" pitchFamily="18" charset="0"/>
              </a:rPr>
              <a:t>Some interventions did not match barriers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Cambria" panose="02040503050406030204" pitchFamily="18" charset="0"/>
              </a:rPr>
              <a:t>Choose barriers that are of high priority, that can have actionable interventions, sure to ‘move the needle’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0"/>
            <a:ext cx="8115300" cy="884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199" y="1752600"/>
            <a:ext cx="8223737" cy="27432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337" y="77727"/>
            <a:ext cx="8229600" cy="1143000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80037" y="780226"/>
            <a:ext cx="6172200" cy="706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Interventions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50984" y="1981841"/>
            <a:ext cx="7983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Monitor interventions frequently for success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If you find an intervention to be unsuccessful, make a change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Research Innovations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Brainstorm with your team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Think outside of the box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7579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" y="222112"/>
            <a:ext cx="879230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Challenges-Most Common Points of Clarification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6800" y="1350962"/>
            <a:ext cx="7448550" cy="706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Research Techniques/Tools - Don’t be afraid to ask for help!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1999" y="2057400"/>
            <a:ext cx="8040565" cy="2971800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Accurate Calculations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Barrier prioritization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Evaluation, data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ollection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ethod, threats to validity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HSAG will provide Technical Assistance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58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8574"/>
            <a:ext cx="8229600" cy="5610225"/>
          </a:xfrm>
        </p:spPr>
        <p:txBody>
          <a:bodyPr/>
          <a:lstStyle/>
          <a:p>
            <a:r>
              <a:rPr lang="en-US" dirty="0" smtClean="0"/>
              <a:t> Successes: Interventions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09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Common Interventions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8484712" cy="478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937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295400"/>
            <a:ext cx="8305800" cy="32004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Successes: Interventions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066800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Use of social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media to promote healthy oral 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hygiene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member-and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system-level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T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ext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reminders (member-level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R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ecognition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and reward programs for providers who perform a high volume of preventive services 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(provider-level)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O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utreach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calls to members to identify barriers to 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care.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 (member-level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 (AHCA will soon begin consumer engagement research)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33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/>
          <p:cNvSpPr txBox="1">
            <a:spLocks/>
          </p:cNvSpPr>
          <p:nvPr/>
        </p:nvSpPr>
        <p:spPr>
          <a:xfrm>
            <a:off x="838200" y="457200"/>
            <a:ext cx="7772400" cy="42672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70C0"/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In this presentation:</a:t>
            </a:r>
          </a:p>
          <a:p>
            <a:pPr algn="l"/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700" dirty="0" smtClean="0">
                <a:solidFill>
                  <a:schemeClr val="accent5">
                    <a:lumMod val="75000"/>
                  </a:schemeClr>
                </a:solidFill>
              </a:rPr>
              <a:t>1. Refresher: Performance Improvement Projects</a:t>
            </a:r>
          </a:p>
          <a:p>
            <a:pPr algn="l"/>
            <a:r>
              <a:rPr lang="en-US" sz="2700" dirty="0" smtClean="0">
                <a:solidFill>
                  <a:schemeClr val="accent5">
                    <a:lumMod val="75000"/>
                  </a:schemeClr>
                </a:solidFill>
              </a:rPr>
              <a:t>2. Findings from AHCA Dental PIP Reviews</a:t>
            </a:r>
          </a:p>
          <a:p>
            <a:pPr algn="l"/>
            <a:r>
              <a:rPr lang="en-US" sz="2700" dirty="0" smtClean="0">
                <a:solidFill>
                  <a:schemeClr val="accent5">
                    <a:lumMod val="75000"/>
                  </a:schemeClr>
                </a:solidFill>
              </a:rPr>
              <a:t>3. Challenges</a:t>
            </a:r>
          </a:p>
          <a:p>
            <a:pPr algn="l"/>
            <a:r>
              <a:rPr lang="en-US" sz="2700" dirty="0" smtClean="0">
                <a:solidFill>
                  <a:schemeClr val="accent5">
                    <a:lumMod val="75000"/>
                  </a:schemeClr>
                </a:solidFill>
              </a:rPr>
              <a:t>4. Successes</a:t>
            </a:r>
          </a:p>
          <a:p>
            <a:pPr algn="l"/>
            <a:r>
              <a:rPr lang="en-US" sz="2700" dirty="0" smtClean="0">
                <a:solidFill>
                  <a:schemeClr val="accent5">
                    <a:lumMod val="75000"/>
                  </a:schemeClr>
                </a:solidFill>
              </a:rPr>
              <a:t>6. A look at other states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i="1" dirty="0"/>
          </a:p>
        </p:txBody>
      </p:sp>
    </p:spTree>
    <p:extLst>
      <p:ext uri="{BB962C8B-B14F-4D97-AF65-F5344CB8AC3E}">
        <p14:creationId xmlns:p14="http://schemas.microsoft.com/office/powerpoint/2010/main" val="32116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417638"/>
            <a:ext cx="8763000" cy="31543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MMA Plan Dental PIPs</a:t>
            </a:r>
            <a:br>
              <a:rPr lang="en-US" dirty="0" smtClean="0"/>
            </a:b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</a:rPr>
              <a:t>Unique Interventions</a:t>
            </a:r>
            <a:endParaRPr lang="en-US" sz="2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43900" cy="28956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Quality Committees that meet weekly on specific subject matter (dental)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Focus Groups with PCPs about Dental Benefits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Member Advisory Committee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Partnerships &amp; Collaborations (Schools, Mobile Dental Units, Head Start, Companies-Colgate)</a:t>
            </a:r>
          </a:p>
          <a:p>
            <a:pPr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Dental benefit Info added to Member ID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1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2597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Successes: School-Based Sealant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9600" y="2515324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Dental screening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Sealants if applicable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Fluoride treatment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Goodie bag and a referral to a dental home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dental services such as x-rays ,fillings, root canals, etc. at a referred dental home</a:t>
            </a:r>
          </a:p>
        </p:txBody>
      </p:sp>
    </p:spTree>
    <p:extLst>
      <p:ext uri="{BB962C8B-B14F-4D97-AF65-F5344CB8AC3E}">
        <p14:creationId xmlns:p14="http://schemas.microsoft.com/office/powerpoint/2010/main" val="59588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2597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Successes: School-Based Sealant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887632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out the </a:t>
            </a:r>
            <a:r>
              <a:rPr lang="en-US" dirty="0"/>
              <a:t>Online </a:t>
            </a:r>
            <a:r>
              <a:rPr lang="en-US" dirty="0" smtClean="0"/>
              <a:t>Calendar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hillsborough.floridahealth.gov/programs-and-services/clinical-nutrition-services/dental-services/school-sealant-program.html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35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Successes: Interventions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22098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Visit This Link to Request a Van Visit or View the Tour Schedule!</a:t>
            </a:r>
          </a:p>
          <a:p>
            <a:endParaRPr lang="en-US" dirty="0" smtClean="0"/>
          </a:p>
          <a:p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www.colgate.com/app/BrightSmilesBrightFutures/US/EN/Mobile-Dental-Van/Van-Schedule.cvsp</a:t>
            </a:r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8394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Successes: Interventions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219200"/>
            <a:ext cx="77437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Arizona School of Dentistry &amp; Oral Health </a:t>
            </a:r>
            <a:r>
              <a:rPr lang="en-US" dirty="0" smtClean="0"/>
              <a:t>launched </a:t>
            </a:r>
            <a:r>
              <a:rPr lang="en-US" dirty="0"/>
              <a:t>the initiative the "Text2floss" program.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accurate oral health message tips about caring for your mouth.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Over </a:t>
            </a:r>
            <a:r>
              <a:rPr lang="en-US" dirty="0"/>
              <a:t>85% of Americans own a cell phone and 72% of cell users send or receive text messages.</a:t>
            </a:r>
          </a:p>
        </p:txBody>
      </p:sp>
    </p:spTree>
    <p:extLst>
      <p:ext uri="{BB962C8B-B14F-4D97-AF65-F5344CB8AC3E}">
        <p14:creationId xmlns:p14="http://schemas.microsoft.com/office/powerpoint/2010/main" val="1720400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4638"/>
            <a:ext cx="8229600" cy="5225562"/>
          </a:xfrm>
        </p:spPr>
        <p:txBody>
          <a:bodyPr/>
          <a:lstStyle/>
          <a:p>
            <a:r>
              <a:rPr lang="en-US" dirty="0" smtClean="0"/>
              <a:t>Other State Successes: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97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245255"/>
            <a:ext cx="8382000" cy="4469745"/>
          </a:xfrm>
          <a:prstGeom prst="rect">
            <a:avLst/>
          </a:prstGeom>
          <a:solidFill>
            <a:srgbClr val="7B4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State Interventions: Michigan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363213"/>
            <a:ext cx="8077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</a:rPr>
              <a:t>Healthy Kids Dental Press Release</a:t>
            </a:r>
          </a:p>
          <a:p>
            <a:endParaRPr lang="en-US" sz="2000" b="1" dirty="0" smtClean="0">
              <a:solidFill>
                <a:schemeClr val="bg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</a:rPr>
              <a:t>Data on demographics, utilization, prevention visits in new counties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effectLst/>
              </a:rPr>
              <a:t>Met with local advocacy groups</a:t>
            </a:r>
          </a:p>
          <a:p>
            <a:endParaRPr lang="en-US" sz="2000" b="1" dirty="0" smtClean="0">
              <a:solidFill>
                <a:schemeClr val="bg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</a:rPr>
              <a:t>Education of local advocates, health departments, special interest groups about HKD program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effectLst/>
              </a:rPr>
              <a:t>Designed a logo for HKD (branding)</a:t>
            </a:r>
            <a:endParaRPr lang="en-US" sz="20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3713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 State Interventions: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44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0" y="2057390"/>
            <a:ext cx="7696200" cy="1752610"/>
          </a:xfrm>
          <a:prstGeom prst="rect">
            <a:avLst/>
          </a:prstGeom>
          <a:solidFill>
            <a:srgbClr val="A4D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State Interventions: Washington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2193915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Cavity Free Kids is oral health education for young children and their families.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designed for use in Head Start and Early Head Start, child care, preschool, home visiting, and other programs and for families to use at home.</a:t>
            </a:r>
          </a:p>
        </p:txBody>
      </p:sp>
    </p:spTree>
    <p:extLst>
      <p:ext uri="{BB962C8B-B14F-4D97-AF65-F5344CB8AC3E}">
        <p14:creationId xmlns:p14="http://schemas.microsoft.com/office/powerpoint/2010/main" val="3076114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1741" y="1877943"/>
            <a:ext cx="8153400" cy="3048000"/>
          </a:xfrm>
          <a:prstGeom prst="rect">
            <a:avLst/>
          </a:prstGeom>
          <a:solidFill>
            <a:srgbClr val="009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5138" y="3006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 Interventions: North Carolina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048000"/>
            <a:ext cx="7632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rains </a:t>
            </a: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medical providers to deliver preventive oral health services to young children insured by NC Medicaid</a:t>
            </a:r>
          </a:p>
        </p:txBody>
      </p:sp>
    </p:spTree>
    <p:extLst>
      <p:ext uri="{BB962C8B-B14F-4D97-AF65-F5344CB8AC3E}">
        <p14:creationId xmlns:p14="http://schemas.microsoft.com/office/powerpoint/2010/main" val="233682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85800" y="1828800"/>
            <a:ext cx="7772400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Refresher! </a:t>
            </a:r>
            <a:br>
              <a:rPr lang="en-US" dirty="0" smtClean="0"/>
            </a:br>
            <a:r>
              <a:rPr lang="en-US" dirty="0" smtClean="0"/>
              <a:t>Performance Improvement Projects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18288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What are PIPs?</a:t>
            </a:r>
          </a:p>
          <a:p>
            <a:pPr algn="ctr"/>
            <a:endParaRPr lang="en-US" sz="2400" b="1" i="1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en-US" i="1" dirty="0">
                <a:latin typeface="Cambria" panose="02040503050406030204" pitchFamily="18" charset="0"/>
              </a:rPr>
              <a:t>Q</a:t>
            </a:r>
            <a:r>
              <a:rPr lang="en-US" i="1" dirty="0" smtClean="0">
                <a:latin typeface="Cambria" panose="02040503050406030204" pitchFamily="18" charset="0"/>
              </a:rPr>
              <a:t>uality improvement projects that typically consist of a baseline, intervention period and remeasurement.</a:t>
            </a:r>
            <a:endParaRPr lang="en-US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85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286179"/>
            <a:ext cx="8382000" cy="3124022"/>
          </a:xfrm>
          <a:prstGeom prst="rect">
            <a:avLst/>
          </a:prstGeom>
          <a:solidFill>
            <a:srgbClr val="F5BA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State Interventions: Colorado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357371"/>
            <a:ext cx="8458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Cavity Free at Three is designed to help </a:t>
            </a:r>
            <a:r>
              <a:rPr lang="en-US" dirty="0" smtClean="0"/>
              <a:t>the </a:t>
            </a:r>
            <a:r>
              <a:rPr lang="en-US" dirty="0"/>
              <a:t>healthcare </a:t>
            </a:r>
            <a:r>
              <a:rPr lang="en-US" dirty="0" smtClean="0"/>
              <a:t>provider </a:t>
            </a:r>
            <a:r>
              <a:rPr lang="en-US" dirty="0"/>
              <a:t>have all of the resources and support </a:t>
            </a:r>
            <a:r>
              <a:rPr lang="en-US" dirty="0" smtClean="0"/>
              <a:t>that you need </a:t>
            </a:r>
            <a:r>
              <a:rPr lang="en-US" dirty="0"/>
              <a:t>to join </a:t>
            </a:r>
            <a:r>
              <a:rPr lang="en-US" dirty="0" smtClean="0"/>
              <a:t>our statewide </a:t>
            </a:r>
            <a:r>
              <a:rPr lang="en-US" dirty="0"/>
              <a:t>efforts to improve the oral health outcomes for Colorado’s </a:t>
            </a:r>
            <a:r>
              <a:rPr lang="en-US" dirty="0" smtClean="0"/>
              <a:t>kids. </a:t>
            </a:r>
          </a:p>
          <a:p>
            <a:endParaRPr lang="en-US" dirty="0"/>
          </a:p>
          <a:p>
            <a:r>
              <a:rPr lang="en-US" dirty="0" smtClean="0"/>
              <a:t>On-site Cavity Free at Three training for dentists and staff</a:t>
            </a:r>
          </a:p>
          <a:p>
            <a:endParaRPr lang="en-US" dirty="0" smtClean="0"/>
          </a:p>
          <a:p>
            <a:r>
              <a:rPr lang="en-US" dirty="0" smtClean="0"/>
              <a:t>Downloadable </a:t>
            </a:r>
            <a:r>
              <a:rPr lang="en-US" dirty="0"/>
              <a:t>parent education materials</a:t>
            </a:r>
          </a:p>
          <a:p>
            <a:endParaRPr lang="en-US" dirty="0" smtClean="0"/>
          </a:p>
          <a:p>
            <a:r>
              <a:rPr lang="en-US" dirty="0" smtClean="0"/>
              <a:t>Business </a:t>
            </a:r>
            <a:r>
              <a:rPr lang="en-US" dirty="0"/>
              <a:t>planning for incorporating young children and/or Medicaid into your practice</a:t>
            </a:r>
          </a:p>
          <a:p>
            <a:endParaRPr lang="en-US" dirty="0" smtClean="0"/>
          </a:p>
          <a:p>
            <a:r>
              <a:rPr lang="en-US" dirty="0" smtClean="0"/>
              <a:t>Educational </a:t>
            </a:r>
            <a:r>
              <a:rPr lang="en-US" dirty="0"/>
              <a:t>resources about early childhood caries for medical and dental providers</a:t>
            </a:r>
          </a:p>
          <a:p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/>
              <a:t>assistance for becoming a Medicaid provider</a:t>
            </a:r>
          </a:p>
        </p:txBody>
      </p:sp>
    </p:spTree>
    <p:extLst>
      <p:ext uri="{BB962C8B-B14F-4D97-AF65-F5344CB8AC3E}">
        <p14:creationId xmlns:p14="http://schemas.microsoft.com/office/powerpoint/2010/main" val="3618519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xfrm>
            <a:off x="477715" y="-351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715" y="2133600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Medicaid Oral Health Performance Improvement Projects: A How-To-Manual for Health Plans: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www.medicaid.gov/Medicaid-CHIP-Program-Information/By-Topics/Benefits/Dental-Care.html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599" y="1315042"/>
            <a:ext cx="80977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Strategies to Address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Provider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Participation Barriers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Program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Administration and Delivery System Issues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Enrollee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Community Factors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6313" y="3794648"/>
            <a:ext cx="7904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www.medicaid.gov/medicaid-chip-program-information/by-topics/benefits/downloads/oral-health-quality-improvement-toolkit-for-states.pdf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477715" y="-351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67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Title 1"/>
          <p:cNvSpPr txBox="1">
            <a:spLocks noGrp="1"/>
          </p:cNvSpPr>
          <p:nvPr>
            <p:ph type="title"/>
          </p:nvPr>
        </p:nvSpPr>
        <p:spPr>
          <a:xfrm>
            <a:off x="477715" y="-351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165333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>
                <a:hlinkClick r:id="rId3"/>
              </a:rPr>
              <a:t>http://www.floridadental.org/docs/default-source/foundation/pdc-resource-guide/pdc-guide-update---</a:t>
            </a:r>
            <a:r>
              <a:rPr lang="en-US" dirty="0" smtClean="0">
                <a:hlinkClick r:id="rId3"/>
              </a:rPr>
              <a:t>official.pdf?sfvrsn=2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647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0162"/>
            <a:ext cx="73152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0668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Details of the Medicaid Dental Benefit for Children &amp; Adolescents</a:t>
            </a:r>
          </a:p>
          <a:p>
            <a:endParaRPr lang="en-US" dirty="0"/>
          </a:p>
          <a:p>
            <a:r>
              <a:rPr lang="en-US" dirty="0" smtClean="0"/>
              <a:t>Strategies for Promoting Oral Health for Children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www.medicaid.gov/medicaid-chip-program-information/by-topics/benefits/downloads/keep-kids-smiling.pdf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87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1524000"/>
            <a:ext cx="7086600" cy="4191000"/>
          </a:xfrm>
          <a:prstGeom prst="rect">
            <a:avLst/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Take-</a:t>
            </a:r>
            <a:r>
              <a:rPr lang="en-US" sz="4400" dirty="0" err="1" smtClean="0"/>
              <a:t>Aways</a:t>
            </a:r>
            <a:r>
              <a:rPr lang="en-US" sz="4400" dirty="0" smtClean="0"/>
              <a:t>!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0" y="1752600"/>
            <a:ext cx="73152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smtClean="0"/>
              <a:t>Refresher:</a:t>
            </a:r>
            <a:r>
              <a:rPr lang="en-US" b="1" dirty="0" smtClean="0"/>
              <a:t>			Performance Improvement Projects- Look 				for More frequent PIP check ins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Findings from AHCA </a:t>
            </a:r>
          </a:p>
          <a:p>
            <a:pPr marL="0" indent="0">
              <a:buNone/>
            </a:pPr>
            <a:r>
              <a:rPr lang="en-US" b="1" dirty="0" smtClean="0"/>
              <a:t>Dental PIP Reviews: 		There are common barriers and 					interventions among health plans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Challenges: 		HSAG can provide technical assistance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Successes: 			Thinking outside of the box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/>
              <a:t>look at other </a:t>
            </a:r>
            <a:r>
              <a:rPr lang="en-US" b="1" dirty="0" smtClean="0"/>
              <a:t>states:		Take a look at interventions in other states 				for ideas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Resources: 		Medicaid </a:t>
            </a:r>
            <a:r>
              <a:rPr lang="en-US" b="1" dirty="0"/>
              <a:t>Oral Health Performance </a:t>
            </a:r>
            <a:r>
              <a:rPr lang="en-US" b="1" dirty="0" smtClean="0"/>
              <a:t>				Improvement </a:t>
            </a:r>
            <a:r>
              <a:rPr lang="en-US" b="1" dirty="0"/>
              <a:t>Projects: A How-To-Manual </a:t>
            </a:r>
            <a:r>
              <a:rPr lang="en-US" b="1" dirty="0" smtClean="0"/>
              <a:t>				for </a:t>
            </a:r>
            <a:r>
              <a:rPr lang="en-US" b="1" dirty="0"/>
              <a:t>Health Plans:</a:t>
            </a:r>
          </a:p>
          <a:p>
            <a:pPr marL="0" indent="0">
              <a:buNone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endParaRPr lang="en-US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97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Questions!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9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76400"/>
            <a:ext cx="8763000" cy="3505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24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Refresher!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PIPs: What is the Goal?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39423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‘PIPs shall achieve, through ongoing measurements and intervention:</a:t>
            </a:r>
          </a:p>
          <a:p>
            <a:pPr marL="0" indent="0" algn="ctr">
              <a:buNone/>
            </a:pPr>
            <a:endParaRPr lang="en-US" sz="24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S</a:t>
            </a: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ignificant improvement to the </a:t>
            </a:r>
            <a:r>
              <a:rPr lang="en-US" sz="24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quality of care </a:t>
            </a: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and </a:t>
            </a:r>
            <a:r>
              <a:rPr lang="en-US" sz="24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service delivery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,</a:t>
            </a: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sustained over time, in areas that are expected to have </a:t>
            </a:r>
            <a:r>
              <a:rPr lang="en-US" sz="24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favorable effect on health outcomes </a:t>
            </a: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and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enrollee satisfaction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.’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12" y="5194153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AHCA MMA Plan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4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914400"/>
            <a:ext cx="4572000" cy="5334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7630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Refresher! </a:t>
            </a:r>
            <a:r>
              <a:rPr lang="en-US" sz="3200" dirty="0" smtClean="0"/>
              <a:t>PIPs: Considerations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371600" y="762000"/>
            <a:ext cx="43434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Who conducts PIPs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Health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EQROs</a:t>
            </a: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Why undertake a PIP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address a concern or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problem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It is required by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contract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It is required by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federal CMS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3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Questions </a:t>
            </a: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to ask yourself</a:t>
            </a:r>
            <a:r>
              <a:rPr 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is your market size and geography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is the composition of the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market?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are your current quality improvement initiatives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historic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initiatives?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has your past performance been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 Did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we identify barriers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previously?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is your goal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 Make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a goal that is both meaningful and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obtainable.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objectives will help you meet your goal(s)?Objectives are typically more specific and 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measureable.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3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78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93799" y="1104931"/>
            <a:ext cx="8756402" cy="3124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198" y="1981200"/>
            <a:ext cx="86040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mbria" panose="02040503050406030204" pitchFamily="18" charset="0"/>
              </a:rPr>
              <a:t>PIPs provide AHCA and CMS a tool to appreciate and understand your work.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3806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Refresher! The PIP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0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95400"/>
            <a:ext cx="8686800" cy="4953000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AHCA Dental PIP Analysis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3716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D</a:t>
            </a:r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esignated Quality Bureau staff have been reviewing all PIPs and validation reports. </a:t>
            </a:r>
          </a:p>
          <a:p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-Findings have been compiled into a spreadsheet</a:t>
            </a:r>
          </a:p>
          <a:p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-PIP Check-Ins will soon begin (Marie Donnelly, Quality Bureau Chief will provide more details)</a:t>
            </a:r>
          </a:p>
          <a:p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-Will focus on PIP for Preventive Dental first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2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23900" y="-1488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>
                    <a:lumMod val="75000"/>
                  </a:schemeClr>
                </a:solidFill>
                <a:effectLst/>
                <a:latin typeface="Myriad Pro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Dental</a:t>
            </a:r>
            <a:r>
              <a:rPr lang="en-US" dirty="0"/>
              <a:t>: MMA Program Quality: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681214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Dental Visit Scores 08/01/2014--07/31/2015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7700" y="1056132"/>
            <a:ext cx="8305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https://bi.ahca.myflorida.com/t/FLMedicaid/views/DentalProfileMMAYear1/DENTALSERVICES-MMA?:embed=y&amp;:toolbar=no&amp;:</a:t>
            </a:r>
            <a:r>
              <a:rPr lang="en-US" sz="1400" dirty="0" smtClean="0">
                <a:hlinkClick r:id="rId3"/>
              </a:rPr>
              <a:t>display_count=no</a:t>
            </a: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524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Myriad Pro"/>
              </a:rPr>
              <a:t>PIPs: Setting Goals</a:t>
            </a:r>
            <a:endParaRPr lang="en-US" sz="3200" b="1" dirty="0">
              <a:solidFill>
                <a:srgbClr val="0070C0"/>
              </a:solidFill>
              <a:latin typeface="Myriad Pro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708600"/>
            <a:ext cx="8505825" cy="34099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7187" y="4118550"/>
            <a:ext cx="6858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www.medicaid.gov/Medicaid-CHIP-Program-Information/By-Topics/Benefits/Downloads/OHIBaselineGoals.pdf</a:t>
            </a: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8&quot;/&gt;&lt;/object&gt;&lt;object type=&quot;3&quot; unique_id=&quot;10004&quot;&gt;&lt;property id=&quot;20148&quot; value=&quot;5&quot;/&gt;&lt;property id=&quot;20300&quot; value=&quot;Slide 3&quot;/&gt;&lt;property id=&quot;20307&quot; value=&quot;259&quot;/&gt;&lt;/object&gt;&lt;object type=&quot;3&quot; unique_id=&quot;10117&quot;&gt;&lt;property id=&quot;20148&quot; value=&quot;5&quot;/&gt;&lt;property id=&quot;20300&quot; value=&quot;Slide 2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8/3/2012 5:32:20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8/3/2012 5:32:20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8/3/2012 5:32:20 PM</Data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_dlc_DocId xmlns="22801b3f-98ec-4c80-8ed0-0bc69cbff3c4">AHCA2014-1093-29</_dlc_DocId>
    <_dlc_DocIdUrl xmlns="22801b3f-98ec-4c80-8ed0-0bc69cbff3c4">
      <Url>http://ahcaportal/multimediadesign/_layouts/DocIdRedir.aspx?ID=AHCA2014-1093-29</Url>
      <Description>AHCA2014-1093-29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43C22526A884A930D009893BDB524" ma:contentTypeVersion="7" ma:contentTypeDescription="Create a new document." ma:contentTypeScope="" ma:versionID="c449528e1a27bfc8a5c427c285e0b21d">
  <xsd:schema xmlns:xsd="http://www.w3.org/2001/XMLSchema" xmlns:xs="http://www.w3.org/2001/XMLSchema" xmlns:p="http://schemas.microsoft.com/office/2006/metadata/properties" xmlns:ns2="22801b3f-98ec-4c80-8ed0-0bc69cbff3c4" targetNamespace="http://schemas.microsoft.com/office/2006/metadata/properties" ma:root="true" ma:fieldsID="00f96bc938df9a6d73bc5dc8dc847515" ns2:_="">
    <xsd:import namespace="22801b3f-98ec-4c80-8ed0-0bc69cbff3c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01b3f-98ec-4c80-8ed0-0bc69cbff3c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E00147-E810-4FFE-B8BF-C6720D43FDB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C0D2E56-544A-4C51-82C6-1C98798EF81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22801b3f-98ec-4c80-8ed0-0bc69cbff3c4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C0A9719-1B46-442F-9D8E-3405AAB7F6D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56882B2-7256-43A1-8682-0A0C092AC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801b3f-98ec-4c80-8ed0-0bc69cbff3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5833</TotalTime>
  <Words>1030</Words>
  <Application>Microsoft Office PowerPoint</Application>
  <PresentationFormat>On-screen Show (4:3)</PresentationFormat>
  <Paragraphs>271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Cambria</vt:lpstr>
      <vt:lpstr>Minion Pro</vt:lpstr>
      <vt:lpstr>Myriad Pro</vt:lpstr>
      <vt:lpstr>Times New Roman</vt:lpstr>
      <vt:lpstr>Wingdings</vt:lpstr>
      <vt:lpstr>Office Theme</vt:lpstr>
      <vt:lpstr>Performance Improvement Projects (PIP):  Challenges, Successes &amp; Sharing Best Practices  External Quality Review Meeting February 2, 2016  </vt:lpstr>
      <vt:lpstr>PowerPoint Presentation</vt:lpstr>
      <vt:lpstr>Refresher!  Performance Improvement Projects</vt:lpstr>
      <vt:lpstr>Refresher!  PIPs: What is the Goal?</vt:lpstr>
      <vt:lpstr>Refresher! PIPs: Considerations </vt:lpstr>
      <vt:lpstr>Refresher! The PIP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Barriers: Too Much, Not Enough…Just Right!</vt:lpstr>
      <vt:lpstr>Challenges</vt:lpstr>
      <vt:lpstr>Challenges-Most Common Points of Clarification</vt:lpstr>
      <vt:lpstr> Successes: Interventions</vt:lpstr>
      <vt:lpstr> Common Interventions </vt:lpstr>
      <vt:lpstr> Successes: Interventions </vt:lpstr>
      <vt:lpstr>MMA Plan Dental PIPs Unique Interventions</vt:lpstr>
      <vt:lpstr> Successes: School-Based Sealant Program</vt:lpstr>
      <vt:lpstr> Successes: School-Based Sealant Program</vt:lpstr>
      <vt:lpstr> Successes: Interventions </vt:lpstr>
      <vt:lpstr> Successes: Interventions </vt:lpstr>
      <vt:lpstr>Other State Successes:</vt:lpstr>
      <vt:lpstr> State Interventions: Michigan</vt:lpstr>
      <vt:lpstr> State Interventions: Washington</vt:lpstr>
      <vt:lpstr> State Interventions: Washington</vt:lpstr>
      <vt:lpstr>State Interventions: North Carolina</vt:lpstr>
      <vt:lpstr> State Interventions: Colorado</vt:lpstr>
      <vt:lpstr>Resources</vt:lpstr>
      <vt:lpstr>Resources</vt:lpstr>
      <vt:lpstr>Resources</vt:lpstr>
      <vt:lpstr>Resources</vt:lpstr>
      <vt:lpstr>Take-Aways!</vt:lpstr>
      <vt:lpstr>Questions!</vt:lpstr>
    </vt:vector>
  </TitlesOfParts>
  <Company>Agency for Health Care Administration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AHCA Communications</dc:creator>
  <cp:lastModifiedBy>Joyce Cubillo</cp:lastModifiedBy>
  <cp:revision>377</cp:revision>
  <cp:lastPrinted>2016-01-21T13:55:25Z</cp:lastPrinted>
  <dcterms:created xsi:type="dcterms:W3CDTF">2010-03-11T20:28:31Z</dcterms:created>
  <dcterms:modified xsi:type="dcterms:W3CDTF">2016-03-04T17:54:36Z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0x010100B4C43C22526A884A930D009893BDB524</vt:lpwstr>
  </property>
  <property fmtid="{D5CDD505-2E9C-101B-9397-08002B2CF9AE}" pid="3" name="_dlc_DocIdItemGuid">
    <vt:lpwstr>e936693d-8d9c-4f05-8a3e-4ef106471b0c</vt:lpwstr>
  </property>
</Properties>
</file>