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71" r:id="rId3"/>
    <p:sldId id="257" r:id="rId4"/>
    <p:sldId id="273" r:id="rId5"/>
    <p:sldId id="270" r:id="rId6"/>
    <p:sldId id="260" r:id="rId7"/>
    <p:sldId id="258" r:id="rId8"/>
    <p:sldId id="259" r:id="rId9"/>
    <p:sldId id="261" r:id="rId10"/>
    <p:sldId id="268" r:id="rId11"/>
    <p:sldId id="262" r:id="rId12"/>
    <p:sldId id="269" r:id="rId13"/>
    <p:sldId id="275" r:id="rId14"/>
    <p:sldId id="265" r:id="rId15"/>
    <p:sldId id="264" r:id="rId16"/>
    <p:sldId id="267"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4244" autoAdjust="0"/>
  </p:normalViewPr>
  <p:slideViewPr>
    <p:cSldViewPr>
      <p:cViewPr>
        <p:scale>
          <a:sx n="90" d="100"/>
          <a:sy n="90" d="100"/>
        </p:scale>
        <p:origin x="-594" y="12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5DED68-1109-4E4E-A360-0486275C9AD5}" type="datetimeFigureOut">
              <a:rPr lang="en-US" smtClean="0"/>
              <a:t>5/4/2016</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BE9046-7A37-4162-B729-704C9129B1E3}" type="slidenum">
              <a:rPr lang="en-US" smtClean="0"/>
              <a:t>‹#›</a:t>
            </a:fld>
            <a:endParaRPr lang="en-US"/>
          </a:p>
        </p:txBody>
      </p:sp>
    </p:spTree>
    <p:extLst>
      <p:ext uri="{BB962C8B-B14F-4D97-AF65-F5344CB8AC3E}">
        <p14:creationId xmlns:p14="http://schemas.microsoft.com/office/powerpoint/2010/main" val="11989953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Good Morning. My name is Christina</a:t>
            </a:r>
            <a:r>
              <a:rPr lang="en-US" baseline="0" dirty="0" smtClean="0"/>
              <a:t> Vracar, the Public Health Dental Program Administrator at Central Office in the Division of Community Health Promotion, Bureau of Family Health Services. The PHDP leads the Department of Health’s efforts to improve and maintain the oral health of all persons in Florida through four primary functions:</a:t>
            </a:r>
          </a:p>
          <a:p>
            <a:endParaRPr lang="en-US" baseline="0" dirty="0" smtClean="0"/>
          </a:p>
          <a:p>
            <a:pPr marL="228600" indent="-228600">
              <a:buAutoNum type="arabicPeriod"/>
            </a:pPr>
            <a:r>
              <a:rPr lang="en-US" baseline="0" dirty="0" smtClean="0"/>
              <a:t>Providing a statewide direction for policy related to oral health issues</a:t>
            </a:r>
          </a:p>
          <a:p>
            <a:pPr marL="228600" indent="-228600">
              <a:buAutoNum type="arabicPeriod"/>
            </a:pPr>
            <a:r>
              <a:rPr lang="en-US" baseline="0" dirty="0" smtClean="0"/>
              <a:t>Promoting and administering oral health education and preventive dental programs</a:t>
            </a:r>
          </a:p>
          <a:p>
            <a:pPr marL="228600" indent="-228600">
              <a:buAutoNum type="arabicPeriod"/>
            </a:pPr>
            <a:r>
              <a:rPr lang="en-US" baseline="0" dirty="0" smtClean="0"/>
              <a:t>Collection and analyzation of data on oral health</a:t>
            </a:r>
          </a:p>
          <a:p>
            <a:pPr marL="228600" indent="-228600">
              <a:buAutoNum type="arabicPeriod"/>
            </a:pPr>
            <a:r>
              <a:rPr lang="en-US" baseline="0" dirty="0" smtClean="0"/>
              <a:t>Support the provision of direct dental care services through the County Health Departments and other public and private organizations. </a:t>
            </a:r>
          </a:p>
          <a:p>
            <a:pPr marL="0" indent="0">
              <a:buNone/>
            </a:pPr>
            <a:endParaRPr lang="en-US" baseline="0" dirty="0" smtClean="0"/>
          </a:p>
          <a:p>
            <a:pPr marL="0" indent="0">
              <a:buNone/>
            </a:pPr>
            <a:r>
              <a:rPr lang="en-US" baseline="0" dirty="0" smtClean="0"/>
              <a:t>Today I will be discussing some frequently asked questions regarding Florida Department of Health County Health Department School-Based Sealant Programs. </a:t>
            </a:r>
            <a:endParaRPr lang="en-US" dirty="0"/>
          </a:p>
        </p:txBody>
      </p:sp>
      <p:sp>
        <p:nvSpPr>
          <p:cNvPr id="4" name="Slide Number Placeholder 3"/>
          <p:cNvSpPr>
            <a:spLocks noGrp="1"/>
          </p:cNvSpPr>
          <p:nvPr>
            <p:ph type="sldNum" sz="quarter" idx="10"/>
          </p:nvPr>
        </p:nvSpPr>
        <p:spPr/>
        <p:txBody>
          <a:bodyPr/>
          <a:lstStyle/>
          <a:p>
            <a:fld id="{20BE9046-7A37-4162-B729-704C9129B1E3}" type="slidenum">
              <a:rPr lang="en-US" smtClean="0"/>
              <a:t>1</a:t>
            </a:fld>
            <a:endParaRPr lang="en-US"/>
          </a:p>
        </p:txBody>
      </p:sp>
    </p:spTree>
    <p:extLst>
      <p:ext uri="{BB962C8B-B14F-4D97-AF65-F5344CB8AC3E}">
        <p14:creationId xmlns:p14="http://schemas.microsoft.com/office/powerpoint/2010/main" val="23558051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3. In order for health plans and CHDs to collaborate, is there a requirement to have a contract between the two entities (to share data, etc.)?</a:t>
            </a:r>
          </a:p>
          <a:p>
            <a:r>
              <a:rPr lang="en-US" dirty="0" smtClean="0"/>
              <a:t>Yes, there will be a contract between the dental subcontractor and the CHD for reimbursement of dental services provided to enrolled members. </a:t>
            </a:r>
          </a:p>
          <a:p>
            <a:endParaRPr lang="en-US" dirty="0" smtClean="0"/>
          </a:p>
          <a:p>
            <a:endParaRPr lang="en-US" dirty="0" smtClean="0"/>
          </a:p>
          <a:p>
            <a:r>
              <a:rPr lang="en-US" dirty="0" smtClean="0"/>
              <a:t>4. How can health plans help their children/families be more aware of S-BSPs in their area?</a:t>
            </a:r>
          </a:p>
          <a:p>
            <a:r>
              <a:rPr lang="en-US" dirty="0" smtClean="0"/>
              <a:t>Relay the availability of services for CHDs with a S-BSP</a:t>
            </a:r>
            <a:r>
              <a:rPr lang="en-US" baseline="0" dirty="0" smtClean="0"/>
              <a:t> by providing the following links for services in their respected areas. </a:t>
            </a:r>
            <a:endParaRPr lang="en-US" dirty="0" smtClean="0"/>
          </a:p>
          <a:p>
            <a:endParaRPr lang="en-US" dirty="0"/>
          </a:p>
        </p:txBody>
      </p:sp>
      <p:sp>
        <p:nvSpPr>
          <p:cNvPr id="4" name="Slide Number Placeholder 3"/>
          <p:cNvSpPr>
            <a:spLocks noGrp="1"/>
          </p:cNvSpPr>
          <p:nvPr>
            <p:ph type="sldNum" sz="quarter" idx="10"/>
          </p:nvPr>
        </p:nvSpPr>
        <p:spPr/>
        <p:txBody>
          <a:bodyPr/>
          <a:lstStyle/>
          <a:p>
            <a:fld id="{20BE9046-7A37-4162-B729-704C9129B1E3}" type="slidenum">
              <a:rPr lang="en-US" smtClean="0"/>
              <a:t>10</a:t>
            </a:fld>
            <a:endParaRPr lang="en-US"/>
          </a:p>
        </p:txBody>
      </p:sp>
    </p:spTree>
    <p:extLst>
      <p:ext uri="{BB962C8B-B14F-4D97-AF65-F5344CB8AC3E}">
        <p14:creationId xmlns:p14="http://schemas.microsoft.com/office/powerpoint/2010/main" val="10856036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5. How can the health plans assist in increased returned consent forms?</a:t>
            </a:r>
          </a:p>
          <a:p>
            <a:r>
              <a:rPr lang="en-US" dirty="0" smtClean="0"/>
              <a:t>Ensure the members are aware of DOH S-BSPs in their county.</a:t>
            </a:r>
            <a:r>
              <a:rPr lang="en-US" baseline="0" dirty="0" smtClean="0"/>
              <a:t> Opportunity exists to work with the county and receive a school schedule. This is not set up a year in advance for statewide dissemination. Local scheduling timelines and approval vary by CHD S-BSP. </a:t>
            </a:r>
            <a:endParaRPr lang="en-US" dirty="0" smtClean="0"/>
          </a:p>
          <a:p>
            <a:endParaRPr lang="en-US" dirty="0" smtClean="0"/>
          </a:p>
          <a:p>
            <a:r>
              <a:rPr lang="en-US" dirty="0" smtClean="0"/>
              <a:t>6. Is there data available for DOH S-BSPs?</a:t>
            </a:r>
          </a:p>
          <a:p>
            <a:r>
              <a:rPr lang="en-US" dirty="0" smtClean="0"/>
              <a:t>Yes. </a:t>
            </a:r>
          </a:p>
          <a:p>
            <a:r>
              <a:rPr lang="en-US" dirty="0" smtClean="0"/>
              <a:t>Currently, there are 46 CHDs with a S-BSP and they are accessing over 600 Florida schools. </a:t>
            </a:r>
          </a:p>
          <a:p>
            <a:r>
              <a:rPr lang="en-US" dirty="0" smtClean="0"/>
              <a:t>During State Fiscal Year 2014-2015, over 15,000 children received more than 56,000 sealants through a DOH S-BSP. </a:t>
            </a:r>
          </a:p>
          <a:p>
            <a:endParaRPr lang="en-US" dirty="0"/>
          </a:p>
        </p:txBody>
      </p:sp>
      <p:sp>
        <p:nvSpPr>
          <p:cNvPr id="4" name="Slide Number Placeholder 3"/>
          <p:cNvSpPr>
            <a:spLocks noGrp="1"/>
          </p:cNvSpPr>
          <p:nvPr>
            <p:ph type="sldNum" sz="quarter" idx="10"/>
          </p:nvPr>
        </p:nvSpPr>
        <p:spPr/>
        <p:txBody>
          <a:bodyPr/>
          <a:lstStyle/>
          <a:p>
            <a:fld id="{20BE9046-7A37-4162-B729-704C9129B1E3}" type="slidenum">
              <a:rPr lang="en-US" smtClean="0"/>
              <a:t>11</a:t>
            </a:fld>
            <a:endParaRPr lang="en-US"/>
          </a:p>
        </p:txBody>
      </p:sp>
    </p:spTree>
    <p:extLst>
      <p:ext uri="{BB962C8B-B14F-4D97-AF65-F5344CB8AC3E}">
        <p14:creationId xmlns:p14="http://schemas.microsoft.com/office/powerpoint/2010/main" val="11451743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slide lists the 46 current Florida Department of Health CHDs with a S-BSP. There are 21 CHDs without a S-BSP. The goal is for all 67 CHDs to have a S-BSP. </a:t>
            </a:r>
            <a:endParaRPr lang="en-US" dirty="0"/>
          </a:p>
        </p:txBody>
      </p:sp>
      <p:sp>
        <p:nvSpPr>
          <p:cNvPr id="4" name="Slide Number Placeholder 3"/>
          <p:cNvSpPr>
            <a:spLocks noGrp="1"/>
          </p:cNvSpPr>
          <p:nvPr>
            <p:ph type="sldNum" sz="quarter" idx="10"/>
          </p:nvPr>
        </p:nvSpPr>
        <p:spPr/>
        <p:txBody>
          <a:bodyPr/>
          <a:lstStyle/>
          <a:p>
            <a:fld id="{20BE9046-7A37-4162-B729-704C9129B1E3}" type="slidenum">
              <a:rPr lang="en-US" smtClean="0"/>
              <a:t>12</a:t>
            </a:fld>
            <a:endParaRPr lang="en-US"/>
          </a:p>
        </p:txBody>
      </p:sp>
    </p:spTree>
    <p:extLst>
      <p:ext uri="{BB962C8B-B14F-4D97-AF65-F5344CB8AC3E}">
        <p14:creationId xmlns:p14="http://schemas.microsoft.com/office/powerpoint/2010/main" val="41780227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defTabSz="936625">
              <a:spcBef>
                <a:spcPct val="30000"/>
              </a:spcBef>
              <a:defRPr sz="1200">
                <a:solidFill>
                  <a:schemeClr val="tx1"/>
                </a:solidFill>
                <a:latin typeface="Times New Roman" panose="02020603050405020304" pitchFamily="18" charset="0"/>
              </a:defRPr>
            </a:lvl1pPr>
            <a:lvl2pPr marL="752475" indent="-288925" defTabSz="936625">
              <a:spcBef>
                <a:spcPct val="30000"/>
              </a:spcBef>
              <a:defRPr sz="1200">
                <a:solidFill>
                  <a:schemeClr val="tx1"/>
                </a:solidFill>
                <a:latin typeface="Times New Roman" panose="02020603050405020304" pitchFamily="18" charset="0"/>
              </a:defRPr>
            </a:lvl2pPr>
            <a:lvl3pPr marL="1157288" indent="-230188" defTabSz="936625">
              <a:spcBef>
                <a:spcPct val="30000"/>
              </a:spcBef>
              <a:defRPr sz="1200">
                <a:solidFill>
                  <a:schemeClr val="tx1"/>
                </a:solidFill>
                <a:latin typeface="Times New Roman" panose="02020603050405020304" pitchFamily="18" charset="0"/>
              </a:defRPr>
            </a:lvl3pPr>
            <a:lvl4pPr marL="1620838" indent="-230188" defTabSz="936625">
              <a:spcBef>
                <a:spcPct val="30000"/>
              </a:spcBef>
              <a:defRPr sz="1200">
                <a:solidFill>
                  <a:schemeClr val="tx1"/>
                </a:solidFill>
                <a:latin typeface="Times New Roman" panose="02020603050405020304" pitchFamily="18" charset="0"/>
              </a:defRPr>
            </a:lvl4pPr>
            <a:lvl5pPr marL="2082800" indent="-230188" defTabSz="936625">
              <a:spcBef>
                <a:spcPct val="30000"/>
              </a:spcBef>
              <a:defRPr sz="1200">
                <a:solidFill>
                  <a:schemeClr val="tx1"/>
                </a:solidFill>
                <a:latin typeface="Times New Roman" panose="02020603050405020304" pitchFamily="18" charset="0"/>
              </a:defRPr>
            </a:lvl5pPr>
            <a:lvl6pPr marL="2540000" indent="-230188" defTabSz="936625" eaLnBrk="0" fontAlgn="base" hangingPunct="0">
              <a:spcBef>
                <a:spcPct val="30000"/>
              </a:spcBef>
              <a:spcAft>
                <a:spcPct val="0"/>
              </a:spcAft>
              <a:defRPr sz="1200">
                <a:solidFill>
                  <a:schemeClr val="tx1"/>
                </a:solidFill>
                <a:latin typeface="Times New Roman" panose="02020603050405020304" pitchFamily="18" charset="0"/>
              </a:defRPr>
            </a:lvl6pPr>
            <a:lvl7pPr marL="2997200" indent="-230188" defTabSz="936625" eaLnBrk="0" fontAlgn="base" hangingPunct="0">
              <a:spcBef>
                <a:spcPct val="30000"/>
              </a:spcBef>
              <a:spcAft>
                <a:spcPct val="0"/>
              </a:spcAft>
              <a:defRPr sz="1200">
                <a:solidFill>
                  <a:schemeClr val="tx1"/>
                </a:solidFill>
                <a:latin typeface="Times New Roman" panose="02020603050405020304" pitchFamily="18" charset="0"/>
              </a:defRPr>
            </a:lvl7pPr>
            <a:lvl8pPr marL="3454400" indent="-230188" defTabSz="936625" eaLnBrk="0" fontAlgn="base" hangingPunct="0">
              <a:spcBef>
                <a:spcPct val="30000"/>
              </a:spcBef>
              <a:spcAft>
                <a:spcPct val="0"/>
              </a:spcAft>
              <a:defRPr sz="1200">
                <a:solidFill>
                  <a:schemeClr val="tx1"/>
                </a:solidFill>
                <a:latin typeface="Times New Roman" panose="02020603050405020304" pitchFamily="18" charset="0"/>
              </a:defRPr>
            </a:lvl8pPr>
            <a:lvl9pPr marL="3911600" indent="-230188" defTabSz="936625"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F2DE6B69-3140-42BF-A4D3-4C68FBC55A1F}" type="slidenum">
              <a:rPr lang="en-US" altLang="en-US" smtClean="0"/>
              <a:pPr>
                <a:spcBef>
                  <a:spcPct val="0"/>
                </a:spcBef>
              </a:pPr>
              <a:t>13</a:t>
            </a:fld>
            <a:endParaRPr lang="en-US" altLang="en-US" smtClean="0"/>
          </a:p>
        </p:txBody>
      </p:sp>
      <p:sp>
        <p:nvSpPr>
          <p:cNvPr id="5123" name="Rectangle 2"/>
          <p:cNvSpPr>
            <a:spLocks noGrp="1" noRot="1" noChangeAspect="1" noChangeArrowheads="1" noTextEdit="1"/>
          </p:cNvSpPr>
          <p:nvPr>
            <p:ph type="sldImg"/>
          </p:nvPr>
        </p:nvSpPr>
        <p:spPr>
          <a:xfrm>
            <a:off x="1209675" y="709613"/>
            <a:ext cx="4668838" cy="3503612"/>
          </a:xfrm>
          <a:noFill/>
          <a:ln w="12700" cap="flat">
            <a:solidFill>
              <a:schemeClr val="tx1"/>
            </a:solidFill>
          </a:ln>
        </p:spPr>
      </p:sp>
      <p:sp>
        <p:nvSpPr>
          <p:cNvPr id="5124" name="Rectangle 3"/>
          <p:cNvSpPr>
            <a:spLocks noGrp="1" noChangeArrowheads="1"/>
          </p:cNvSpPr>
          <p:nvPr>
            <p:ph type="body" idx="1"/>
          </p:nvPr>
        </p:nvSpPr>
        <p:spPr>
          <a:xfrm>
            <a:off x="942975" y="4451350"/>
            <a:ext cx="5200650" cy="42148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635" tIns="45505" rIns="92635" bIns="45505"/>
          <a:lstStyle/>
          <a:p>
            <a:pPr eaLnBrk="1" hangingPunct="1"/>
            <a:r>
              <a:rPr lang="en-US" altLang="en-US" dirty="0" smtClean="0"/>
              <a:t>Here is a map showing the current 46 CHDs with a S-BSP. </a:t>
            </a:r>
          </a:p>
        </p:txBody>
      </p:sp>
    </p:spTree>
    <p:extLst>
      <p:ext uri="{BB962C8B-B14F-4D97-AF65-F5344CB8AC3E}">
        <p14:creationId xmlns:p14="http://schemas.microsoft.com/office/powerpoint/2010/main" val="205468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7. Can the health plan capture the services in this</a:t>
            </a:r>
            <a:r>
              <a:rPr lang="en-US" baseline="0" dirty="0" smtClean="0"/>
              <a:t> state fiscal year that have already been rendered?</a:t>
            </a:r>
          </a:p>
          <a:p>
            <a:r>
              <a:rPr lang="en-US" baseline="0" dirty="0" smtClean="0"/>
              <a:t>Yes, the health plan can retrieve this information from the dental subcontractor or FLMMIS. </a:t>
            </a:r>
            <a:endParaRPr lang="en-US" dirty="0"/>
          </a:p>
        </p:txBody>
      </p:sp>
      <p:sp>
        <p:nvSpPr>
          <p:cNvPr id="4" name="Slide Number Placeholder 3"/>
          <p:cNvSpPr>
            <a:spLocks noGrp="1"/>
          </p:cNvSpPr>
          <p:nvPr>
            <p:ph type="sldNum" sz="quarter" idx="10"/>
          </p:nvPr>
        </p:nvSpPr>
        <p:spPr/>
        <p:txBody>
          <a:bodyPr/>
          <a:lstStyle/>
          <a:p>
            <a:fld id="{20BE9046-7A37-4162-B729-704C9129B1E3}" type="slidenum">
              <a:rPr lang="en-US" smtClean="0"/>
              <a:t>14</a:t>
            </a:fld>
            <a:endParaRPr lang="en-US"/>
          </a:p>
        </p:txBody>
      </p:sp>
    </p:spTree>
    <p:extLst>
      <p:ext uri="{BB962C8B-B14F-4D97-AF65-F5344CB8AC3E}">
        <p14:creationId xmlns:p14="http://schemas.microsoft.com/office/powerpoint/2010/main" val="710231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8. How can health plans receive more information on the billing process and how to capture claims for children who are receiving services? </a:t>
            </a:r>
          </a:p>
          <a:p>
            <a:r>
              <a:rPr lang="en-US" dirty="0" smtClean="0"/>
              <a:t>Plans can work with AHCA to receive more information </a:t>
            </a:r>
            <a:r>
              <a:rPr lang="en-US" baseline="0" dirty="0" smtClean="0"/>
              <a:t>on the billing process and locate claim history</a:t>
            </a:r>
            <a:endParaRPr lang="en-US" dirty="0" smtClean="0"/>
          </a:p>
          <a:p>
            <a:r>
              <a:rPr lang="en-US" dirty="0" smtClean="0"/>
              <a:t>All services provided to enrolled members of a dental subcontractor plan which has an active and valid contract with the CHDs will receive a claim form with claim information. </a:t>
            </a:r>
          </a:p>
          <a:p>
            <a:r>
              <a:rPr lang="en-US" dirty="0" smtClean="0"/>
              <a:t>Additional statewide or local contracts at sustainable rates for CHDs will increase children served and capture claims for children receiving services. </a:t>
            </a:r>
          </a:p>
          <a:p>
            <a:endParaRPr lang="en-US" dirty="0"/>
          </a:p>
        </p:txBody>
      </p:sp>
      <p:sp>
        <p:nvSpPr>
          <p:cNvPr id="4" name="Slide Number Placeholder 3"/>
          <p:cNvSpPr>
            <a:spLocks noGrp="1"/>
          </p:cNvSpPr>
          <p:nvPr>
            <p:ph type="sldNum" sz="quarter" idx="10"/>
          </p:nvPr>
        </p:nvSpPr>
        <p:spPr/>
        <p:txBody>
          <a:bodyPr/>
          <a:lstStyle/>
          <a:p>
            <a:fld id="{20BE9046-7A37-4162-B729-704C9129B1E3}" type="slidenum">
              <a:rPr lang="en-US" smtClean="0"/>
              <a:t>15</a:t>
            </a:fld>
            <a:endParaRPr lang="en-US"/>
          </a:p>
        </p:txBody>
      </p:sp>
    </p:spTree>
    <p:extLst>
      <p:ext uri="{BB962C8B-B14F-4D97-AF65-F5344CB8AC3E}">
        <p14:creationId xmlns:p14="http://schemas.microsoft.com/office/powerpoint/2010/main" val="40954188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Thank you for your time. Please see my contact information provided</a:t>
            </a:r>
            <a:r>
              <a:rPr lang="en-US" baseline="0" dirty="0" smtClean="0"/>
              <a:t> here. </a:t>
            </a:r>
            <a:endParaRPr lang="en-US" dirty="0"/>
          </a:p>
        </p:txBody>
      </p:sp>
      <p:sp>
        <p:nvSpPr>
          <p:cNvPr id="4" name="Slide Number Placeholder 3"/>
          <p:cNvSpPr>
            <a:spLocks noGrp="1"/>
          </p:cNvSpPr>
          <p:nvPr>
            <p:ph type="sldNum" sz="quarter" idx="10"/>
          </p:nvPr>
        </p:nvSpPr>
        <p:spPr/>
        <p:txBody>
          <a:bodyPr/>
          <a:lstStyle/>
          <a:p>
            <a:fld id="{20BE9046-7A37-4162-B729-704C9129B1E3}" type="slidenum">
              <a:rPr lang="en-US" smtClean="0"/>
              <a:t>16</a:t>
            </a:fld>
            <a:endParaRPr lang="en-US"/>
          </a:p>
        </p:txBody>
      </p:sp>
    </p:spTree>
    <p:extLst>
      <p:ext uri="{BB962C8B-B14F-4D97-AF65-F5344CB8AC3E}">
        <p14:creationId xmlns:p14="http://schemas.microsoft.com/office/powerpoint/2010/main" val="41637460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School-Based Sealant Programs</a:t>
            </a:r>
            <a:r>
              <a:rPr lang="en-US" baseline="0" dirty="0" smtClean="0"/>
              <a:t> function in accordance with Florida Statutes 466.003 and 466.024. County Health Departments are defined in 466.003 as a Health Access Setting in which a licensed dental hygienist (466.024) can provide limited preventive services without the physical presence, prior examination, or authorization of a dentist. Dental sealants are one of these services. As you can see in the images here, a non-toxic, thin plastic coating is applied to the chewing surface of a molar tooth to prevent up to 86% of tooth decay.  </a:t>
            </a:r>
            <a:endParaRPr lang="en-US" dirty="0"/>
          </a:p>
        </p:txBody>
      </p:sp>
      <p:sp>
        <p:nvSpPr>
          <p:cNvPr id="4" name="Slide Number Placeholder 3"/>
          <p:cNvSpPr>
            <a:spLocks noGrp="1"/>
          </p:cNvSpPr>
          <p:nvPr>
            <p:ph type="sldNum" sz="quarter" idx="10"/>
          </p:nvPr>
        </p:nvSpPr>
        <p:spPr/>
        <p:txBody>
          <a:bodyPr/>
          <a:lstStyle/>
          <a:p>
            <a:fld id="{20BE9046-7A37-4162-B729-704C9129B1E3}" type="slidenum">
              <a:rPr lang="en-US" smtClean="0"/>
              <a:t>2</a:t>
            </a:fld>
            <a:endParaRPr lang="en-US"/>
          </a:p>
        </p:txBody>
      </p:sp>
    </p:spTree>
    <p:extLst>
      <p:ext uri="{BB962C8B-B14F-4D97-AF65-F5344CB8AC3E}">
        <p14:creationId xmlns:p14="http://schemas.microsoft.com/office/powerpoint/2010/main" val="15341816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It is a local decision for Florida</a:t>
            </a:r>
            <a:r>
              <a:rPr lang="en-US" baseline="0" dirty="0" smtClean="0"/>
              <a:t> Department of Health CHDs to implement S-BSPs. S-BSPs can be built off of existing CHD dental programs or dental services can be initiated in a CHD through a new S-BSP. </a:t>
            </a:r>
          </a:p>
        </p:txBody>
      </p:sp>
      <p:sp>
        <p:nvSpPr>
          <p:cNvPr id="4" name="Slide Number Placeholder 3"/>
          <p:cNvSpPr>
            <a:spLocks noGrp="1"/>
          </p:cNvSpPr>
          <p:nvPr>
            <p:ph type="sldNum" sz="quarter" idx="10"/>
          </p:nvPr>
        </p:nvSpPr>
        <p:spPr/>
        <p:txBody>
          <a:bodyPr/>
          <a:lstStyle/>
          <a:p>
            <a:fld id="{20BE9046-7A37-4162-B729-704C9129B1E3}" type="slidenum">
              <a:rPr lang="en-US" smtClean="0"/>
              <a:t>3</a:t>
            </a:fld>
            <a:endParaRPr lang="en-US"/>
          </a:p>
        </p:txBody>
      </p:sp>
    </p:spTree>
    <p:extLst>
      <p:ext uri="{BB962C8B-B14F-4D97-AF65-F5344CB8AC3E}">
        <p14:creationId xmlns:p14="http://schemas.microsoft.com/office/powerpoint/2010/main" val="12062143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Sealants decrease dental caries and can yield up to an 88% Return on Investment. This means that every $1 invested in dental sealants at CHDs saves approximately</a:t>
            </a:r>
            <a:r>
              <a:rPr lang="en-US" baseline="0" dirty="0" smtClean="0"/>
              <a:t> </a:t>
            </a:r>
            <a:r>
              <a:rPr lang="en-US" dirty="0" smtClean="0"/>
              <a:t>$1.88 in fillings.</a:t>
            </a:r>
            <a:r>
              <a:rPr lang="en-US" baseline="0" dirty="0" smtClean="0"/>
              <a:t> </a:t>
            </a:r>
            <a:r>
              <a:rPr lang="en-US" dirty="0" smtClean="0"/>
              <a:t>The approximate cost savings over three years for 39,095 children receiving at least</a:t>
            </a:r>
            <a:r>
              <a:rPr lang="en-US" baseline="0" dirty="0" smtClean="0"/>
              <a:t> </a:t>
            </a:r>
            <a:r>
              <a:rPr lang="en-US" dirty="0" smtClean="0"/>
              <a:t>one dental sealant at a CHD is $2,526,660.73. </a:t>
            </a:r>
          </a:p>
        </p:txBody>
      </p:sp>
      <p:sp>
        <p:nvSpPr>
          <p:cNvPr id="4" name="Slide Number Placeholder 3"/>
          <p:cNvSpPr>
            <a:spLocks noGrp="1"/>
          </p:cNvSpPr>
          <p:nvPr>
            <p:ph type="sldNum" sz="quarter" idx="10"/>
          </p:nvPr>
        </p:nvSpPr>
        <p:spPr/>
        <p:txBody>
          <a:bodyPr/>
          <a:lstStyle/>
          <a:p>
            <a:fld id="{20BE9046-7A37-4162-B729-704C9129B1E3}" type="slidenum">
              <a:rPr lang="en-US" smtClean="0"/>
              <a:t>4</a:t>
            </a:fld>
            <a:endParaRPr lang="en-US"/>
          </a:p>
        </p:txBody>
      </p:sp>
    </p:spTree>
    <p:extLst>
      <p:ext uri="{BB962C8B-B14F-4D97-AF65-F5344CB8AC3E}">
        <p14:creationId xmlns:p14="http://schemas.microsoft.com/office/powerpoint/2010/main" val="567200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Utilizing a cost-effective workforce</a:t>
            </a:r>
            <a:r>
              <a:rPr lang="en-US" baseline="0" dirty="0" smtClean="0"/>
              <a:t> model (dental hygienists) and equipment models (portable equipment) start-up and recurring costs are minimized. The photos here show dental hygienists providing preventive dental services to children utilizing portable equipment. </a:t>
            </a:r>
            <a:endParaRPr lang="en-US" dirty="0"/>
          </a:p>
        </p:txBody>
      </p:sp>
      <p:sp>
        <p:nvSpPr>
          <p:cNvPr id="4" name="Slide Number Placeholder 3"/>
          <p:cNvSpPr>
            <a:spLocks noGrp="1"/>
          </p:cNvSpPr>
          <p:nvPr>
            <p:ph type="sldNum" sz="quarter" idx="10"/>
          </p:nvPr>
        </p:nvSpPr>
        <p:spPr/>
        <p:txBody>
          <a:bodyPr/>
          <a:lstStyle/>
          <a:p>
            <a:fld id="{20BE9046-7A37-4162-B729-704C9129B1E3}" type="slidenum">
              <a:rPr lang="en-US" smtClean="0"/>
              <a:t>5</a:t>
            </a:fld>
            <a:endParaRPr lang="en-US"/>
          </a:p>
        </p:txBody>
      </p:sp>
    </p:spTree>
    <p:extLst>
      <p:ext uri="{BB962C8B-B14F-4D97-AF65-F5344CB8AC3E}">
        <p14:creationId xmlns:p14="http://schemas.microsoft.com/office/powerpoint/2010/main" val="12531495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an</a:t>
            </a:r>
            <a:r>
              <a:rPr lang="en-US" baseline="0" dirty="0" smtClean="0"/>
              <a:t> example of how CHD S-BSP service delivery takes place. This process map starts with school district interest and approval for CHD access. If authorization is given by the school board, the CHD will schedule a date with the school, receive parent/guardian consent, provide services to children returning a positive consent form, bill for reimbursement of services provided to sustain the program, and refer children to a dental home for comprehensive oral healthcare. </a:t>
            </a:r>
            <a:endParaRPr lang="en-US" dirty="0"/>
          </a:p>
        </p:txBody>
      </p:sp>
      <p:sp>
        <p:nvSpPr>
          <p:cNvPr id="4" name="Slide Number Placeholder 3"/>
          <p:cNvSpPr>
            <a:spLocks noGrp="1"/>
          </p:cNvSpPr>
          <p:nvPr>
            <p:ph type="sldNum" sz="quarter" idx="10"/>
          </p:nvPr>
        </p:nvSpPr>
        <p:spPr/>
        <p:txBody>
          <a:bodyPr/>
          <a:lstStyle/>
          <a:p>
            <a:fld id="{20BE9046-7A37-4162-B729-704C9129B1E3}" type="slidenum">
              <a:rPr lang="en-US" smtClean="0"/>
              <a:t>6</a:t>
            </a:fld>
            <a:endParaRPr lang="en-US"/>
          </a:p>
        </p:txBody>
      </p:sp>
    </p:spTree>
    <p:extLst>
      <p:ext uri="{BB962C8B-B14F-4D97-AF65-F5344CB8AC3E}">
        <p14:creationId xmlns:p14="http://schemas.microsoft.com/office/powerpoint/2010/main" val="983999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Local</a:t>
            </a:r>
            <a:r>
              <a:rPr lang="en-US" baseline="0" dirty="0" smtClean="0"/>
              <a:t> CHD S-BSP vary greatly in regards to workforce and service delivery models. This listing of Common Dental Terminology (CDT) codes are common amongst CHD S-BSPs. They include exams, screenings, assessments, dental sealants, fluoride varnish, oral healthcare instructions, and prophylaxis. </a:t>
            </a:r>
            <a:endParaRPr lang="en-US" dirty="0"/>
          </a:p>
        </p:txBody>
      </p:sp>
      <p:sp>
        <p:nvSpPr>
          <p:cNvPr id="4" name="Slide Number Placeholder 3"/>
          <p:cNvSpPr>
            <a:spLocks noGrp="1"/>
          </p:cNvSpPr>
          <p:nvPr>
            <p:ph type="sldNum" sz="quarter" idx="10"/>
          </p:nvPr>
        </p:nvSpPr>
        <p:spPr/>
        <p:txBody>
          <a:bodyPr/>
          <a:lstStyle/>
          <a:p>
            <a:fld id="{20BE9046-7A37-4162-B729-704C9129B1E3}" type="slidenum">
              <a:rPr lang="en-US" smtClean="0"/>
              <a:t>7</a:t>
            </a:fld>
            <a:endParaRPr lang="en-US"/>
          </a:p>
        </p:txBody>
      </p:sp>
    </p:spTree>
    <p:extLst>
      <p:ext uri="{BB962C8B-B14F-4D97-AF65-F5344CB8AC3E}">
        <p14:creationId xmlns:p14="http://schemas.microsoft.com/office/powerpoint/2010/main" val="1807101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Service data collection takes place in the Florida Department of</a:t>
            </a:r>
            <a:r>
              <a:rPr lang="en-US" baseline="0" dirty="0" smtClean="0"/>
              <a:t> Health through the Health Management System. All CHDs enter all service level data and bill for reimbursement of dental services for select enrollees of a dental subcontractor with a DOH state or local valid contract. If there is not a valid state or local contract, the service is not billed but simply recorded in HMS. </a:t>
            </a:r>
            <a:endParaRPr lang="en-US" dirty="0"/>
          </a:p>
        </p:txBody>
      </p:sp>
      <p:sp>
        <p:nvSpPr>
          <p:cNvPr id="4" name="Slide Number Placeholder 3"/>
          <p:cNvSpPr>
            <a:spLocks noGrp="1"/>
          </p:cNvSpPr>
          <p:nvPr>
            <p:ph type="sldNum" sz="quarter" idx="10"/>
          </p:nvPr>
        </p:nvSpPr>
        <p:spPr/>
        <p:txBody>
          <a:bodyPr/>
          <a:lstStyle/>
          <a:p>
            <a:fld id="{20BE9046-7A37-4162-B729-704C9129B1E3}" type="slidenum">
              <a:rPr lang="en-US" smtClean="0"/>
              <a:t>8</a:t>
            </a:fld>
            <a:endParaRPr lang="en-US"/>
          </a:p>
        </p:txBody>
      </p:sp>
    </p:spTree>
    <p:extLst>
      <p:ext uri="{BB962C8B-B14F-4D97-AF65-F5344CB8AC3E}">
        <p14:creationId xmlns:p14="http://schemas.microsoft.com/office/powerpoint/2010/main" val="37645160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 Does the S-BSP administrator have access to FLMMIS?</a:t>
            </a:r>
          </a:p>
          <a:p>
            <a:r>
              <a:rPr lang="en-US" dirty="0" smtClean="0"/>
              <a:t>Yes,</a:t>
            </a:r>
            <a:r>
              <a:rPr lang="en-US" baseline="0" dirty="0" smtClean="0"/>
              <a:t> the S-BSP clerical, billing, service, and administrative staff at CHDs should have access to FLMMIS. </a:t>
            </a:r>
            <a:endParaRPr lang="en-US" dirty="0" smtClean="0"/>
          </a:p>
          <a:p>
            <a:endParaRPr lang="en-US" dirty="0" smtClean="0"/>
          </a:p>
          <a:p>
            <a:r>
              <a:rPr lang="en-US" dirty="0" smtClean="0"/>
              <a:t>2. How do health plans know if a child enrolled in their plan has received sealants or other services in a school based sealant program?</a:t>
            </a:r>
          </a:p>
          <a:p>
            <a:r>
              <a:rPr lang="en-US" dirty="0" smtClean="0"/>
              <a:t>The claim form has a Place of Service Designation: 03. </a:t>
            </a:r>
          </a:p>
          <a:p>
            <a:endParaRPr lang="en-US" dirty="0"/>
          </a:p>
        </p:txBody>
      </p:sp>
      <p:sp>
        <p:nvSpPr>
          <p:cNvPr id="4" name="Slide Number Placeholder 3"/>
          <p:cNvSpPr>
            <a:spLocks noGrp="1"/>
          </p:cNvSpPr>
          <p:nvPr>
            <p:ph type="sldNum" sz="quarter" idx="10"/>
          </p:nvPr>
        </p:nvSpPr>
        <p:spPr/>
        <p:txBody>
          <a:bodyPr/>
          <a:lstStyle/>
          <a:p>
            <a:fld id="{20BE9046-7A37-4162-B729-704C9129B1E3}" type="slidenum">
              <a:rPr lang="en-US" smtClean="0"/>
              <a:t>9</a:t>
            </a:fld>
            <a:endParaRPr lang="en-US"/>
          </a:p>
        </p:txBody>
      </p:sp>
    </p:spTree>
    <p:extLst>
      <p:ext uri="{BB962C8B-B14F-4D97-AF65-F5344CB8AC3E}">
        <p14:creationId xmlns:p14="http://schemas.microsoft.com/office/powerpoint/2010/main" val="3665797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73CF2C-0040-42B7-AE33-AB9399B4BC23}" type="datetime1">
              <a:rPr lang="en-US" smtClean="0"/>
              <a:t>5/4/2016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A12493-EE38-4192-A451-3A8BE060E329}" type="slidenum">
              <a:rPr lang="en-US" smtClean="0"/>
              <a:t>‹#›</a:t>
            </a:fld>
            <a:endParaRPr lang="en-US"/>
          </a:p>
        </p:txBody>
      </p:sp>
    </p:spTree>
    <p:extLst>
      <p:ext uri="{BB962C8B-B14F-4D97-AF65-F5344CB8AC3E}">
        <p14:creationId xmlns:p14="http://schemas.microsoft.com/office/powerpoint/2010/main" val="37209733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8915937-EF89-499C-B419-A9CBA2DE4638}" type="datetime1">
              <a:rPr lang="en-US" smtClean="0"/>
              <a:t>5/4/2016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A12493-EE38-4192-A451-3A8BE060E329}" type="slidenum">
              <a:rPr lang="en-US" smtClean="0"/>
              <a:t>‹#›</a:t>
            </a:fld>
            <a:endParaRPr lang="en-US"/>
          </a:p>
        </p:txBody>
      </p:sp>
    </p:spTree>
    <p:extLst>
      <p:ext uri="{BB962C8B-B14F-4D97-AF65-F5344CB8AC3E}">
        <p14:creationId xmlns:p14="http://schemas.microsoft.com/office/powerpoint/2010/main" val="19008828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9F49F0-6003-4053-9236-6C31964B1354}" type="datetime1">
              <a:rPr lang="en-US" smtClean="0"/>
              <a:t>5/4/2016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A12493-EE38-4192-A451-3A8BE060E329}" type="slidenum">
              <a:rPr lang="en-US" smtClean="0"/>
              <a:t>‹#›</a:t>
            </a:fld>
            <a:endParaRPr lang="en-US"/>
          </a:p>
        </p:txBody>
      </p:sp>
    </p:spTree>
    <p:extLst>
      <p:ext uri="{BB962C8B-B14F-4D97-AF65-F5344CB8AC3E}">
        <p14:creationId xmlns:p14="http://schemas.microsoft.com/office/powerpoint/2010/main" val="9715544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2210B0-22F2-4062-83B4-D656BBA8D0E4}" type="datetime1">
              <a:rPr lang="en-US" smtClean="0"/>
              <a:t>5/4/2016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A12493-EE38-4192-A451-3A8BE060E329}" type="slidenum">
              <a:rPr lang="en-US" smtClean="0"/>
              <a:t>‹#›</a:t>
            </a:fld>
            <a:endParaRPr lang="en-US"/>
          </a:p>
        </p:txBody>
      </p:sp>
    </p:spTree>
    <p:extLst>
      <p:ext uri="{BB962C8B-B14F-4D97-AF65-F5344CB8AC3E}">
        <p14:creationId xmlns:p14="http://schemas.microsoft.com/office/powerpoint/2010/main" val="16712909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FA1B8F0-8734-46B3-A2CE-8D096169A4B5}" type="datetime1">
              <a:rPr lang="en-US" smtClean="0"/>
              <a:t>5/4/2016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A12493-EE38-4192-A451-3A8BE060E329}" type="slidenum">
              <a:rPr lang="en-US" smtClean="0"/>
              <a:t>‹#›</a:t>
            </a:fld>
            <a:endParaRPr lang="en-US"/>
          </a:p>
        </p:txBody>
      </p:sp>
    </p:spTree>
    <p:extLst>
      <p:ext uri="{BB962C8B-B14F-4D97-AF65-F5344CB8AC3E}">
        <p14:creationId xmlns:p14="http://schemas.microsoft.com/office/powerpoint/2010/main" val="37603759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AAC0830-54D9-4D6D-825A-5E233C1BAC57}" type="datetime1">
              <a:rPr lang="en-US" smtClean="0"/>
              <a:t>5/4/2016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A12493-EE38-4192-A451-3A8BE060E329}" type="slidenum">
              <a:rPr lang="en-US" smtClean="0"/>
              <a:t>‹#›</a:t>
            </a:fld>
            <a:endParaRPr lang="en-US"/>
          </a:p>
        </p:txBody>
      </p:sp>
    </p:spTree>
    <p:extLst>
      <p:ext uri="{BB962C8B-B14F-4D97-AF65-F5344CB8AC3E}">
        <p14:creationId xmlns:p14="http://schemas.microsoft.com/office/powerpoint/2010/main" val="26823635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DBC665F-FCA3-4410-AC55-26B030D3A894}" type="datetime1">
              <a:rPr lang="en-US" smtClean="0"/>
              <a:t>5/4/2016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DA12493-EE38-4192-A451-3A8BE060E329}" type="slidenum">
              <a:rPr lang="en-US" smtClean="0"/>
              <a:t>‹#›</a:t>
            </a:fld>
            <a:endParaRPr lang="en-US"/>
          </a:p>
        </p:txBody>
      </p:sp>
    </p:spTree>
    <p:extLst>
      <p:ext uri="{BB962C8B-B14F-4D97-AF65-F5344CB8AC3E}">
        <p14:creationId xmlns:p14="http://schemas.microsoft.com/office/powerpoint/2010/main" val="39232498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72601F9-0B6C-423B-9E58-8BB70DCE57B3}" type="datetime1">
              <a:rPr lang="en-US" smtClean="0"/>
              <a:t>5/4/2016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DA12493-EE38-4192-A451-3A8BE060E329}" type="slidenum">
              <a:rPr lang="en-US" smtClean="0"/>
              <a:t>‹#›</a:t>
            </a:fld>
            <a:endParaRPr lang="en-US"/>
          </a:p>
        </p:txBody>
      </p:sp>
    </p:spTree>
    <p:extLst>
      <p:ext uri="{BB962C8B-B14F-4D97-AF65-F5344CB8AC3E}">
        <p14:creationId xmlns:p14="http://schemas.microsoft.com/office/powerpoint/2010/main" val="18375978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5855CF-AEF4-4D04-8558-931ABDCED4D9}" type="datetime1">
              <a:rPr lang="en-US" smtClean="0"/>
              <a:t>5/4/2016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DA12493-EE38-4192-A451-3A8BE060E329}" type="slidenum">
              <a:rPr lang="en-US" smtClean="0"/>
              <a:t>‹#›</a:t>
            </a:fld>
            <a:endParaRPr lang="en-US"/>
          </a:p>
        </p:txBody>
      </p:sp>
    </p:spTree>
    <p:extLst>
      <p:ext uri="{BB962C8B-B14F-4D97-AF65-F5344CB8AC3E}">
        <p14:creationId xmlns:p14="http://schemas.microsoft.com/office/powerpoint/2010/main" val="27217757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1586795-502A-41A9-8222-DBB6FB1B866D}" type="datetime1">
              <a:rPr lang="en-US" smtClean="0"/>
              <a:t>5/4/2016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A12493-EE38-4192-A451-3A8BE060E329}" type="slidenum">
              <a:rPr lang="en-US" smtClean="0"/>
              <a:t>‹#›</a:t>
            </a:fld>
            <a:endParaRPr lang="en-US"/>
          </a:p>
        </p:txBody>
      </p:sp>
    </p:spTree>
    <p:extLst>
      <p:ext uri="{BB962C8B-B14F-4D97-AF65-F5344CB8AC3E}">
        <p14:creationId xmlns:p14="http://schemas.microsoft.com/office/powerpoint/2010/main" val="38156983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B14B4B-D3DE-4C5F-B6CA-74DFD653F531}" type="datetime1">
              <a:rPr lang="en-US" smtClean="0"/>
              <a:t>5/4/2016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A12493-EE38-4192-A451-3A8BE060E329}" type="slidenum">
              <a:rPr lang="en-US" smtClean="0"/>
              <a:t>‹#›</a:t>
            </a:fld>
            <a:endParaRPr lang="en-US"/>
          </a:p>
        </p:txBody>
      </p:sp>
    </p:spTree>
    <p:extLst>
      <p:ext uri="{BB962C8B-B14F-4D97-AF65-F5344CB8AC3E}">
        <p14:creationId xmlns:p14="http://schemas.microsoft.com/office/powerpoint/2010/main" val="3357003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DF5C75-0F8C-490D-AE50-0546E55549C7}" type="datetime1">
              <a:rPr lang="en-US" smtClean="0"/>
              <a:t>5/4/2016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A12493-EE38-4192-A451-3A8BE060E329}" type="slidenum">
              <a:rPr lang="en-US" smtClean="0"/>
              <a:t>‹#›</a:t>
            </a:fld>
            <a:endParaRPr lang="en-US"/>
          </a:p>
        </p:txBody>
      </p:sp>
    </p:spTree>
    <p:extLst>
      <p:ext uri="{BB962C8B-B14F-4D97-AF65-F5344CB8AC3E}">
        <p14:creationId xmlns:p14="http://schemas.microsoft.com/office/powerpoint/2010/main" val="829032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youtu.be/Ukmpx7rd8pE"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home.flmmis.com/"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mailto:Christina.Vracar@flhealth.gov"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Florida Department of Health</a:t>
            </a:r>
            <a:br>
              <a:rPr lang="en-US" sz="2800" dirty="0" smtClean="0"/>
            </a:br>
            <a:r>
              <a:rPr lang="en-US" sz="2800" dirty="0" smtClean="0"/>
              <a:t>County Health Department </a:t>
            </a:r>
            <a:br>
              <a:rPr lang="en-US" sz="2800" dirty="0" smtClean="0"/>
            </a:br>
            <a:r>
              <a:rPr lang="en-US" sz="2800" dirty="0" smtClean="0"/>
              <a:t>School-Based Sealant Programs: </a:t>
            </a:r>
            <a:br>
              <a:rPr lang="en-US" sz="2800" dirty="0" smtClean="0"/>
            </a:br>
            <a:r>
              <a:rPr lang="en-US" sz="2800" dirty="0" smtClean="0"/>
              <a:t>Frequently Asked Questions</a:t>
            </a:r>
            <a:endParaRPr lang="en-US" sz="2800" dirty="0"/>
          </a:p>
        </p:txBody>
      </p:sp>
      <p:sp>
        <p:nvSpPr>
          <p:cNvPr id="3" name="Subtitle 2"/>
          <p:cNvSpPr>
            <a:spLocks noGrp="1"/>
          </p:cNvSpPr>
          <p:nvPr>
            <p:ph idx="1"/>
          </p:nvPr>
        </p:nvSpPr>
        <p:spPr>
          <a:xfrm>
            <a:off x="457200" y="1981200"/>
            <a:ext cx="8229600" cy="4144963"/>
          </a:xfrm>
        </p:spPr>
        <p:txBody>
          <a:bodyPr>
            <a:normAutofit/>
          </a:bodyPr>
          <a:lstStyle/>
          <a:p>
            <a:r>
              <a:rPr lang="en-US" dirty="0" smtClean="0">
                <a:solidFill>
                  <a:schemeClr val="tx1"/>
                </a:solidFill>
              </a:rPr>
              <a:t>Christina Vracar, DA, MPH</a:t>
            </a:r>
          </a:p>
          <a:p>
            <a:r>
              <a:rPr lang="en-US" dirty="0" smtClean="0">
                <a:solidFill>
                  <a:schemeClr val="tx1"/>
                </a:solidFill>
              </a:rPr>
              <a:t>Public Health Dental Program Administrator</a:t>
            </a:r>
          </a:p>
          <a:p>
            <a:r>
              <a:rPr lang="en-US" dirty="0" smtClean="0">
                <a:solidFill>
                  <a:schemeClr val="tx1"/>
                </a:solidFill>
              </a:rPr>
              <a:t>May 25, 2016</a:t>
            </a:r>
            <a:endParaRPr lang="en-US" dirty="0">
              <a:solidFill>
                <a:schemeClr val="tx1"/>
              </a:solidFill>
            </a:endParaRPr>
          </a:p>
        </p:txBody>
      </p:sp>
      <p:sp>
        <p:nvSpPr>
          <p:cNvPr id="4" name="Slide Number Placeholder 3"/>
          <p:cNvSpPr>
            <a:spLocks noGrp="1"/>
          </p:cNvSpPr>
          <p:nvPr>
            <p:ph type="sldNum" sz="quarter" idx="12"/>
          </p:nvPr>
        </p:nvSpPr>
        <p:spPr/>
        <p:txBody>
          <a:bodyPr/>
          <a:lstStyle/>
          <a:p>
            <a:fld id="{DDA12493-EE38-4192-A451-3A8BE060E329}" type="slidenum">
              <a:rPr lang="en-US" sz="1400" smtClean="0">
                <a:solidFill>
                  <a:schemeClr val="tx1"/>
                </a:solidFill>
              </a:rPr>
              <a:t>1</a:t>
            </a:fld>
            <a:endParaRPr lang="en-US" sz="1400" dirty="0">
              <a:solidFill>
                <a:schemeClr val="tx1"/>
              </a:solidFill>
            </a:endParaRPr>
          </a:p>
        </p:txBody>
      </p:sp>
    </p:spTree>
    <p:extLst>
      <p:ext uri="{BB962C8B-B14F-4D97-AF65-F5344CB8AC3E}">
        <p14:creationId xmlns:p14="http://schemas.microsoft.com/office/powerpoint/2010/main" val="415686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Managed Care </a:t>
            </a:r>
            <a:br>
              <a:rPr lang="en-US" dirty="0" smtClean="0"/>
            </a:br>
            <a:r>
              <a:rPr lang="en-US" dirty="0" smtClean="0"/>
              <a:t>Frequently Asked Questions</a:t>
            </a:r>
            <a:endParaRPr lang="en-US" dirty="0"/>
          </a:p>
        </p:txBody>
      </p:sp>
      <p:sp>
        <p:nvSpPr>
          <p:cNvPr id="3" name="Content Placeholder 2"/>
          <p:cNvSpPr>
            <a:spLocks noGrp="1"/>
          </p:cNvSpPr>
          <p:nvPr>
            <p:ph idx="1"/>
          </p:nvPr>
        </p:nvSpPr>
        <p:spPr/>
        <p:txBody>
          <a:bodyPr>
            <a:normAutofit fontScale="92500" lnSpcReduction="10000"/>
          </a:bodyPr>
          <a:lstStyle/>
          <a:p>
            <a:pPr marL="514350" indent="-514350">
              <a:buFont typeface="+mj-lt"/>
              <a:buAutoNum type="arabicPeriod" startAt="3"/>
            </a:pPr>
            <a:r>
              <a:rPr lang="en-US" i="1" dirty="0" smtClean="0"/>
              <a:t>In </a:t>
            </a:r>
            <a:r>
              <a:rPr lang="en-US" i="1" dirty="0"/>
              <a:t>order for health plans and </a:t>
            </a:r>
            <a:r>
              <a:rPr lang="en-US" i="1" dirty="0" smtClean="0"/>
              <a:t>CHDs to </a:t>
            </a:r>
            <a:r>
              <a:rPr lang="en-US" i="1" dirty="0"/>
              <a:t>collaborate, is there a </a:t>
            </a:r>
            <a:r>
              <a:rPr lang="en-US" i="1" dirty="0" smtClean="0"/>
              <a:t>requirement </a:t>
            </a:r>
            <a:r>
              <a:rPr lang="en-US" i="1" dirty="0"/>
              <a:t>to have a contract between the two </a:t>
            </a:r>
            <a:r>
              <a:rPr lang="en-US" i="1" dirty="0" smtClean="0"/>
              <a:t>entities?</a:t>
            </a:r>
          </a:p>
          <a:p>
            <a:pPr lvl="1"/>
            <a:r>
              <a:rPr lang="en-US" b="1" dirty="0" smtClean="0"/>
              <a:t>Yes. </a:t>
            </a:r>
          </a:p>
          <a:p>
            <a:pPr lvl="1"/>
            <a:endParaRPr lang="en-US" b="1" dirty="0" smtClean="0"/>
          </a:p>
          <a:p>
            <a:pPr marL="514350" indent="-514350">
              <a:buFont typeface="+mj-lt"/>
              <a:buAutoNum type="arabicPeriod" startAt="3"/>
            </a:pPr>
            <a:r>
              <a:rPr lang="en-US" i="1" dirty="0" smtClean="0"/>
              <a:t>How </a:t>
            </a:r>
            <a:r>
              <a:rPr lang="en-US" i="1" dirty="0"/>
              <a:t>can health plans help their </a:t>
            </a:r>
            <a:r>
              <a:rPr lang="en-US" i="1" dirty="0" smtClean="0"/>
              <a:t>enrolled children/families </a:t>
            </a:r>
            <a:r>
              <a:rPr lang="en-US" i="1" dirty="0"/>
              <a:t>be more aware of </a:t>
            </a:r>
            <a:r>
              <a:rPr lang="en-US" i="1" dirty="0" smtClean="0"/>
              <a:t>S-BSPs in </a:t>
            </a:r>
            <a:r>
              <a:rPr lang="en-US" i="1" dirty="0"/>
              <a:t>their area</a:t>
            </a:r>
            <a:r>
              <a:rPr lang="en-US" i="1" dirty="0" smtClean="0"/>
              <a:t>?</a:t>
            </a:r>
          </a:p>
          <a:p>
            <a:pPr lvl="1"/>
            <a:r>
              <a:rPr lang="en-US" b="1" dirty="0" smtClean="0"/>
              <a:t>flhealth.gov/dental</a:t>
            </a:r>
          </a:p>
          <a:p>
            <a:pPr lvl="1"/>
            <a:r>
              <a:rPr lang="en-US" b="1" dirty="0" smtClean="0">
                <a:hlinkClick r:id="rId3"/>
              </a:rPr>
              <a:t>https</a:t>
            </a:r>
            <a:r>
              <a:rPr lang="en-US" b="1" dirty="0">
                <a:hlinkClick r:id="rId3"/>
              </a:rPr>
              <a:t>://</a:t>
            </a:r>
            <a:r>
              <a:rPr lang="en-US" b="1" dirty="0" smtClean="0">
                <a:hlinkClick r:id="rId3"/>
              </a:rPr>
              <a:t>youtu.be/Ukmpx7rd8pE</a:t>
            </a:r>
            <a:r>
              <a:rPr lang="en-US" b="1" dirty="0" smtClean="0"/>
              <a:t> </a:t>
            </a:r>
            <a:endParaRPr lang="en-US" dirty="0"/>
          </a:p>
        </p:txBody>
      </p:sp>
      <p:sp>
        <p:nvSpPr>
          <p:cNvPr id="4" name="Slide Number Placeholder 3"/>
          <p:cNvSpPr>
            <a:spLocks noGrp="1"/>
          </p:cNvSpPr>
          <p:nvPr>
            <p:ph type="sldNum" sz="quarter" idx="12"/>
          </p:nvPr>
        </p:nvSpPr>
        <p:spPr/>
        <p:txBody>
          <a:bodyPr/>
          <a:lstStyle/>
          <a:p>
            <a:fld id="{DDA12493-EE38-4192-A451-3A8BE060E329}" type="slidenum">
              <a:rPr lang="en-US" sz="1600" smtClean="0">
                <a:solidFill>
                  <a:schemeClr val="bg1"/>
                </a:solidFill>
              </a:rPr>
              <a:t>10</a:t>
            </a:fld>
            <a:endParaRPr lang="en-US" sz="1600" dirty="0">
              <a:solidFill>
                <a:schemeClr val="bg1"/>
              </a:solidFill>
            </a:endParaRPr>
          </a:p>
        </p:txBody>
      </p:sp>
    </p:spTree>
    <p:extLst>
      <p:ext uri="{BB962C8B-B14F-4D97-AF65-F5344CB8AC3E}">
        <p14:creationId xmlns:p14="http://schemas.microsoft.com/office/powerpoint/2010/main" val="42157247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Managed Care </a:t>
            </a:r>
            <a:br>
              <a:rPr lang="en-US" dirty="0"/>
            </a:br>
            <a:r>
              <a:rPr lang="en-US" dirty="0"/>
              <a:t>Frequently Asked Questions</a:t>
            </a:r>
          </a:p>
        </p:txBody>
      </p:sp>
      <p:sp>
        <p:nvSpPr>
          <p:cNvPr id="3" name="Content Placeholder 2"/>
          <p:cNvSpPr>
            <a:spLocks noGrp="1"/>
          </p:cNvSpPr>
          <p:nvPr>
            <p:ph idx="1"/>
          </p:nvPr>
        </p:nvSpPr>
        <p:spPr/>
        <p:txBody>
          <a:bodyPr>
            <a:normAutofit fontScale="92500" lnSpcReduction="20000"/>
          </a:bodyPr>
          <a:lstStyle/>
          <a:p>
            <a:pPr marL="514350" lvl="0" indent="-514350">
              <a:buFont typeface="+mj-lt"/>
              <a:buAutoNum type="arabicPeriod" startAt="5"/>
            </a:pPr>
            <a:r>
              <a:rPr lang="en-US" i="1" dirty="0" smtClean="0"/>
              <a:t>How can the </a:t>
            </a:r>
            <a:r>
              <a:rPr lang="en-US" i="1" dirty="0"/>
              <a:t>health plans assist in </a:t>
            </a:r>
            <a:r>
              <a:rPr lang="en-US" i="1" dirty="0" smtClean="0"/>
              <a:t>increased returned consent forms?</a:t>
            </a:r>
          </a:p>
          <a:p>
            <a:pPr marL="914400" lvl="1" indent="-514350"/>
            <a:r>
              <a:rPr lang="en-US" b="1" dirty="0" smtClean="0"/>
              <a:t>Ensure the members are aware of DOH S-BSPs in their county.  </a:t>
            </a:r>
          </a:p>
          <a:p>
            <a:pPr marL="914400" lvl="1" indent="-514350"/>
            <a:endParaRPr lang="en-US" b="1" dirty="0" smtClean="0"/>
          </a:p>
          <a:p>
            <a:pPr marL="514350" lvl="0" indent="-514350">
              <a:buFont typeface="+mj-lt"/>
              <a:buAutoNum type="arabicPeriod" startAt="6"/>
            </a:pPr>
            <a:r>
              <a:rPr lang="en-US" i="1" dirty="0" smtClean="0"/>
              <a:t>Is </a:t>
            </a:r>
            <a:r>
              <a:rPr lang="en-US" i="1" dirty="0"/>
              <a:t>there data available for DOH S-BSPs?</a:t>
            </a:r>
          </a:p>
          <a:p>
            <a:pPr lvl="1"/>
            <a:r>
              <a:rPr lang="en-US" b="1" dirty="0" smtClean="0"/>
              <a:t>Yes</a:t>
            </a:r>
            <a:r>
              <a:rPr lang="en-US" b="1" dirty="0"/>
              <a:t>. </a:t>
            </a:r>
          </a:p>
          <a:p>
            <a:pPr lvl="1"/>
            <a:r>
              <a:rPr lang="en-US" b="1" dirty="0" smtClean="0"/>
              <a:t>46 </a:t>
            </a:r>
            <a:r>
              <a:rPr lang="en-US" b="1" dirty="0"/>
              <a:t>CHDs with a S-BSP </a:t>
            </a:r>
            <a:r>
              <a:rPr lang="en-US" b="1" dirty="0" smtClean="0"/>
              <a:t>accessing </a:t>
            </a:r>
            <a:r>
              <a:rPr lang="en-US" b="1" dirty="0"/>
              <a:t>over 600 Florida schools. </a:t>
            </a:r>
          </a:p>
          <a:p>
            <a:pPr lvl="1"/>
            <a:r>
              <a:rPr lang="en-US" b="1" dirty="0" smtClean="0"/>
              <a:t>Over 15,000 </a:t>
            </a:r>
            <a:r>
              <a:rPr lang="en-US" b="1" dirty="0"/>
              <a:t>children received more than 56,000 sealants </a:t>
            </a:r>
            <a:r>
              <a:rPr lang="en-US" b="1" dirty="0" smtClean="0"/>
              <a:t>during SFY 2014-2015. </a:t>
            </a:r>
            <a:endParaRPr lang="en-US" b="1" dirty="0"/>
          </a:p>
          <a:p>
            <a:endParaRPr lang="en-US" dirty="0"/>
          </a:p>
        </p:txBody>
      </p:sp>
      <p:sp>
        <p:nvSpPr>
          <p:cNvPr id="4" name="Slide Number Placeholder 3"/>
          <p:cNvSpPr>
            <a:spLocks noGrp="1"/>
          </p:cNvSpPr>
          <p:nvPr>
            <p:ph type="sldNum" sz="quarter" idx="12"/>
          </p:nvPr>
        </p:nvSpPr>
        <p:spPr/>
        <p:txBody>
          <a:bodyPr/>
          <a:lstStyle/>
          <a:p>
            <a:fld id="{DDA12493-EE38-4192-A451-3A8BE060E329}" type="slidenum">
              <a:rPr lang="en-US" sz="1600" smtClean="0">
                <a:solidFill>
                  <a:schemeClr val="bg1"/>
                </a:solidFill>
              </a:rPr>
              <a:t>11</a:t>
            </a:fld>
            <a:endParaRPr lang="en-US" sz="1600" dirty="0">
              <a:solidFill>
                <a:schemeClr val="bg1"/>
              </a:solidFill>
            </a:endParaRPr>
          </a:p>
        </p:txBody>
      </p:sp>
    </p:spTree>
    <p:extLst>
      <p:ext uri="{BB962C8B-B14F-4D97-AF65-F5344CB8AC3E}">
        <p14:creationId xmlns:p14="http://schemas.microsoft.com/office/powerpoint/2010/main" val="10574676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900" dirty="0" smtClean="0"/>
              <a:t>County Health Departments with a School-Based Sealant Program</a:t>
            </a:r>
            <a:r>
              <a:rPr lang="en-US" dirty="0" smtClean="0"/>
              <a:t/>
            </a:r>
            <a:br>
              <a:rPr lang="en-US" dirty="0" smtClean="0"/>
            </a:br>
            <a:r>
              <a:rPr lang="en-US" sz="2200" dirty="0" smtClean="0"/>
              <a:t>as of April 2016</a:t>
            </a:r>
            <a:endParaRPr lang="en-US" sz="2200" dirty="0"/>
          </a:p>
        </p:txBody>
      </p:sp>
      <p:sp>
        <p:nvSpPr>
          <p:cNvPr id="3" name="Content Placeholder 2"/>
          <p:cNvSpPr>
            <a:spLocks noGrp="1"/>
          </p:cNvSpPr>
          <p:nvPr>
            <p:ph idx="1"/>
          </p:nvPr>
        </p:nvSpPr>
        <p:spPr/>
        <p:txBody>
          <a:bodyPr>
            <a:noAutofit/>
          </a:bodyPr>
          <a:lstStyle/>
          <a:p>
            <a:pPr marL="514350" indent="-514350">
              <a:spcBef>
                <a:spcPts val="0"/>
              </a:spcBef>
              <a:buFont typeface="+mj-lt"/>
              <a:buAutoNum type="arabicPeriod"/>
            </a:pPr>
            <a:r>
              <a:rPr lang="en-US" sz="1800" dirty="0"/>
              <a:t>Baker</a:t>
            </a:r>
          </a:p>
          <a:p>
            <a:pPr marL="514350" indent="-514350">
              <a:spcBef>
                <a:spcPts val="0"/>
              </a:spcBef>
              <a:buFont typeface="+mj-lt"/>
              <a:buAutoNum type="arabicPeriod"/>
            </a:pPr>
            <a:r>
              <a:rPr lang="en-US" sz="1800" dirty="0"/>
              <a:t>Bay</a:t>
            </a:r>
          </a:p>
          <a:p>
            <a:pPr marL="514350" indent="-514350">
              <a:spcBef>
                <a:spcPts val="0"/>
              </a:spcBef>
              <a:buFont typeface="+mj-lt"/>
              <a:buAutoNum type="arabicPeriod"/>
            </a:pPr>
            <a:r>
              <a:rPr lang="en-US" sz="1800" dirty="0"/>
              <a:t>Bradford</a:t>
            </a:r>
          </a:p>
          <a:p>
            <a:pPr marL="514350" indent="-514350">
              <a:spcBef>
                <a:spcPts val="0"/>
              </a:spcBef>
              <a:buFont typeface="+mj-lt"/>
              <a:buAutoNum type="arabicPeriod"/>
            </a:pPr>
            <a:r>
              <a:rPr lang="en-US" sz="1800" dirty="0"/>
              <a:t>Brevard</a:t>
            </a:r>
          </a:p>
          <a:p>
            <a:pPr marL="514350" indent="-514350">
              <a:spcBef>
                <a:spcPts val="0"/>
              </a:spcBef>
              <a:buFont typeface="+mj-lt"/>
              <a:buAutoNum type="arabicPeriod"/>
            </a:pPr>
            <a:r>
              <a:rPr lang="en-US" sz="1800" dirty="0"/>
              <a:t>Broward</a:t>
            </a:r>
          </a:p>
          <a:p>
            <a:pPr marL="514350" indent="-514350">
              <a:spcBef>
                <a:spcPts val="0"/>
              </a:spcBef>
              <a:buFont typeface="+mj-lt"/>
              <a:buAutoNum type="arabicPeriod"/>
            </a:pPr>
            <a:r>
              <a:rPr lang="en-US" sz="1800" dirty="0"/>
              <a:t>Calhoun</a:t>
            </a:r>
          </a:p>
          <a:p>
            <a:pPr marL="514350" indent="-514350">
              <a:spcBef>
                <a:spcPts val="0"/>
              </a:spcBef>
              <a:buFont typeface="+mj-lt"/>
              <a:buAutoNum type="arabicPeriod"/>
            </a:pPr>
            <a:r>
              <a:rPr lang="en-US" sz="1800" dirty="0"/>
              <a:t>Charlotte</a:t>
            </a:r>
          </a:p>
          <a:p>
            <a:pPr marL="514350" indent="-514350">
              <a:spcBef>
                <a:spcPts val="0"/>
              </a:spcBef>
              <a:buFont typeface="+mj-lt"/>
              <a:buAutoNum type="arabicPeriod"/>
            </a:pPr>
            <a:r>
              <a:rPr lang="en-US" sz="1800" dirty="0"/>
              <a:t>Citrus</a:t>
            </a:r>
          </a:p>
          <a:p>
            <a:pPr marL="514350" indent="-514350">
              <a:spcBef>
                <a:spcPts val="0"/>
              </a:spcBef>
              <a:buFont typeface="+mj-lt"/>
              <a:buAutoNum type="arabicPeriod"/>
            </a:pPr>
            <a:r>
              <a:rPr lang="en-US" sz="1800" dirty="0"/>
              <a:t>Clay</a:t>
            </a:r>
          </a:p>
          <a:p>
            <a:pPr marL="514350" indent="-514350">
              <a:spcBef>
                <a:spcPts val="0"/>
              </a:spcBef>
              <a:buFont typeface="+mj-lt"/>
              <a:buAutoNum type="arabicPeriod"/>
            </a:pPr>
            <a:r>
              <a:rPr lang="en-US" sz="1800" dirty="0"/>
              <a:t>Columbia</a:t>
            </a:r>
          </a:p>
          <a:p>
            <a:pPr marL="514350" indent="-514350">
              <a:spcBef>
                <a:spcPts val="0"/>
              </a:spcBef>
              <a:buFont typeface="+mj-lt"/>
              <a:buAutoNum type="arabicPeriod"/>
            </a:pPr>
            <a:r>
              <a:rPr lang="en-US" sz="1800" dirty="0"/>
              <a:t>Miami-Dade</a:t>
            </a:r>
          </a:p>
          <a:p>
            <a:pPr marL="514350" indent="-514350">
              <a:spcBef>
                <a:spcPts val="0"/>
              </a:spcBef>
              <a:buFont typeface="+mj-lt"/>
              <a:buAutoNum type="arabicPeriod"/>
            </a:pPr>
            <a:r>
              <a:rPr lang="en-US" sz="1800" dirty="0"/>
              <a:t>DeSoto</a:t>
            </a:r>
          </a:p>
          <a:p>
            <a:pPr marL="514350" indent="-514350">
              <a:spcBef>
                <a:spcPts val="0"/>
              </a:spcBef>
              <a:buFont typeface="+mj-lt"/>
              <a:buAutoNum type="arabicPeriod"/>
            </a:pPr>
            <a:r>
              <a:rPr lang="en-US" sz="1800" dirty="0"/>
              <a:t>Duval</a:t>
            </a:r>
          </a:p>
          <a:p>
            <a:pPr marL="514350" indent="-514350">
              <a:spcBef>
                <a:spcPts val="0"/>
              </a:spcBef>
              <a:buFont typeface="+mj-lt"/>
              <a:buAutoNum type="arabicPeriod"/>
            </a:pPr>
            <a:r>
              <a:rPr lang="en-US" sz="1800" dirty="0"/>
              <a:t>Flagler</a:t>
            </a:r>
          </a:p>
          <a:p>
            <a:pPr marL="514350" indent="-514350">
              <a:spcBef>
                <a:spcPts val="0"/>
              </a:spcBef>
              <a:buFont typeface="+mj-lt"/>
              <a:buAutoNum type="arabicPeriod"/>
            </a:pPr>
            <a:r>
              <a:rPr lang="en-US" sz="1800" dirty="0" smtClean="0"/>
              <a:t>Franklin</a:t>
            </a:r>
            <a:endParaRPr lang="en-US" sz="1800" dirty="0"/>
          </a:p>
        </p:txBody>
      </p:sp>
      <p:sp>
        <p:nvSpPr>
          <p:cNvPr id="4" name="Slide Number Placeholder 3"/>
          <p:cNvSpPr>
            <a:spLocks noGrp="1"/>
          </p:cNvSpPr>
          <p:nvPr>
            <p:ph type="sldNum" sz="quarter" idx="12"/>
          </p:nvPr>
        </p:nvSpPr>
        <p:spPr/>
        <p:txBody>
          <a:bodyPr/>
          <a:lstStyle/>
          <a:p>
            <a:fld id="{DDA12493-EE38-4192-A451-3A8BE060E329}" type="slidenum">
              <a:rPr lang="en-US" sz="1600" smtClean="0">
                <a:solidFill>
                  <a:schemeClr val="bg1"/>
                </a:solidFill>
              </a:rPr>
              <a:t>12</a:t>
            </a:fld>
            <a:endParaRPr lang="en-US" sz="1600" dirty="0">
              <a:solidFill>
                <a:schemeClr val="bg1"/>
              </a:solidFill>
            </a:endParaRPr>
          </a:p>
        </p:txBody>
      </p:sp>
      <p:sp>
        <p:nvSpPr>
          <p:cNvPr id="5" name="Content Placeholder 2"/>
          <p:cNvSpPr txBox="1">
            <a:spLocks/>
          </p:cNvSpPr>
          <p:nvPr/>
        </p:nvSpPr>
        <p:spPr>
          <a:xfrm>
            <a:off x="4419600" y="1447800"/>
            <a:ext cx="1828800" cy="44196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514350" indent="-514350">
              <a:spcBef>
                <a:spcPts val="0"/>
              </a:spcBef>
              <a:buFont typeface="+mj-lt"/>
              <a:buAutoNum type="arabicPeriod" startAt="16"/>
            </a:pPr>
            <a:r>
              <a:rPr lang="en-US" sz="1800" dirty="0"/>
              <a:t>Glades</a:t>
            </a:r>
          </a:p>
          <a:p>
            <a:pPr marL="514350" indent="-514350">
              <a:spcBef>
                <a:spcPts val="0"/>
              </a:spcBef>
              <a:buFont typeface="+mj-lt"/>
              <a:buAutoNum type="arabicPeriod" startAt="16"/>
            </a:pPr>
            <a:r>
              <a:rPr lang="en-US" sz="1800" dirty="0"/>
              <a:t>Hamilton</a:t>
            </a:r>
          </a:p>
          <a:p>
            <a:pPr marL="514350" indent="-514350">
              <a:spcBef>
                <a:spcPts val="0"/>
              </a:spcBef>
              <a:buFont typeface="+mj-lt"/>
              <a:buAutoNum type="arabicPeriod" startAt="16"/>
            </a:pPr>
            <a:r>
              <a:rPr lang="en-US" sz="1800" dirty="0"/>
              <a:t>Hendry</a:t>
            </a:r>
          </a:p>
          <a:p>
            <a:pPr marL="514350" indent="-514350">
              <a:spcBef>
                <a:spcPts val="0"/>
              </a:spcBef>
              <a:buFont typeface="+mj-lt"/>
              <a:buAutoNum type="arabicPeriod" startAt="16"/>
            </a:pPr>
            <a:r>
              <a:rPr lang="en-US" sz="1800" dirty="0"/>
              <a:t>Hernando</a:t>
            </a:r>
          </a:p>
          <a:p>
            <a:pPr marL="514350" indent="-514350">
              <a:spcBef>
                <a:spcPts val="0"/>
              </a:spcBef>
              <a:buFont typeface="+mj-lt"/>
              <a:buAutoNum type="arabicPeriod" startAt="16"/>
            </a:pPr>
            <a:r>
              <a:rPr lang="en-US" sz="1800" dirty="0"/>
              <a:t>Highlands</a:t>
            </a:r>
          </a:p>
          <a:p>
            <a:pPr marL="514350" indent="-514350">
              <a:spcBef>
                <a:spcPts val="0"/>
              </a:spcBef>
              <a:buFont typeface="+mj-lt"/>
              <a:buAutoNum type="arabicPeriod" startAt="16"/>
            </a:pPr>
            <a:r>
              <a:rPr lang="en-US" sz="1800" dirty="0"/>
              <a:t>Holmes</a:t>
            </a:r>
          </a:p>
          <a:p>
            <a:pPr marL="514350" indent="-514350">
              <a:spcBef>
                <a:spcPts val="0"/>
              </a:spcBef>
              <a:buFont typeface="+mj-lt"/>
              <a:buAutoNum type="arabicPeriod" startAt="16"/>
            </a:pPr>
            <a:r>
              <a:rPr lang="en-US" sz="1800" dirty="0"/>
              <a:t>Indian River</a:t>
            </a:r>
          </a:p>
          <a:p>
            <a:pPr marL="514350" indent="-514350">
              <a:spcBef>
                <a:spcPts val="0"/>
              </a:spcBef>
              <a:buFont typeface="+mj-lt"/>
              <a:buAutoNum type="arabicPeriod" startAt="16"/>
            </a:pPr>
            <a:r>
              <a:rPr lang="en-US" sz="1800" dirty="0"/>
              <a:t>Jackson</a:t>
            </a:r>
          </a:p>
          <a:p>
            <a:pPr marL="514350" indent="-514350">
              <a:spcBef>
                <a:spcPts val="0"/>
              </a:spcBef>
              <a:buFont typeface="+mj-lt"/>
              <a:buAutoNum type="arabicPeriod" startAt="16"/>
            </a:pPr>
            <a:r>
              <a:rPr lang="en-US" sz="1800" dirty="0" smtClean="0"/>
              <a:t>Jefferson</a:t>
            </a:r>
            <a:endParaRPr lang="en-US" sz="1800" dirty="0"/>
          </a:p>
          <a:p>
            <a:pPr marL="514350" indent="-514350">
              <a:spcBef>
                <a:spcPts val="0"/>
              </a:spcBef>
              <a:buFont typeface="+mj-lt"/>
              <a:buAutoNum type="arabicPeriod" startAt="16"/>
            </a:pPr>
            <a:r>
              <a:rPr lang="en-US" sz="1800" dirty="0"/>
              <a:t>Lake</a:t>
            </a:r>
          </a:p>
          <a:p>
            <a:pPr marL="514350" indent="-514350">
              <a:spcBef>
                <a:spcPts val="0"/>
              </a:spcBef>
              <a:buFont typeface="+mj-lt"/>
              <a:buAutoNum type="arabicPeriod" startAt="16"/>
            </a:pPr>
            <a:r>
              <a:rPr lang="en-US" sz="1800" dirty="0"/>
              <a:t>Lee</a:t>
            </a:r>
          </a:p>
          <a:p>
            <a:pPr marL="514350" indent="-514350">
              <a:spcBef>
                <a:spcPts val="0"/>
              </a:spcBef>
              <a:buFont typeface="+mj-lt"/>
              <a:buAutoNum type="arabicPeriod" startAt="16"/>
            </a:pPr>
            <a:r>
              <a:rPr lang="en-US" sz="1800" dirty="0"/>
              <a:t>Leon</a:t>
            </a:r>
          </a:p>
          <a:p>
            <a:pPr marL="514350" indent="-514350">
              <a:spcBef>
                <a:spcPts val="0"/>
              </a:spcBef>
              <a:buFont typeface="+mj-lt"/>
              <a:buAutoNum type="arabicPeriod" startAt="16"/>
            </a:pPr>
            <a:r>
              <a:rPr lang="en-US" sz="1800" dirty="0"/>
              <a:t>Liberty</a:t>
            </a:r>
          </a:p>
          <a:p>
            <a:pPr marL="514350" indent="-514350">
              <a:spcBef>
                <a:spcPts val="0"/>
              </a:spcBef>
              <a:buFont typeface="+mj-lt"/>
              <a:buAutoNum type="arabicPeriod" startAt="16"/>
            </a:pPr>
            <a:r>
              <a:rPr lang="en-US" sz="1800" dirty="0"/>
              <a:t>Madison</a:t>
            </a:r>
          </a:p>
          <a:p>
            <a:pPr marL="514350" indent="-514350">
              <a:spcBef>
                <a:spcPts val="0"/>
              </a:spcBef>
              <a:buFont typeface="+mj-lt"/>
              <a:buAutoNum type="arabicPeriod" startAt="16"/>
            </a:pPr>
            <a:r>
              <a:rPr lang="en-US" sz="1800" dirty="0"/>
              <a:t>Martin</a:t>
            </a:r>
          </a:p>
          <a:p>
            <a:pPr marL="514350" indent="-514350">
              <a:spcBef>
                <a:spcPts val="0"/>
              </a:spcBef>
              <a:buFont typeface="+mj-lt"/>
              <a:buAutoNum type="arabicPeriod" startAt="16"/>
            </a:pPr>
            <a:r>
              <a:rPr lang="en-US" sz="1800" dirty="0"/>
              <a:t>Nassau</a:t>
            </a:r>
          </a:p>
          <a:p>
            <a:pPr marL="514350" indent="-514350">
              <a:spcBef>
                <a:spcPts val="0"/>
              </a:spcBef>
              <a:buFont typeface="+mj-lt"/>
              <a:buAutoNum type="arabicPeriod" startAt="24"/>
            </a:pPr>
            <a:endParaRPr lang="en-US" sz="1800" dirty="0" smtClean="0"/>
          </a:p>
          <a:p>
            <a:pPr marL="514350" indent="-514350">
              <a:spcBef>
                <a:spcPts val="0"/>
              </a:spcBef>
              <a:buFont typeface="+mj-lt"/>
              <a:buAutoNum type="arabicPeriod" startAt="24"/>
            </a:pPr>
            <a:endParaRPr lang="en-US" sz="1800" dirty="0"/>
          </a:p>
        </p:txBody>
      </p:sp>
      <p:sp>
        <p:nvSpPr>
          <p:cNvPr id="6" name="Content Placeholder 2"/>
          <p:cNvSpPr txBox="1">
            <a:spLocks/>
          </p:cNvSpPr>
          <p:nvPr/>
        </p:nvSpPr>
        <p:spPr>
          <a:xfrm>
            <a:off x="6781800" y="1447800"/>
            <a:ext cx="2362200" cy="4419600"/>
          </a:xfrm>
          <a:prstGeom prst="rect">
            <a:avLst/>
          </a:prstGeom>
        </p:spPr>
        <p:txBody>
          <a:bodyPr vert="horz" lIns="91440" tIns="45720" rIns="91440" bIns="45720" rtlCol="0">
            <a:normAutofit fontScale="55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514350" indent="-514350">
              <a:buFont typeface="+mj-lt"/>
              <a:buAutoNum type="arabicPeriod" startAt="32"/>
            </a:pPr>
            <a:r>
              <a:rPr lang="en-US" dirty="0" smtClean="0"/>
              <a:t>Orange</a:t>
            </a:r>
            <a:endParaRPr lang="en-US" dirty="0"/>
          </a:p>
          <a:p>
            <a:pPr marL="514350" indent="-514350">
              <a:buFont typeface="+mj-lt"/>
              <a:buAutoNum type="arabicPeriod" startAt="32"/>
            </a:pPr>
            <a:r>
              <a:rPr lang="en-US" dirty="0"/>
              <a:t>Palm Beach</a:t>
            </a:r>
          </a:p>
          <a:p>
            <a:pPr marL="514350" indent="-514350">
              <a:buFont typeface="+mj-lt"/>
              <a:buAutoNum type="arabicPeriod" startAt="32"/>
            </a:pPr>
            <a:r>
              <a:rPr lang="en-US" dirty="0"/>
              <a:t>Pasco</a:t>
            </a:r>
          </a:p>
          <a:p>
            <a:pPr marL="514350" indent="-514350">
              <a:buFont typeface="+mj-lt"/>
              <a:buAutoNum type="arabicPeriod" startAt="32"/>
            </a:pPr>
            <a:r>
              <a:rPr lang="en-US" dirty="0"/>
              <a:t>Pinellas</a:t>
            </a:r>
          </a:p>
          <a:p>
            <a:pPr marL="514350" indent="-514350">
              <a:buFont typeface="+mj-lt"/>
              <a:buAutoNum type="arabicPeriod" startAt="32"/>
            </a:pPr>
            <a:r>
              <a:rPr lang="en-US" dirty="0"/>
              <a:t>Polk</a:t>
            </a:r>
          </a:p>
          <a:p>
            <a:pPr marL="514350" indent="-514350">
              <a:buFont typeface="+mj-lt"/>
              <a:buAutoNum type="arabicPeriod" startAt="32"/>
            </a:pPr>
            <a:r>
              <a:rPr lang="en-US" dirty="0"/>
              <a:t>Putnam</a:t>
            </a:r>
          </a:p>
          <a:p>
            <a:pPr marL="514350" indent="-514350">
              <a:buFont typeface="+mj-lt"/>
              <a:buAutoNum type="arabicPeriod" startAt="32"/>
            </a:pPr>
            <a:r>
              <a:rPr lang="en-US" dirty="0"/>
              <a:t>St. Johns</a:t>
            </a:r>
          </a:p>
          <a:p>
            <a:pPr marL="514350" indent="-514350">
              <a:buFont typeface="+mj-lt"/>
              <a:buAutoNum type="arabicPeriod" startAt="32"/>
            </a:pPr>
            <a:r>
              <a:rPr lang="en-US" dirty="0"/>
              <a:t>St. Lucie</a:t>
            </a:r>
          </a:p>
          <a:p>
            <a:pPr marL="514350" indent="-514350">
              <a:buFont typeface="+mj-lt"/>
              <a:buAutoNum type="arabicPeriod" startAt="32"/>
            </a:pPr>
            <a:r>
              <a:rPr lang="en-US" dirty="0"/>
              <a:t>Seminole</a:t>
            </a:r>
          </a:p>
          <a:p>
            <a:pPr marL="514350" indent="-514350">
              <a:buFont typeface="+mj-lt"/>
              <a:buAutoNum type="arabicPeriod" startAt="32"/>
            </a:pPr>
            <a:r>
              <a:rPr lang="en-US" dirty="0" smtClean="0"/>
              <a:t>Sumter</a:t>
            </a:r>
            <a:endParaRPr lang="en-US" dirty="0"/>
          </a:p>
          <a:p>
            <a:pPr marL="514350" indent="-514350">
              <a:buFont typeface="+mj-lt"/>
              <a:buAutoNum type="arabicPeriod" startAt="32"/>
            </a:pPr>
            <a:r>
              <a:rPr lang="en-US" dirty="0"/>
              <a:t>Union</a:t>
            </a:r>
          </a:p>
          <a:p>
            <a:pPr marL="514350" indent="-514350">
              <a:buFont typeface="+mj-lt"/>
              <a:buAutoNum type="arabicPeriod" startAt="32"/>
            </a:pPr>
            <a:r>
              <a:rPr lang="en-US" dirty="0"/>
              <a:t>Volusia</a:t>
            </a:r>
          </a:p>
          <a:p>
            <a:pPr marL="514350" indent="-514350">
              <a:buFont typeface="+mj-lt"/>
              <a:buAutoNum type="arabicPeriod" startAt="32"/>
            </a:pPr>
            <a:r>
              <a:rPr lang="en-US" dirty="0"/>
              <a:t>Wakulla</a:t>
            </a:r>
          </a:p>
          <a:p>
            <a:pPr marL="514350" indent="-514350">
              <a:buFont typeface="+mj-lt"/>
              <a:buAutoNum type="arabicPeriod" startAt="32"/>
            </a:pPr>
            <a:r>
              <a:rPr lang="en-US" dirty="0"/>
              <a:t>Walton</a:t>
            </a:r>
          </a:p>
          <a:p>
            <a:pPr marL="514350" indent="-514350">
              <a:buFont typeface="+mj-lt"/>
              <a:buAutoNum type="arabicPeriod" startAt="32"/>
            </a:pPr>
            <a:r>
              <a:rPr lang="en-US" dirty="0"/>
              <a:t>Washington</a:t>
            </a:r>
          </a:p>
          <a:p>
            <a:pPr marL="514350" indent="-514350">
              <a:buFont typeface="+mj-lt"/>
              <a:buAutoNum type="arabicPeriod" startAt="24"/>
            </a:pPr>
            <a:endParaRPr lang="en-US" dirty="0" smtClean="0"/>
          </a:p>
          <a:p>
            <a:pPr marL="514350" indent="-514350">
              <a:buFont typeface="+mj-lt"/>
              <a:buAutoNum type="arabicPeriod" startAt="24"/>
            </a:pPr>
            <a:endParaRPr lang="en-US" dirty="0"/>
          </a:p>
        </p:txBody>
      </p:sp>
    </p:spTree>
    <p:extLst>
      <p:ext uri="{BB962C8B-B14F-4D97-AF65-F5344CB8AC3E}">
        <p14:creationId xmlns:p14="http://schemas.microsoft.com/office/powerpoint/2010/main" val="27275793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 name="Freeform 2"/>
          <p:cNvSpPr>
            <a:spLocks/>
          </p:cNvSpPr>
          <p:nvPr/>
        </p:nvSpPr>
        <p:spPr bwMode="auto">
          <a:xfrm>
            <a:off x="6545263" y="1121486"/>
            <a:ext cx="576262" cy="523875"/>
          </a:xfrm>
          <a:custGeom>
            <a:avLst/>
            <a:gdLst>
              <a:gd name="T0" fmla="*/ 504825 w 363"/>
              <a:gd name="T1" fmla="*/ 117475 h 330"/>
              <a:gd name="T2" fmla="*/ 361950 w 363"/>
              <a:gd name="T3" fmla="*/ 96838 h 330"/>
              <a:gd name="T4" fmla="*/ 258762 w 363"/>
              <a:gd name="T5" fmla="*/ 58738 h 330"/>
              <a:gd name="T6" fmla="*/ 231775 w 363"/>
              <a:gd name="T7" fmla="*/ 25400 h 330"/>
              <a:gd name="T8" fmla="*/ 128587 w 363"/>
              <a:gd name="T9" fmla="*/ 0 h 330"/>
              <a:gd name="T10" fmla="*/ 84137 w 363"/>
              <a:gd name="T11" fmla="*/ 25400 h 330"/>
              <a:gd name="T12" fmla="*/ 57150 w 363"/>
              <a:gd name="T13" fmla="*/ 84138 h 330"/>
              <a:gd name="T14" fmla="*/ 0 w 363"/>
              <a:gd name="T15" fmla="*/ 117475 h 330"/>
              <a:gd name="T16" fmla="*/ 0 w 363"/>
              <a:gd name="T17" fmla="*/ 379413 h 330"/>
              <a:gd name="T18" fmla="*/ 0 w 363"/>
              <a:gd name="T19" fmla="*/ 404813 h 330"/>
              <a:gd name="T20" fmla="*/ 103187 w 363"/>
              <a:gd name="T21" fmla="*/ 404813 h 330"/>
              <a:gd name="T22" fmla="*/ 103187 w 363"/>
              <a:gd name="T23" fmla="*/ 463550 h 330"/>
              <a:gd name="T24" fmla="*/ 244475 w 363"/>
              <a:gd name="T25" fmla="*/ 450850 h 330"/>
              <a:gd name="T26" fmla="*/ 431800 w 363"/>
              <a:gd name="T27" fmla="*/ 450850 h 330"/>
              <a:gd name="T28" fmla="*/ 458787 w 363"/>
              <a:gd name="T29" fmla="*/ 476250 h 330"/>
              <a:gd name="T30" fmla="*/ 431800 w 363"/>
              <a:gd name="T31" fmla="*/ 463550 h 330"/>
              <a:gd name="T32" fmla="*/ 431800 w 363"/>
              <a:gd name="T33" fmla="*/ 509588 h 330"/>
              <a:gd name="T34" fmla="*/ 492125 w 363"/>
              <a:gd name="T35" fmla="*/ 522288 h 330"/>
              <a:gd name="T36" fmla="*/ 574675 w 363"/>
              <a:gd name="T37" fmla="*/ 495300 h 330"/>
              <a:gd name="T38" fmla="*/ 574675 w 363"/>
              <a:gd name="T39" fmla="*/ 463550 h 330"/>
              <a:gd name="T40" fmla="*/ 574675 w 363"/>
              <a:gd name="T41" fmla="*/ 228600 h 330"/>
              <a:gd name="T42" fmla="*/ 504825 w 363"/>
              <a:gd name="T43" fmla="*/ 117475 h 33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63" h="330">
                <a:moveTo>
                  <a:pt x="318" y="74"/>
                </a:moveTo>
                <a:lnTo>
                  <a:pt x="228" y="61"/>
                </a:lnTo>
                <a:lnTo>
                  <a:pt x="163" y="37"/>
                </a:lnTo>
                <a:lnTo>
                  <a:pt x="146" y="16"/>
                </a:lnTo>
                <a:lnTo>
                  <a:pt x="81" y="0"/>
                </a:lnTo>
                <a:lnTo>
                  <a:pt x="53" y="16"/>
                </a:lnTo>
                <a:lnTo>
                  <a:pt x="36" y="53"/>
                </a:lnTo>
                <a:lnTo>
                  <a:pt x="0" y="74"/>
                </a:lnTo>
                <a:lnTo>
                  <a:pt x="0" y="239"/>
                </a:lnTo>
                <a:lnTo>
                  <a:pt x="0" y="255"/>
                </a:lnTo>
                <a:lnTo>
                  <a:pt x="65" y="255"/>
                </a:lnTo>
                <a:lnTo>
                  <a:pt x="65" y="292"/>
                </a:lnTo>
                <a:lnTo>
                  <a:pt x="154" y="284"/>
                </a:lnTo>
                <a:lnTo>
                  <a:pt x="272" y="284"/>
                </a:lnTo>
                <a:lnTo>
                  <a:pt x="289" y="300"/>
                </a:lnTo>
                <a:lnTo>
                  <a:pt x="272" y="292"/>
                </a:lnTo>
                <a:lnTo>
                  <a:pt x="272" y="321"/>
                </a:lnTo>
                <a:lnTo>
                  <a:pt x="310" y="329"/>
                </a:lnTo>
                <a:lnTo>
                  <a:pt x="362" y="312"/>
                </a:lnTo>
                <a:lnTo>
                  <a:pt x="362" y="292"/>
                </a:lnTo>
                <a:lnTo>
                  <a:pt x="362" y="144"/>
                </a:lnTo>
                <a:lnTo>
                  <a:pt x="318" y="74"/>
                </a:lnTo>
              </a:path>
            </a:pathLst>
          </a:custGeom>
          <a:noFill/>
          <a:ln w="12700" cap="rnd" cmpd="sng">
            <a:solidFill>
              <a:schemeClr val="tx1"/>
            </a:solidFill>
            <a:prstDash val="solid"/>
            <a:round/>
            <a:headEnd type="none" w="med" len="med"/>
            <a:tailEnd type="none" w="med" len="med"/>
          </a:ln>
          <a:effectLst/>
        </p:spPr>
        <p:txBody>
          <a:bodyPr/>
          <a:lstStyle/>
          <a:p>
            <a:pPr eaLnBrk="1" hangingPunct="1">
              <a:defRPr/>
            </a:pPr>
            <a:endParaRPr lang="en-US" sz="600">
              <a:latin typeface="+mn-lt"/>
            </a:endParaRPr>
          </a:p>
        </p:txBody>
      </p:sp>
      <p:sp>
        <p:nvSpPr>
          <p:cNvPr id="167" name="Freeform 3"/>
          <p:cNvSpPr>
            <a:spLocks/>
          </p:cNvSpPr>
          <p:nvPr/>
        </p:nvSpPr>
        <p:spPr bwMode="auto">
          <a:xfrm>
            <a:off x="6777038" y="930986"/>
            <a:ext cx="357187" cy="420688"/>
          </a:xfrm>
          <a:custGeom>
            <a:avLst/>
            <a:gdLst>
              <a:gd name="T0" fmla="*/ 273050 w 225"/>
              <a:gd name="T1" fmla="*/ 307975 h 265"/>
              <a:gd name="T2" fmla="*/ 130175 w 225"/>
              <a:gd name="T3" fmla="*/ 287338 h 265"/>
              <a:gd name="T4" fmla="*/ 26987 w 225"/>
              <a:gd name="T5" fmla="*/ 249238 h 265"/>
              <a:gd name="T6" fmla="*/ 0 w 225"/>
              <a:gd name="T7" fmla="*/ 215900 h 265"/>
              <a:gd name="T8" fmla="*/ 111125 w 225"/>
              <a:gd name="T9" fmla="*/ 190500 h 265"/>
              <a:gd name="T10" fmla="*/ 142875 w 225"/>
              <a:gd name="T11" fmla="*/ 119063 h 265"/>
              <a:gd name="T12" fmla="*/ 227012 w 225"/>
              <a:gd name="T13" fmla="*/ 73025 h 265"/>
              <a:gd name="T14" fmla="*/ 260350 w 225"/>
              <a:gd name="T15" fmla="*/ 0 h 265"/>
              <a:gd name="T16" fmla="*/ 355600 w 225"/>
              <a:gd name="T17" fmla="*/ 0 h 265"/>
              <a:gd name="T18" fmla="*/ 355600 w 225"/>
              <a:gd name="T19" fmla="*/ 419100 h 265"/>
              <a:gd name="T20" fmla="*/ 342900 w 225"/>
              <a:gd name="T21" fmla="*/ 419100 h 265"/>
              <a:gd name="T22" fmla="*/ 273050 w 225"/>
              <a:gd name="T23" fmla="*/ 307975 h 26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25" h="265">
                <a:moveTo>
                  <a:pt x="172" y="194"/>
                </a:moveTo>
                <a:lnTo>
                  <a:pt x="82" y="181"/>
                </a:lnTo>
                <a:lnTo>
                  <a:pt x="17" y="157"/>
                </a:lnTo>
                <a:lnTo>
                  <a:pt x="0" y="136"/>
                </a:lnTo>
                <a:lnTo>
                  <a:pt x="70" y="120"/>
                </a:lnTo>
                <a:lnTo>
                  <a:pt x="90" y="75"/>
                </a:lnTo>
                <a:lnTo>
                  <a:pt x="143" y="46"/>
                </a:lnTo>
                <a:lnTo>
                  <a:pt x="164" y="0"/>
                </a:lnTo>
                <a:lnTo>
                  <a:pt x="224" y="0"/>
                </a:lnTo>
                <a:lnTo>
                  <a:pt x="224" y="264"/>
                </a:lnTo>
                <a:lnTo>
                  <a:pt x="216" y="264"/>
                </a:lnTo>
                <a:lnTo>
                  <a:pt x="172" y="194"/>
                </a:lnTo>
              </a:path>
            </a:pathLst>
          </a:custGeom>
          <a:solidFill>
            <a:schemeClr val="accent4">
              <a:lumMod val="40000"/>
              <a:lumOff val="60000"/>
            </a:schemeClr>
          </a:solidFill>
          <a:ln w="12700" cap="rnd" cmpd="sng">
            <a:solidFill>
              <a:schemeClr val="tx1"/>
            </a:solidFill>
            <a:prstDash val="solid"/>
            <a:round/>
            <a:headEnd type="none" w="med" len="med"/>
            <a:tailEnd type="none" w="med" len="med"/>
          </a:ln>
          <a:effectLst/>
        </p:spPr>
        <p:txBody>
          <a:bodyPr/>
          <a:lstStyle/>
          <a:p>
            <a:pPr eaLnBrk="1" hangingPunct="1">
              <a:defRPr/>
            </a:pPr>
            <a:endParaRPr lang="en-US" sz="600">
              <a:latin typeface="+mn-lt"/>
            </a:endParaRPr>
          </a:p>
        </p:txBody>
      </p:sp>
      <p:sp>
        <p:nvSpPr>
          <p:cNvPr id="168" name="Freeform 4"/>
          <p:cNvSpPr>
            <a:spLocks/>
          </p:cNvSpPr>
          <p:nvPr/>
        </p:nvSpPr>
        <p:spPr bwMode="auto">
          <a:xfrm>
            <a:off x="6402388" y="494424"/>
            <a:ext cx="344487" cy="746125"/>
          </a:xfrm>
          <a:custGeom>
            <a:avLst/>
            <a:gdLst>
              <a:gd name="T0" fmla="*/ 342900 w 217"/>
              <a:gd name="T1" fmla="*/ 12700 h 470"/>
              <a:gd name="T2" fmla="*/ 342900 w 217"/>
              <a:gd name="T3" fmla="*/ 450850 h 470"/>
              <a:gd name="T4" fmla="*/ 342900 w 217"/>
              <a:gd name="T5" fmla="*/ 482600 h 470"/>
              <a:gd name="T6" fmla="*/ 285750 w 217"/>
              <a:gd name="T7" fmla="*/ 509588 h 470"/>
              <a:gd name="T8" fmla="*/ 258762 w 217"/>
              <a:gd name="T9" fmla="*/ 555625 h 470"/>
              <a:gd name="T10" fmla="*/ 227012 w 217"/>
              <a:gd name="T11" fmla="*/ 568325 h 470"/>
              <a:gd name="T12" fmla="*/ 227012 w 217"/>
              <a:gd name="T13" fmla="*/ 595313 h 470"/>
              <a:gd name="T14" fmla="*/ 271462 w 217"/>
              <a:gd name="T15" fmla="*/ 627063 h 470"/>
              <a:gd name="T16" fmla="*/ 227012 w 217"/>
              <a:gd name="T17" fmla="*/ 652463 h 470"/>
              <a:gd name="T18" fmla="*/ 200025 w 217"/>
              <a:gd name="T19" fmla="*/ 711200 h 470"/>
              <a:gd name="T20" fmla="*/ 142875 w 217"/>
              <a:gd name="T21" fmla="*/ 744538 h 470"/>
              <a:gd name="T22" fmla="*/ 71437 w 217"/>
              <a:gd name="T23" fmla="*/ 711200 h 470"/>
              <a:gd name="T24" fmla="*/ 25400 w 217"/>
              <a:gd name="T25" fmla="*/ 652463 h 470"/>
              <a:gd name="T26" fmla="*/ 0 w 217"/>
              <a:gd name="T27" fmla="*/ 639763 h 470"/>
              <a:gd name="T28" fmla="*/ 58737 w 217"/>
              <a:gd name="T29" fmla="*/ 595313 h 470"/>
              <a:gd name="T30" fmla="*/ 12700 w 217"/>
              <a:gd name="T31" fmla="*/ 595313 h 470"/>
              <a:gd name="T32" fmla="*/ 12700 w 217"/>
              <a:gd name="T33" fmla="*/ 249238 h 470"/>
              <a:gd name="T34" fmla="*/ 117475 w 217"/>
              <a:gd name="T35" fmla="*/ 249238 h 470"/>
              <a:gd name="T36" fmla="*/ 155575 w 217"/>
              <a:gd name="T37" fmla="*/ 188913 h 470"/>
              <a:gd name="T38" fmla="*/ 142875 w 217"/>
              <a:gd name="T39" fmla="*/ 144463 h 470"/>
              <a:gd name="T40" fmla="*/ 84137 w 217"/>
              <a:gd name="T41" fmla="*/ 71438 h 470"/>
              <a:gd name="T42" fmla="*/ 84137 w 217"/>
              <a:gd name="T43" fmla="*/ 31750 h 470"/>
              <a:gd name="T44" fmla="*/ 117475 w 217"/>
              <a:gd name="T45" fmla="*/ 0 h 470"/>
              <a:gd name="T46" fmla="*/ 342900 w 217"/>
              <a:gd name="T47" fmla="*/ 12700 h 470"/>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217" h="470">
                <a:moveTo>
                  <a:pt x="216" y="8"/>
                </a:moveTo>
                <a:lnTo>
                  <a:pt x="216" y="284"/>
                </a:lnTo>
                <a:lnTo>
                  <a:pt x="216" y="304"/>
                </a:lnTo>
                <a:lnTo>
                  <a:pt x="180" y="321"/>
                </a:lnTo>
                <a:lnTo>
                  <a:pt x="163" y="350"/>
                </a:lnTo>
                <a:lnTo>
                  <a:pt x="143" y="358"/>
                </a:lnTo>
                <a:lnTo>
                  <a:pt x="143" y="375"/>
                </a:lnTo>
                <a:lnTo>
                  <a:pt x="171" y="395"/>
                </a:lnTo>
                <a:lnTo>
                  <a:pt x="143" y="411"/>
                </a:lnTo>
                <a:lnTo>
                  <a:pt x="126" y="448"/>
                </a:lnTo>
                <a:lnTo>
                  <a:pt x="90" y="469"/>
                </a:lnTo>
                <a:lnTo>
                  <a:pt x="45" y="448"/>
                </a:lnTo>
                <a:lnTo>
                  <a:pt x="16" y="411"/>
                </a:lnTo>
                <a:lnTo>
                  <a:pt x="0" y="403"/>
                </a:lnTo>
                <a:lnTo>
                  <a:pt x="37" y="375"/>
                </a:lnTo>
                <a:lnTo>
                  <a:pt x="8" y="375"/>
                </a:lnTo>
                <a:lnTo>
                  <a:pt x="8" y="157"/>
                </a:lnTo>
                <a:lnTo>
                  <a:pt x="74" y="157"/>
                </a:lnTo>
                <a:lnTo>
                  <a:pt x="98" y="119"/>
                </a:lnTo>
                <a:lnTo>
                  <a:pt x="90" y="91"/>
                </a:lnTo>
                <a:lnTo>
                  <a:pt x="53" y="45"/>
                </a:lnTo>
                <a:lnTo>
                  <a:pt x="53" y="20"/>
                </a:lnTo>
                <a:lnTo>
                  <a:pt x="74" y="0"/>
                </a:lnTo>
                <a:lnTo>
                  <a:pt x="216" y="8"/>
                </a:lnTo>
              </a:path>
            </a:pathLst>
          </a:custGeom>
          <a:solidFill>
            <a:schemeClr val="accent4">
              <a:lumMod val="40000"/>
              <a:lumOff val="60000"/>
            </a:schemeClr>
          </a:solidFill>
          <a:ln w="12700" cap="rnd" cmpd="sng">
            <a:solidFill>
              <a:schemeClr val="tx1"/>
            </a:solidFill>
            <a:prstDash val="solid"/>
            <a:round/>
            <a:headEnd type="none" w="med" len="med"/>
            <a:tailEnd type="none" w="med" len="med"/>
          </a:ln>
          <a:effectLst/>
        </p:spPr>
        <p:txBody>
          <a:bodyPr/>
          <a:lstStyle/>
          <a:p>
            <a:pPr eaLnBrk="1" hangingPunct="1">
              <a:defRPr/>
            </a:pPr>
            <a:endParaRPr lang="en-US" sz="600">
              <a:latin typeface="+mn-lt"/>
            </a:endParaRPr>
          </a:p>
        </p:txBody>
      </p:sp>
      <p:sp>
        <p:nvSpPr>
          <p:cNvPr id="169" name="Freeform 5"/>
          <p:cNvSpPr>
            <a:spLocks/>
          </p:cNvSpPr>
          <p:nvPr/>
        </p:nvSpPr>
        <p:spPr bwMode="auto">
          <a:xfrm>
            <a:off x="5808663" y="1238961"/>
            <a:ext cx="479425" cy="523875"/>
          </a:xfrm>
          <a:custGeom>
            <a:avLst/>
            <a:gdLst>
              <a:gd name="T0" fmla="*/ 244475 w 302"/>
              <a:gd name="T1" fmla="*/ 463550 h 330"/>
              <a:gd name="T2" fmla="*/ 219075 w 302"/>
              <a:gd name="T3" fmla="*/ 450850 h 330"/>
              <a:gd name="T4" fmla="*/ 187325 w 302"/>
              <a:gd name="T5" fmla="*/ 392113 h 330"/>
              <a:gd name="T6" fmla="*/ 128588 w 302"/>
              <a:gd name="T7" fmla="*/ 392113 h 330"/>
              <a:gd name="T8" fmla="*/ 103188 w 302"/>
              <a:gd name="T9" fmla="*/ 346075 h 330"/>
              <a:gd name="T10" fmla="*/ 19050 w 302"/>
              <a:gd name="T11" fmla="*/ 320675 h 330"/>
              <a:gd name="T12" fmla="*/ 19050 w 302"/>
              <a:gd name="T13" fmla="*/ 203200 h 330"/>
              <a:gd name="T14" fmla="*/ 0 w 302"/>
              <a:gd name="T15" fmla="*/ 157163 h 330"/>
              <a:gd name="T16" fmla="*/ 57150 w 302"/>
              <a:gd name="T17" fmla="*/ 157163 h 330"/>
              <a:gd name="T18" fmla="*/ 103188 w 302"/>
              <a:gd name="T19" fmla="*/ 0 h 330"/>
              <a:gd name="T20" fmla="*/ 477838 w 302"/>
              <a:gd name="T21" fmla="*/ 0 h 330"/>
              <a:gd name="T22" fmla="*/ 431800 w 302"/>
              <a:gd name="T23" fmla="*/ 203200 h 330"/>
              <a:gd name="T24" fmla="*/ 444500 w 302"/>
              <a:gd name="T25" fmla="*/ 228600 h 330"/>
              <a:gd name="T26" fmla="*/ 477838 w 302"/>
              <a:gd name="T27" fmla="*/ 228600 h 330"/>
              <a:gd name="T28" fmla="*/ 431800 w 302"/>
              <a:gd name="T29" fmla="*/ 287338 h 330"/>
              <a:gd name="T30" fmla="*/ 419100 w 302"/>
              <a:gd name="T31" fmla="*/ 346075 h 330"/>
              <a:gd name="T32" fmla="*/ 349250 w 302"/>
              <a:gd name="T33" fmla="*/ 430213 h 330"/>
              <a:gd name="T34" fmla="*/ 349250 w 302"/>
              <a:gd name="T35" fmla="*/ 463550 h 330"/>
              <a:gd name="T36" fmla="*/ 277813 w 302"/>
              <a:gd name="T37" fmla="*/ 488950 h 330"/>
              <a:gd name="T38" fmla="*/ 244475 w 302"/>
              <a:gd name="T39" fmla="*/ 522288 h 330"/>
              <a:gd name="T40" fmla="*/ 244475 w 302"/>
              <a:gd name="T41" fmla="*/ 463550 h 33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302" h="330">
                <a:moveTo>
                  <a:pt x="154" y="292"/>
                </a:moveTo>
                <a:lnTo>
                  <a:pt x="138" y="284"/>
                </a:lnTo>
                <a:lnTo>
                  <a:pt x="118" y="247"/>
                </a:lnTo>
                <a:lnTo>
                  <a:pt x="81" y="247"/>
                </a:lnTo>
                <a:lnTo>
                  <a:pt x="65" y="218"/>
                </a:lnTo>
                <a:lnTo>
                  <a:pt x="12" y="202"/>
                </a:lnTo>
                <a:lnTo>
                  <a:pt x="12" y="128"/>
                </a:lnTo>
                <a:lnTo>
                  <a:pt x="0" y="99"/>
                </a:lnTo>
                <a:lnTo>
                  <a:pt x="36" y="99"/>
                </a:lnTo>
                <a:lnTo>
                  <a:pt x="65" y="0"/>
                </a:lnTo>
                <a:lnTo>
                  <a:pt x="301" y="0"/>
                </a:lnTo>
                <a:lnTo>
                  <a:pt x="272" y="128"/>
                </a:lnTo>
                <a:lnTo>
                  <a:pt x="280" y="144"/>
                </a:lnTo>
                <a:lnTo>
                  <a:pt x="301" y="144"/>
                </a:lnTo>
                <a:lnTo>
                  <a:pt x="272" y="181"/>
                </a:lnTo>
                <a:lnTo>
                  <a:pt x="264" y="218"/>
                </a:lnTo>
                <a:lnTo>
                  <a:pt x="220" y="271"/>
                </a:lnTo>
                <a:lnTo>
                  <a:pt x="220" y="292"/>
                </a:lnTo>
                <a:lnTo>
                  <a:pt x="175" y="308"/>
                </a:lnTo>
                <a:lnTo>
                  <a:pt x="154" y="329"/>
                </a:lnTo>
                <a:lnTo>
                  <a:pt x="154" y="292"/>
                </a:lnTo>
              </a:path>
            </a:pathLst>
          </a:custGeom>
          <a:noFill/>
          <a:ln w="12700" cap="rnd" cmpd="sng">
            <a:solidFill>
              <a:schemeClr val="tx1"/>
            </a:solidFill>
            <a:prstDash val="solid"/>
            <a:round/>
            <a:headEnd type="none" w="med" len="med"/>
            <a:tailEnd type="none" w="med" len="med"/>
          </a:ln>
          <a:effectLst/>
        </p:spPr>
        <p:txBody>
          <a:bodyPr/>
          <a:lstStyle/>
          <a:p>
            <a:pPr eaLnBrk="1" hangingPunct="1">
              <a:defRPr/>
            </a:pPr>
            <a:endParaRPr lang="en-US" sz="600">
              <a:latin typeface="+mn-lt"/>
            </a:endParaRPr>
          </a:p>
        </p:txBody>
      </p:sp>
      <p:sp>
        <p:nvSpPr>
          <p:cNvPr id="170" name="Freeform 6"/>
          <p:cNvSpPr>
            <a:spLocks/>
          </p:cNvSpPr>
          <p:nvPr/>
        </p:nvSpPr>
        <p:spPr bwMode="auto">
          <a:xfrm>
            <a:off x="6240463" y="1134186"/>
            <a:ext cx="306387" cy="368300"/>
          </a:xfrm>
          <a:custGeom>
            <a:avLst/>
            <a:gdLst>
              <a:gd name="T0" fmla="*/ 304800 w 193"/>
              <a:gd name="T1" fmla="*/ 366713 h 232"/>
              <a:gd name="T2" fmla="*/ 46037 w 193"/>
              <a:gd name="T3" fmla="*/ 333375 h 232"/>
              <a:gd name="T4" fmla="*/ 12700 w 193"/>
              <a:gd name="T5" fmla="*/ 333375 h 232"/>
              <a:gd name="T6" fmla="*/ 0 w 193"/>
              <a:gd name="T7" fmla="*/ 307975 h 232"/>
              <a:gd name="T8" fmla="*/ 46037 w 193"/>
              <a:gd name="T9" fmla="*/ 104775 h 232"/>
              <a:gd name="T10" fmla="*/ 71437 w 193"/>
              <a:gd name="T11" fmla="*/ 104775 h 232"/>
              <a:gd name="T12" fmla="*/ 104775 w 193"/>
              <a:gd name="T13" fmla="*/ 46038 h 232"/>
              <a:gd name="T14" fmla="*/ 161925 w 193"/>
              <a:gd name="T15" fmla="*/ 0 h 232"/>
              <a:gd name="T16" fmla="*/ 187325 w 193"/>
              <a:gd name="T17" fmla="*/ 12700 h 232"/>
              <a:gd name="T18" fmla="*/ 233362 w 193"/>
              <a:gd name="T19" fmla="*/ 71438 h 232"/>
              <a:gd name="T20" fmla="*/ 304800 w 193"/>
              <a:gd name="T21" fmla="*/ 104775 h 232"/>
              <a:gd name="T22" fmla="*/ 304800 w 193"/>
              <a:gd name="T23" fmla="*/ 366713 h 23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93" h="232">
                <a:moveTo>
                  <a:pt x="192" y="231"/>
                </a:moveTo>
                <a:lnTo>
                  <a:pt x="29" y="210"/>
                </a:lnTo>
                <a:lnTo>
                  <a:pt x="8" y="210"/>
                </a:lnTo>
                <a:lnTo>
                  <a:pt x="0" y="194"/>
                </a:lnTo>
                <a:lnTo>
                  <a:pt x="29" y="66"/>
                </a:lnTo>
                <a:lnTo>
                  <a:pt x="45" y="66"/>
                </a:lnTo>
                <a:lnTo>
                  <a:pt x="66" y="29"/>
                </a:lnTo>
                <a:lnTo>
                  <a:pt x="102" y="0"/>
                </a:lnTo>
                <a:lnTo>
                  <a:pt x="118" y="8"/>
                </a:lnTo>
                <a:lnTo>
                  <a:pt x="147" y="45"/>
                </a:lnTo>
                <a:lnTo>
                  <a:pt x="192" y="66"/>
                </a:lnTo>
                <a:lnTo>
                  <a:pt x="192" y="231"/>
                </a:lnTo>
              </a:path>
            </a:pathLst>
          </a:custGeom>
          <a:noFill/>
          <a:ln w="12700" cap="rnd" cmpd="sng">
            <a:solidFill>
              <a:schemeClr val="tx1"/>
            </a:solidFill>
            <a:prstDash val="solid"/>
            <a:round/>
            <a:headEnd type="none" w="med" len="med"/>
            <a:tailEnd type="none" w="med" len="med"/>
          </a:ln>
          <a:effectLst/>
        </p:spPr>
        <p:txBody>
          <a:bodyPr/>
          <a:lstStyle/>
          <a:p>
            <a:pPr eaLnBrk="1" hangingPunct="1">
              <a:defRPr/>
            </a:pPr>
            <a:endParaRPr lang="en-US" sz="600">
              <a:latin typeface="+mn-lt"/>
            </a:endParaRPr>
          </a:p>
        </p:txBody>
      </p:sp>
      <p:sp>
        <p:nvSpPr>
          <p:cNvPr id="171" name="Freeform 7"/>
          <p:cNvSpPr>
            <a:spLocks/>
          </p:cNvSpPr>
          <p:nvPr/>
        </p:nvSpPr>
        <p:spPr bwMode="auto">
          <a:xfrm>
            <a:off x="5924550" y="448386"/>
            <a:ext cx="635000" cy="296863"/>
          </a:xfrm>
          <a:custGeom>
            <a:avLst/>
            <a:gdLst>
              <a:gd name="T0" fmla="*/ 595313 w 400"/>
              <a:gd name="T1" fmla="*/ 46038 h 187"/>
              <a:gd name="T2" fmla="*/ 561975 w 400"/>
              <a:gd name="T3" fmla="*/ 77788 h 187"/>
              <a:gd name="T4" fmla="*/ 561975 w 400"/>
              <a:gd name="T5" fmla="*/ 117475 h 187"/>
              <a:gd name="T6" fmla="*/ 620713 w 400"/>
              <a:gd name="T7" fmla="*/ 190500 h 187"/>
              <a:gd name="T8" fmla="*/ 633413 w 400"/>
              <a:gd name="T9" fmla="*/ 234950 h 187"/>
              <a:gd name="T10" fmla="*/ 595313 w 400"/>
              <a:gd name="T11" fmla="*/ 295275 h 187"/>
              <a:gd name="T12" fmla="*/ 490538 w 400"/>
              <a:gd name="T13" fmla="*/ 295275 h 187"/>
              <a:gd name="T14" fmla="*/ 446088 w 400"/>
              <a:gd name="T15" fmla="*/ 295275 h 187"/>
              <a:gd name="T16" fmla="*/ 406400 w 400"/>
              <a:gd name="T17" fmla="*/ 249238 h 187"/>
              <a:gd name="T18" fmla="*/ 290513 w 400"/>
              <a:gd name="T19" fmla="*/ 209550 h 187"/>
              <a:gd name="T20" fmla="*/ 174625 w 400"/>
              <a:gd name="T21" fmla="*/ 209550 h 187"/>
              <a:gd name="T22" fmla="*/ 128588 w 400"/>
              <a:gd name="T23" fmla="*/ 249238 h 187"/>
              <a:gd name="T24" fmla="*/ 71438 w 400"/>
              <a:gd name="T25" fmla="*/ 209550 h 187"/>
              <a:gd name="T26" fmla="*/ 46038 w 400"/>
              <a:gd name="T27" fmla="*/ 19050 h 187"/>
              <a:gd name="T28" fmla="*/ 0 w 400"/>
              <a:gd name="T29" fmla="*/ 0 h 187"/>
              <a:gd name="T30" fmla="*/ 595313 w 400"/>
              <a:gd name="T31" fmla="*/ 46038 h 187"/>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00" h="187">
                <a:moveTo>
                  <a:pt x="375" y="29"/>
                </a:moveTo>
                <a:lnTo>
                  <a:pt x="354" y="49"/>
                </a:lnTo>
                <a:lnTo>
                  <a:pt x="354" y="74"/>
                </a:lnTo>
                <a:lnTo>
                  <a:pt x="391" y="120"/>
                </a:lnTo>
                <a:lnTo>
                  <a:pt x="399" y="148"/>
                </a:lnTo>
                <a:lnTo>
                  <a:pt x="375" y="186"/>
                </a:lnTo>
                <a:lnTo>
                  <a:pt x="309" y="186"/>
                </a:lnTo>
                <a:lnTo>
                  <a:pt x="281" y="186"/>
                </a:lnTo>
                <a:lnTo>
                  <a:pt x="256" y="157"/>
                </a:lnTo>
                <a:lnTo>
                  <a:pt x="183" y="132"/>
                </a:lnTo>
                <a:lnTo>
                  <a:pt x="110" y="132"/>
                </a:lnTo>
                <a:lnTo>
                  <a:pt x="81" y="157"/>
                </a:lnTo>
                <a:lnTo>
                  <a:pt x="45" y="132"/>
                </a:lnTo>
                <a:lnTo>
                  <a:pt x="29" y="12"/>
                </a:lnTo>
                <a:lnTo>
                  <a:pt x="0" y="0"/>
                </a:lnTo>
                <a:lnTo>
                  <a:pt x="375" y="29"/>
                </a:lnTo>
              </a:path>
            </a:pathLst>
          </a:custGeom>
          <a:solidFill>
            <a:schemeClr val="accent4">
              <a:lumMod val="40000"/>
              <a:lumOff val="60000"/>
            </a:schemeClr>
          </a:solidFill>
          <a:ln w="12700" cap="rnd" cmpd="sng">
            <a:solidFill>
              <a:schemeClr val="tx1"/>
            </a:solidFill>
            <a:prstDash val="solid"/>
            <a:round/>
            <a:headEnd type="none" w="med" len="med"/>
            <a:tailEnd type="none" w="med" len="med"/>
          </a:ln>
          <a:effectLst/>
        </p:spPr>
        <p:txBody>
          <a:bodyPr/>
          <a:lstStyle/>
          <a:p>
            <a:pPr eaLnBrk="1" hangingPunct="1">
              <a:defRPr/>
            </a:pPr>
            <a:endParaRPr lang="en-US" sz="600">
              <a:latin typeface="+mn-lt"/>
            </a:endParaRPr>
          </a:p>
        </p:txBody>
      </p:sp>
      <p:sp>
        <p:nvSpPr>
          <p:cNvPr id="172" name="Freeform 8"/>
          <p:cNvSpPr>
            <a:spLocks/>
          </p:cNvSpPr>
          <p:nvPr/>
        </p:nvSpPr>
        <p:spPr bwMode="auto">
          <a:xfrm>
            <a:off x="5853113" y="813511"/>
            <a:ext cx="493712" cy="427038"/>
          </a:xfrm>
          <a:custGeom>
            <a:avLst/>
            <a:gdLst>
              <a:gd name="T0" fmla="*/ 58737 w 311"/>
              <a:gd name="T1" fmla="*/ 425450 h 269"/>
              <a:gd name="T2" fmla="*/ 25400 w 311"/>
              <a:gd name="T3" fmla="*/ 425450 h 269"/>
              <a:gd name="T4" fmla="*/ 25400 w 311"/>
              <a:gd name="T5" fmla="*/ 366713 h 269"/>
              <a:gd name="T6" fmla="*/ 0 w 311"/>
              <a:gd name="T7" fmla="*/ 366713 h 269"/>
              <a:gd name="T8" fmla="*/ 12700 w 311"/>
              <a:gd name="T9" fmla="*/ 0 h 269"/>
              <a:gd name="T10" fmla="*/ 130175 w 311"/>
              <a:gd name="T11" fmla="*/ 0 h 269"/>
              <a:gd name="T12" fmla="*/ 142875 w 311"/>
              <a:gd name="T13" fmla="*/ 144463 h 269"/>
              <a:gd name="T14" fmla="*/ 290512 w 311"/>
              <a:gd name="T15" fmla="*/ 177800 h 269"/>
              <a:gd name="T16" fmla="*/ 433387 w 311"/>
              <a:gd name="T17" fmla="*/ 307975 h 269"/>
              <a:gd name="T18" fmla="*/ 446087 w 311"/>
              <a:gd name="T19" fmla="*/ 366713 h 269"/>
              <a:gd name="T20" fmla="*/ 492125 w 311"/>
              <a:gd name="T21" fmla="*/ 366713 h 269"/>
              <a:gd name="T22" fmla="*/ 458787 w 311"/>
              <a:gd name="T23" fmla="*/ 425450 h 269"/>
              <a:gd name="T24" fmla="*/ 433387 w 311"/>
              <a:gd name="T25" fmla="*/ 425450 h 269"/>
              <a:gd name="T26" fmla="*/ 58737 w 311"/>
              <a:gd name="T27" fmla="*/ 425450 h 26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311" h="269">
                <a:moveTo>
                  <a:pt x="37" y="268"/>
                </a:moveTo>
                <a:lnTo>
                  <a:pt x="16" y="268"/>
                </a:lnTo>
                <a:lnTo>
                  <a:pt x="16" y="231"/>
                </a:lnTo>
                <a:lnTo>
                  <a:pt x="0" y="231"/>
                </a:lnTo>
                <a:lnTo>
                  <a:pt x="8" y="0"/>
                </a:lnTo>
                <a:lnTo>
                  <a:pt x="82" y="0"/>
                </a:lnTo>
                <a:lnTo>
                  <a:pt x="90" y="91"/>
                </a:lnTo>
                <a:lnTo>
                  <a:pt x="183" y="112"/>
                </a:lnTo>
                <a:lnTo>
                  <a:pt x="273" y="194"/>
                </a:lnTo>
                <a:lnTo>
                  <a:pt x="281" y="231"/>
                </a:lnTo>
                <a:lnTo>
                  <a:pt x="310" y="231"/>
                </a:lnTo>
                <a:lnTo>
                  <a:pt x="289" y="268"/>
                </a:lnTo>
                <a:lnTo>
                  <a:pt x="273" y="268"/>
                </a:lnTo>
                <a:lnTo>
                  <a:pt x="37" y="268"/>
                </a:lnTo>
              </a:path>
            </a:pathLst>
          </a:custGeom>
          <a:noFill/>
          <a:ln w="12700" cap="rnd" cmpd="sng">
            <a:solidFill>
              <a:schemeClr val="tx1"/>
            </a:solidFill>
            <a:prstDash val="solid"/>
            <a:round/>
            <a:headEnd type="none" w="med" len="med"/>
            <a:tailEnd type="none" w="med" len="med"/>
          </a:ln>
          <a:effectLst/>
        </p:spPr>
        <p:txBody>
          <a:bodyPr/>
          <a:lstStyle/>
          <a:p>
            <a:pPr eaLnBrk="1" hangingPunct="1">
              <a:defRPr/>
            </a:pPr>
            <a:endParaRPr lang="en-US" sz="600">
              <a:latin typeface="+mn-lt"/>
            </a:endParaRPr>
          </a:p>
        </p:txBody>
      </p:sp>
      <p:sp>
        <p:nvSpPr>
          <p:cNvPr id="173" name="Freeform 9"/>
          <p:cNvSpPr>
            <a:spLocks/>
          </p:cNvSpPr>
          <p:nvPr/>
        </p:nvSpPr>
        <p:spPr bwMode="auto">
          <a:xfrm>
            <a:off x="6053138" y="1467561"/>
            <a:ext cx="738187" cy="582613"/>
          </a:xfrm>
          <a:custGeom>
            <a:avLst/>
            <a:gdLst>
              <a:gd name="T0" fmla="*/ 387350 w 465"/>
              <a:gd name="T1" fmla="*/ 555625 h 367"/>
              <a:gd name="T2" fmla="*/ 349250 w 465"/>
              <a:gd name="T3" fmla="*/ 495300 h 367"/>
              <a:gd name="T4" fmla="*/ 349250 w 465"/>
              <a:gd name="T5" fmla="*/ 438150 h 367"/>
              <a:gd name="T6" fmla="*/ 174625 w 465"/>
              <a:gd name="T7" fmla="*/ 411163 h 367"/>
              <a:gd name="T8" fmla="*/ 142875 w 465"/>
              <a:gd name="T9" fmla="*/ 469900 h 367"/>
              <a:gd name="T10" fmla="*/ 90487 w 465"/>
              <a:gd name="T11" fmla="*/ 450850 h 367"/>
              <a:gd name="T12" fmla="*/ 104775 w 465"/>
              <a:gd name="T13" fmla="*/ 423863 h 367"/>
              <a:gd name="T14" fmla="*/ 90487 w 465"/>
              <a:gd name="T15" fmla="*/ 377825 h 367"/>
              <a:gd name="T16" fmla="*/ 90487 w 465"/>
              <a:gd name="T17" fmla="*/ 320675 h 367"/>
              <a:gd name="T18" fmla="*/ 0 w 465"/>
              <a:gd name="T19" fmla="*/ 293688 h 367"/>
              <a:gd name="T20" fmla="*/ 33337 w 465"/>
              <a:gd name="T21" fmla="*/ 260350 h 367"/>
              <a:gd name="T22" fmla="*/ 104775 w 465"/>
              <a:gd name="T23" fmla="*/ 234950 h 367"/>
              <a:gd name="T24" fmla="*/ 104775 w 465"/>
              <a:gd name="T25" fmla="*/ 201613 h 367"/>
              <a:gd name="T26" fmla="*/ 174625 w 465"/>
              <a:gd name="T27" fmla="*/ 117475 h 367"/>
              <a:gd name="T28" fmla="*/ 187325 w 465"/>
              <a:gd name="T29" fmla="*/ 58738 h 367"/>
              <a:gd name="T30" fmla="*/ 233362 w 465"/>
              <a:gd name="T31" fmla="*/ 0 h 367"/>
              <a:gd name="T32" fmla="*/ 492125 w 465"/>
              <a:gd name="T33" fmla="*/ 33338 h 367"/>
              <a:gd name="T34" fmla="*/ 492125 w 465"/>
              <a:gd name="T35" fmla="*/ 58738 h 367"/>
              <a:gd name="T36" fmla="*/ 595312 w 465"/>
              <a:gd name="T37" fmla="*/ 58738 h 367"/>
              <a:gd name="T38" fmla="*/ 595312 w 465"/>
              <a:gd name="T39" fmla="*/ 117475 h 367"/>
              <a:gd name="T40" fmla="*/ 736600 w 465"/>
              <a:gd name="T41" fmla="*/ 104775 h 367"/>
              <a:gd name="T42" fmla="*/ 736600 w 465"/>
              <a:gd name="T43" fmla="*/ 365125 h 367"/>
              <a:gd name="T44" fmla="*/ 608012 w 465"/>
              <a:gd name="T45" fmla="*/ 365125 h 367"/>
              <a:gd name="T46" fmla="*/ 608012 w 465"/>
              <a:gd name="T47" fmla="*/ 522288 h 367"/>
              <a:gd name="T48" fmla="*/ 536575 w 465"/>
              <a:gd name="T49" fmla="*/ 568325 h 367"/>
              <a:gd name="T50" fmla="*/ 433387 w 465"/>
              <a:gd name="T51" fmla="*/ 541338 h 367"/>
              <a:gd name="T52" fmla="*/ 387350 w 465"/>
              <a:gd name="T53" fmla="*/ 581025 h 367"/>
              <a:gd name="T54" fmla="*/ 387350 w 465"/>
              <a:gd name="T55" fmla="*/ 555625 h 367"/>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465" h="367">
                <a:moveTo>
                  <a:pt x="244" y="350"/>
                </a:moveTo>
                <a:lnTo>
                  <a:pt x="220" y="312"/>
                </a:lnTo>
                <a:lnTo>
                  <a:pt x="220" y="276"/>
                </a:lnTo>
                <a:lnTo>
                  <a:pt x="110" y="259"/>
                </a:lnTo>
                <a:lnTo>
                  <a:pt x="90" y="296"/>
                </a:lnTo>
                <a:lnTo>
                  <a:pt x="57" y="284"/>
                </a:lnTo>
                <a:lnTo>
                  <a:pt x="66" y="267"/>
                </a:lnTo>
                <a:lnTo>
                  <a:pt x="57" y="238"/>
                </a:lnTo>
                <a:lnTo>
                  <a:pt x="57" y="202"/>
                </a:lnTo>
                <a:lnTo>
                  <a:pt x="0" y="185"/>
                </a:lnTo>
                <a:lnTo>
                  <a:pt x="21" y="164"/>
                </a:lnTo>
                <a:lnTo>
                  <a:pt x="66" y="148"/>
                </a:lnTo>
                <a:lnTo>
                  <a:pt x="66" y="127"/>
                </a:lnTo>
                <a:lnTo>
                  <a:pt x="110" y="74"/>
                </a:lnTo>
                <a:lnTo>
                  <a:pt x="118" y="37"/>
                </a:lnTo>
                <a:lnTo>
                  <a:pt x="147" y="0"/>
                </a:lnTo>
                <a:lnTo>
                  <a:pt x="310" y="21"/>
                </a:lnTo>
                <a:lnTo>
                  <a:pt x="310" y="37"/>
                </a:lnTo>
                <a:lnTo>
                  <a:pt x="375" y="37"/>
                </a:lnTo>
                <a:lnTo>
                  <a:pt x="375" y="74"/>
                </a:lnTo>
                <a:lnTo>
                  <a:pt x="464" y="66"/>
                </a:lnTo>
                <a:lnTo>
                  <a:pt x="464" y="230"/>
                </a:lnTo>
                <a:lnTo>
                  <a:pt x="383" y="230"/>
                </a:lnTo>
                <a:lnTo>
                  <a:pt x="383" y="329"/>
                </a:lnTo>
                <a:lnTo>
                  <a:pt x="338" y="358"/>
                </a:lnTo>
                <a:lnTo>
                  <a:pt x="273" y="341"/>
                </a:lnTo>
                <a:lnTo>
                  <a:pt x="244" y="366"/>
                </a:lnTo>
                <a:lnTo>
                  <a:pt x="244" y="350"/>
                </a:lnTo>
              </a:path>
            </a:pathLst>
          </a:custGeom>
          <a:noFill/>
          <a:ln w="12700" cap="rnd" cmpd="sng">
            <a:solidFill>
              <a:schemeClr val="tx1"/>
            </a:solidFill>
            <a:prstDash val="solid"/>
            <a:round/>
            <a:headEnd type="none" w="med" len="med"/>
            <a:tailEnd type="none" w="med" len="med"/>
          </a:ln>
          <a:effectLst/>
        </p:spPr>
        <p:txBody>
          <a:bodyPr/>
          <a:lstStyle/>
          <a:p>
            <a:pPr eaLnBrk="1" hangingPunct="1">
              <a:defRPr/>
            </a:pPr>
            <a:endParaRPr lang="en-US" sz="600">
              <a:latin typeface="+mn-lt"/>
            </a:endParaRPr>
          </a:p>
        </p:txBody>
      </p:sp>
      <p:sp>
        <p:nvSpPr>
          <p:cNvPr id="174" name="Freeform 10"/>
          <p:cNvSpPr>
            <a:spLocks/>
          </p:cNvSpPr>
          <p:nvPr/>
        </p:nvSpPr>
        <p:spPr bwMode="auto">
          <a:xfrm>
            <a:off x="7119938" y="1238961"/>
            <a:ext cx="609600" cy="490538"/>
          </a:xfrm>
          <a:custGeom>
            <a:avLst/>
            <a:gdLst>
              <a:gd name="T0" fmla="*/ 0 w 384"/>
              <a:gd name="T1" fmla="*/ 111125 h 309"/>
              <a:gd name="T2" fmla="*/ 12700 w 384"/>
              <a:gd name="T3" fmla="*/ 111125 h 309"/>
              <a:gd name="T4" fmla="*/ 117475 w 384"/>
              <a:gd name="T5" fmla="*/ 71438 h 309"/>
              <a:gd name="T6" fmla="*/ 142875 w 384"/>
              <a:gd name="T7" fmla="*/ 38100 h 309"/>
              <a:gd name="T8" fmla="*/ 233363 w 384"/>
              <a:gd name="T9" fmla="*/ 0 h 309"/>
              <a:gd name="T10" fmla="*/ 458788 w 384"/>
              <a:gd name="T11" fmla="*/ 0 h 309"/>
              <a:gd name="T12" fmla="*/ 517525 w 384"/>
              <a:gd name="T13" fmla="*/ 71438 h 309"/>
              <a:gd name="T14" fmla="*/ 517525 w 384"/>
              <a:gd name="T15" fmla="*/ 203200 h 309"/>
              <a:gd name="T16" fmla="*/ 517525 w 384"/>
              <a:gd name="T17" fmla="*/ 320675 h 309"/>
              <a:gd name="T18" fmla="*/ 561975 w 384"/>
              <a:gd name="T19" fmla="*/ 417513 h 309"/>
              <a:gd name="T20" fmla="*/ 608013 w 384"/>
              <a:gd name="T21" fmla="*/ 417513 h 309"/>
              <a:gd name="T22" fmla="*/ 361950 w 384"/>
              <a:gd name="T23" fmla="*/ 488950 h 309"/>
              <a:gd name="T24" fmla="*/ 374650 w 384"/>
              <a:gd name="T25" fmla="*/ 476250 h 309"/>
              <a:gd name="T26" fmla="*/ 374650 w 384"/>
              <a:gd name="T27" fmla="*/ 430213 h 309"/>
              <a:gd name="T28" fmla="*/ 304800 w 384"/>
              <a:gd name="T29" fmla="*/ 430213 h 309"/>
              <a:gd name="T30" fmla="*/ 304800 w 384"/>
              <a:gd name="T31" fmla="*/ 392113 h 309"/>
              <a:gd name="T32" fmla="*/ 271463 w 384"/>
              <a:gd name="T33" fmla="*/ 392113 h 309"/>
              <a:gd name="T34" fmla="*/ 271463 w 384"/>
              <a:gd name="T35" fmla="*/ 333375 h 309"/>
              <a:gd name="T36" fmla="*/ 200025 w 384"/>
              <a:gd name="T37" fmla="*/ 333375 h 309"/>
              <a:gd name="T38" fmla="*/ 200025 w 384"/>
              <a:gd name="T39" fmla="*/ 287338 h 309"/>
              <a:gd name="T40" fmla="*/ 58738 w 384"/>
              <a:gd name="T41" fmla="*/ 320675 h 309"/>
              <a:gd name="T42" fmla="*/ 0 w 384"/>
              <a:gd name="T43" fmla="*/ 346075 h 309"/>
              <a:gd name="T44" fmla="*/ 0 w 384"/>
              <a:gd name="T45" fmla="*/ 111125 h 309"/>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384" h="309">
                <a:moveTo>
                  <a:pt x="0" y="70"/>
                </a:moveTo>
                <a:lnTo>
                  <a:pt x="8" y="70"/>
                </a:lnTo>
                <a:lnTo>
                  <a:pt x="74" y="45"/>
                </a:lnTo>
                <a:lnTo>
                  <a:pt x="90" y="24"/>
                </a:lnTo>
                <a:lnTo>
                  <a:pt x="147" y="0"/>
                </a:lnTo>
                <a:lnTo>
                  <a:pt x="289" y="0"/>
                </a:lnTo>
                <a:lnTo>
                  <a:pt x="326" y="45"/>
                </a:lnTo>
                <a:lnTo>
                  <a:pt x="326" y="128"/>
                </a:lnTo>
                <a:lnTo>
                  <a:pt x="326" y="202"/>
                </a:lnTo>
                <a:lnTo>
                  <a:pt x="354" y="263"/>
                </a:lnTo>
                <a:lnTo>
                  <a:pt x="383" y="263"/>
                </a:lnTo>
                <a:lnTo>
                  <a:pt x="228" y="308"/>
                </a:lnTo>
                <a:lnTo>
                  <a:pt x="236" y="300"/>
                </a:lnTo>
                <a:lnTo>
                  <a:pt x="236" y="271"/>
                </a:lnTo>
                <a:lnTo>
                  <a:pt x="192" y="271"/>
                </a:lnTo>
                <a:lnTo>
                  <a:pt x="192" y="247"/>
                </a:lnTo>
                <a:lnTo>
                  <a:pt x="171" y="247"/>
                </a:lnTo>
                <a:lnTo>
                  <a:pt x="171" y="210"/>
                </a:lnTo>
                <a:lnTo>
                  <a:pt x="126" y="210"/>
                </a:lnTo>
                <a:lnTo>
                  <a:pt x="126" y="181"/>
                </a:lnTo>
                <a:lnTo>
                  <a:pt x="37" y="202"/>
                </a:lnTo>
                <a:lnTo>
                  <a:pt x="0" y="218"/>
                </a:lnTo>
                <a:lnTo>
                  <a:pt x="0" y="70"/>
                </a:lnTo>
              </a:path>
            </a:pathLst>
          </a:custGeom>
          <a:solidFill>
            <a:schemeClr val="accent4">
              <a:lumMod val="40000"/>
              <a:lumOff val="60000"/>
            </a:schemeClr>
          </a:solidFill>
          <a:ln w="12700" cap="rnd" cmpd="sng">
            <a:solidFill>
              <a:schemeClr val="tx1"/>
            </a:solidFill>
            <a:prstDash val="solid"/>
            <a:round/>
            <a:headEnd type="none" w="med" len="med"/>
            <a:tailEnd type="none" w="med" len="med"/>
          </a:ln>
          <a:effectLst/>
        </p:spPr>
        <p:txBody>
          <a:bodyPr/>
          <a:lstStyle/>
          <a:p>
            <a:pPr eaLnBrk="1" hangingPunct="1">
              <a:defRPr/>
            </a:pPr>
            <a:endParaRPr lang="en-US" sz="600">
              <a:latin typeface="+mn-lt"/>
            </a:endParaRPr>
          </a:p>
        </p:txBody>
      </p:sp>
      <p:sp>
        <p:nvSpPr>
          <p:cNvPr id="175" name="Freeform 11"/>
          <p:cNvSpPr>
            <a:spLocks/>
          </p:cNvSpPr>
          <p:nvPr/>
        </p:nvSpPr>
        <p:spPr bwMode="auto">
          <a:xfrm>
            <a:off x="5983288" y="657936"/>
            <a:ext cx="479425" cy="523875"/>
          </a:xfrm>
          <a:custGeom>
            <a:avLst/>
            <a:gdLst>
              <a:gd name="T0" fmla="*/ 431800 w 302"/>
              <a:gd name="T1" fmla="*/ 431800 h 330"/>
              <a:gd name="T2" fmla="*/ 477838 w 302"/>
              <a:gd name="T3" fmla="*/ 431800 h 330"/>
              <a:gd name="T4" fmla="*/ 419100 w 302"/>
              <a:gd name="T5" fmla="*/ 476250 h 330"/>
              <a:gd name="T6" fmla="*/ 361950 w 302"/>
              <a:gd name="T7" fmla="*/ 522288 h 330"/>
              <a:gd name="T8" fmla="*/ 315913 w 302"/>
              <a:gd name="T9" fmla="*/ 522288 h 330"/>
              <a:gd name="T10" fmla="*/ 303213 w 302"/>
              <a:gd name="T11" fmla="*/ 463550 h 330"/>
              <a:gd name="T12" fmla="*/ 160338 w 302"/>
              <a:gd name="T13" fmla="*/ 333375 h 330"/>
              <a:gd name="T14" fmla="*/ 12700 w 302"/>
              <a:gd name="T15" fmla="*/ 300038 h 330"/>
              <a:gd name="T16" fmla="*/ 0 w 302"/>
              <a:gd name="T17" fmla="*/ 155575 h 330"/>
              <a:gd name="T18" fmla="*/ 25400 w 302"/>
              <a:gd name="T19" fmla="*/ 111125 h 330"/>
              <a:gd name="T20" fmla="*/ 25400 w 302"/>
              <a:gd name="T21" fmla="*/ 85725 h 330"/>
              <a:gd name="T22" fmla="*/ 69850 w 302"/>
              <a:gd name="T23" fmla="*/ 39688 h 330"/>
              <a:gd name="T24" fmla="*/ 115888 w 302"/>
              <a:gd name="T25" fmla="*/ 0 h 330"/>
              <a:gd name="T26" fmla="*/ 231775 w 302"/>
              <a:gd name="T27" fmla="*/ 0 h 330"/>
              <a:gd name="T28" fmla="*/ 347663 w 302"/>
              <a:gd name="T29" fmla="*/ 39688 h 330"/>
              <a:gd name="T30" fmla="*/ 387350 w 302"/>
              <a:gd name="T31" fmla="*/ 85725 h 330"/>
              <a:gd name="T32" fmla="*/ 431800 w 302"/>
              <a:gd name="T33" fmla="*/ 85725 h 330"/>
              <a:gd name="T34" fmla="*/ 431800 w 302"/>
              <a:gd name="T35" fmla="*/ 431800 h 33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302" h="330">
                <a:moveTo>
                  <a:pt x="272" y="272"/>
                </a:moveTo>
                <a:lnTo>
                  <a:pt x="301" y="272"/>
                </a:lnTo>
                <a:lnTo>
                  <a:pt x="264" y="300"/>
                </a:lnTo>
                <a:lnTo>
                  <a:pt x="228" y="329"/>
                </a:lnTo>
                <a:lnTo>
                  <a:pt x="199" y="329"/>
                </a:lnTo>
                <a:lnTo>
                  <a:pt x="191" y="292"/>
                </a:lnTo>
                <a:lnTo>
                  <a:pt x="101" y="210"/>
                </a:lnTo>
                <a:lnTo>
                  <a:pt x="8" y="189"/>
                </a:lnTo>
                <a:lnTo>
                  <a:pt x="0" y="98"/>
                </a:lnTo>
                <a:lnTo>
                  <a:pt x="16" y="70"/>
                </a:lnTo>
                <a:lnTo>
                  <a:pt x="16" y="54"/>
                </a:lnTo>
                <a:lnTo>
                  <a:pt x="44" y="25"/>
                </a:lnTo>
                <a:lnTo>
                  <a:pt x="73" y="0"/>
                </a:lnTo>
                <a:lnTo>
                  <a:pt x="146" y="0"/>
                </a:lnTo>
                <a:lnTo>
                  <a:pt x="219" y="25"/>
                </a:lnTo>
                <a:lnTo>
                  <a:pt x="244" y="54"/>
                </a:lnTo>
                <a:lnTo>
                  <a:pt x="272" y="54"/>
                </a:lnTo>
                <a:lnTo>
                  <a:pt x="272" y="272"/>
                </a:lnTo>
              </a:path>
            </a:pathLst>
          </a:custGeom>
          <a:noFill/>
          <a:ln w="12700" cap="rnd" cmpd="sng">
            <a:solidFill>
              <a:schemeClr val="tx1"/>
            </a:solidFill>
            <a:prstDash val="solid"/>
            <a:round/>
            <a:headEnd type="none" w="med" len="med"/>
            <a:tailEnd type="none" w="med" len="med"/>
          </a:ln>
          <a:effectLst/>
        </p:spPr>
        <p:txBody>
          <a:bodyPr/>
          <a:lstStyle/>
          <a:p>
            <a:pPr eaLnBrk="1" hangingPunct="1">
              <a:defRPr/>
            </a:pPr>
            <a:endParaRPr lang="en-US" sz="600">
              <a:latin typeface="+mn-lt"/>
            </a:endParaRPr>
          </a:p>
        </p:txBody>
      </p:sp>
      <p:sp>
        <p:nvSpPr>
          <p:cNvPr id="176" name="Freeform 12"/>
          <p:cNvSpPr>
            <a:spLocks/>
          </p:cNvSpPr>
          <p:nvPr/>
        </p:nvSpPr>
        <p:spPr bwMode="auto">
          <a:xfrm>
            <a:off x="6629400" y="930986"/>
            <a:ext cx="409575" cy="217488"/>
          </a:xfrm>
          <a:custGeom>
            <a:avLst/>
            <a:gdLst>
              <a:gd name="T0" fmla="*/ 44450 w 258"/>
              <a:gd name="T1" fmla="*/ 190500 h 137"/>
              <a:gd name="T2" fmla="*/ 0 w 258"/>
              <a:gd name="T3" fmla="*/ 158750 h 137"/>
              <a:gd name="T4" fmla="*/ 0 w 258"/>
              <a:gd name="T5" fmla="*/ 131763 h 137"/>
              <a:gd name="T6" fmla="*/ 31750 w 258"/>
              <a:gd name="T7" fmla="*/ 119063 h 137"/>
              <a:gd name="T8" fmla="*/ 58738 w 258"/>
              <a:gd name="T9" fmla="*/ 73025 h 137"/>
              <a:gd name="T10" fmla="*/ 115888 w 258"/>
              <a:gd name="T11" fmla="*/ 46038 h 137"/>
              <a:gd name="T12" fmla="*/ 115888 w 258"/>
              <a:gd name="T13" fmla="*/ 14288 h 137"/>
              <a:gd name="T14" fmla="*/ 407988 w 258"/>
              <a:gd name="T15" fmla="*/ 0 h 137"/>
              <a:gd name="T16" fmla="*/ 374650 w 258"/>
              <a:gd name="T17" fmla="*/ 73025 h 137"/>
              <a:gd name="T18" fmla="*/ 290513 w 258"/>
              <a:gd name="T19" fmla="*/ 119063 h 137"/>
              <a:gd name="T20" fmla="*/ 258763 w 258"/>
              <a:gd name="T21" fmla="*/ 190500 h 137"/>
              <a:gd name="T22" fmla="*/ 147638 w 258"/>
              <a:gd name="T23" fmla="*/ 215900 h 137"/>
              <a:gd name="T24" fmla="*/ 44450 w 258"/>
              <a:gd name="T25" fmla="*/ 190500 h 13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58" h="137">
                <a:moveTo>
                  <a:pt x="28" y="120"/>
                </a:moveTo>
                <a:lnTo>
                  <a:pt x="0" y="100"/>
                </a:lnTo>
                <a:lnTo>
                  <a:pt x="0" y="83"/>
                </a:lnTo>
                <a:lnTo>
                  <a:pt x="20" y="75"/>
                </a:lnTo>
                <a:lnTo>
                  <a:pt x="37" y="46"/>
                </a:lnTo>
                <a:lnTo>
                  <a:pt x="73" y="29"/>
                </a:lnTo>
                <a:lnTo>
                  <a:pt x="73" y="9"/>
                </a:lnTo>
                <a:lnTo>
                  <a:pt x="257" y="0"/>
                </a:lnTo>
                <a:lnTo>
                  <a:pt x="236" y="46"/>
                </a:lnTo>
                <a:lnTo>
                  <a:pt x="183" y="75"/>
                </a:lnTo>
                <a:lnTo>
                  <a:pt x="163" y="120"/>
                </a:lnTo>
                <a:lnTo>
                  <a:pt x="93" y="136"/>
                </a:lnTo>
                <a:lnTo>
                  <a:pt x="28" y="120"/>
                </a:lnTo>
              </a:path>
            </a:pathLst>
          </a:custGeom>
          <a:solidFill>
            <a:schemeClr val="accent4">
              <a:lumMod val="40000"/>
              <a:lumOff val="60000"/>
            </a:schemeClr>
          </a:solidFill>
          <a:ln w="12700" cap="rnd" cmpd="sng">
            <a:solidFill>
              <a:schemeClr val="tx1"/>
            </a:solidFill>
            <a:prstDash val="solid"/>
            <a:round/>
            <a:headEnd type="none" w="med" len="med"/>
            <a:tailEnd type="none" w="med" len="med"/>
          </a:ln>
          <a:effectLst/>
        </p:spPr>
        <p:txBody>
          <a:bodyPr/>
          <a:lstStyle/>
          <a:p>
            <a:pPr eaLnBrk="1" hangingPunct="1">
              <a:defRPr/>
            </a:pPr>
            <a:endParaRPr lang="en-US" sz="600">
              <a:latin typeface="+mn-lt"/>
            </a:endParaRPr>
          </a:p>
        </p:txBody>
      </p:sp>
      <p:grpSp>
        <p:nvGrpSpPr>
          <p:cNvPr id="177" name="Group 13"/>
          <p:cNvGrpSpPr>
            <a:grpSpLocks/>
          </p:cNvGrpSpPr>
          <p:nvPr/>
        </p:nvGrpSpPr>
        <p:grpSpPr bwMode="auto">
          <a:xfrm>
            <a:off x="6440619" y="1526299"/>
            <a:ext cx="1360487" cy="1196975"/>
            <a:chOff x="3710" y="1329"/>
            <a:chExt cx="857" cy="754"/>
          </a:xfrm>
          <a:solidFill>
            <a:schemeClr val="accent1">
              <a:lumMod val="40000"/>
              <a:lumOff val="60000"/>
            </a:schemeClr>
          </a:solidFill>
        </p:grpSpPr>
        <p:grpSp>
          <p:nvGrpSpPr>
            <p:cNvPr id="178" name="Group 14"/>
            <p:cNvGrpSpPr>
              <a:grpSpLocks/>
            </p:cNvGrpSpPr>
            <p:nvPr/>
          </p:nvGrpSpPr>
          <p:grpSpPr bwMode="auto">
            <a:xfrm>
              <a:off x="3710" y="1329"/>
              <a:ext cx="686" cy="754"/>
              <a:chOff x="3710" y="1329"/>
              <a:chExt cx="686" cy="754"/>
            </a:xfrm>
            <a:grpFill/>
          </p:grpSpPr>
          <p:sp>
            <p:nvSpPr>
              <p:cNvPr id="180" name="Freeform 15"/>
              <p:cNvSpPr>
                <a:spLocks/>
              </p:cNvSpPr>
              <p:nvPr/>
            </p:nvSpPr>
            <p:spPr bwMode="auto">
              <a:xfrm>
                <a:off x="3710" y="1621"/>
                <a:ext cx="368" cy="240"/>
              </a:xfrm>
              <a:custGeom>
                <a:avLst/>
                <a:gdLst>
                  <a:gd name="T0" fmla="*/ 29 w 368"/>
                  <a:gd name="T1" fmla="*/ 201 h 240"/>
                  <a:gd name="T2" fmla="*/ 50 w 368"/>
                  <a:gd name="T3" fmla="*/ 185 h 240"/>
                  <a:gd name="T4" fmla="*/ 38 w 368"/>
                  <a:gd name="T5" fmla="*/ 169 h 240"/>
                  <a:gd name="T6" fmla="*/ 13 w 368"/>
                  <a:gd name="T7" fmla="*/ 169 h 240"/>
                  <a:gd name="T8" fmla="*/ 13 w 368"/>
                  <a:gd name="T9" fmla="*/ 157 h 240"/>
                  <a:gd name="T10" fmla="*/ 29 w 368"/>
                  <a:gd name="T11" fmla="*/ 111 h 240"/>
                  <a:gd name="T12" fmla="*/ 50 w 368"/>
                  <a:gd name="T13" fmla="*/ 95 h 240"/>
                  <a:gd name="T14" fmla="*/ 0 w 368"/>
                  <a:gd name="T15" fmla="*/ 37 h 240"/>
                  <a:gd name="T16" fmla="*/ 29 w 368"/>
                  <a:gd name="T17" fmla="*/ 12 h 240"/>
                  <a:gd name="T18" fmla="*/ 94 w 368"/>
                  <a:gd name="T19" fmla="*/ 29 h 240"/>
                  <a:gd name="T20" fmla="*/ 139 w 368"/>
                  <a:gd name="T21" fmla="*/ 0 h 240"/>
                  <a:gd name="T22" fmla="*/ 176 w 368"/>
                  <a:gd name="T23" fmla="*/ 0 h 240"/>
                  <a:gd name="T24" fmla="*/ 274 w 368"/>
                  <a:gd name="T25" fmla="*/ 57 h 240"/>
                  <a:gd name="T26" fmla="*/ 367 w 368"/>
                  <a:gd name="T27" fmla="*/ 157 h 240"/>
                  <a:gd name="T28" fmla="*/ 318 w 368"/>
                  <a:gd name="T29" fmla="*/ 201 h 240"/>
                  <a:gd name="T30" fmla="*/ 302 w 368"/>
                  <a:gd name="T31" fmla="*/ 239 h 240"/>
                  <a:gd name="T32" fmla="*/ 212 w 368"/>
                  <a:gd name="T33" fmla="*/ 239 h 240"/>
                  <a:gd name="T34" fmla="*/ 212 w 368"/>
                  <a:gd name="T35" fmla="*/ 223 h 240"/>
                  <a:gd name="T36" fmla="*/ 58 w 368"/>
                  <a:gd name="T37" fmla="*/ 223 h 240"/>
                  <a:gd name="T38" fmla="*/ 29 w 368"/>
                  <a:gd name="T39" fmla="*/ 201 h 24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68" h="240">
                    <a:moveTo>
                      <a:pt x="29" y="201"/>
                    </a:moveTo>
                    <a:lnTo>
                      <a:pt x="50" y="185"/>
                    </a:lnTo>
                    <a:lnTo>
                      <a:pt x="38" y="169"/>
                    </a:lnTo>
                    <a:lnTo>
                      <a:pt x="13" y="169"/>
                    </a:lnTo>
                    <a:lnTo>
                      <a:pt x="13" y="157"/>
                    </a:lnTo>
                    <a:lnTo>
                      <a:pt x="29" y="111"/>
                    </a:lnTo>
                    <a:lnTo>
                      <a:pt x="50" y="95"/>
                    </a:lnTo>
                    <a:lnTo>
                      <a:pt x="0" y="37"/>
                    </a:lnTo>
                    <a:lnTo>
                      <a:pt x="29" y="12"/>
                    </a:lnTo>
                    <a:lnTo>
                      <a:pt x="94" y="29"/>
                    </a:lnTo>
                    <a:lnTo>
                      <a:pt x="139" y="0"/>
                    </a:lnTo>
                    <a:lnTo>
                      <a:pt x="176" y="0"/>
                    </a:lnTo>
                    <a:lnTo>
                      <a:pt x="274" y="57"/>
                    </a:lnTo>
                    <a:lnTo>
                      <a:pt x="367" y="157"/>
                    </a:lnTo>
                    <a:lnTo>
                      <a:pt x="318" y="201"/>
                    </a:lnTo>
                    <a:lnTo>
                      <a:pt x="302" y="239"/>
                    </a:lnTo>
                    <a:lnTo>
                      <a:pt x="212" y="239"/>
                    </a:lnTo>
                    <a:lnTo>
                      <a:pt x="212" y="223"/>
                    </a:lnTo>
                    <a:lnTo>
                      <a:pt x="58" y="223"/>
                    </a:lnTo>
                    <a:lnTo>
                      <a:pt x="29" y="201"/>
                    </a:lnTo>
                  </a:path>
                </a:pathLst>
              </a:custGeom>
              <a:solidFill>
                <a:schemeClr val="accent4">
                  <a:lumMod val="40000"/>
                  <a:lumOff val="60000"/>
                </a:schemeClr>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defRPr/>
                </a:pPr>
                <a:endParaRPr lang="en-US" sz="600">
                  <a:latin typeface="+mn-lt"/>
                </a:endParaRPr>
              </a:p>
            </p:txBody>
          </p:sp>
          <p:sp>
            <p:nvSpPr>
              <p:cNvPr id="181" name="Freeform 16"/>
              <p:cNvSpPr>
                <a:spLocks/>
              </p:cNvSpPr>
              <p:nvPr/>
            </p:nvSpPr>
            <p:spPr bwMode="auto">
              <a:xfrm>
                <a:off x="3760" y="1844"/>
                <a:ext cx="379" cy="157"/>
              </a:xfrm>
              <a:custGeom>
                <a:avLst/>
                <a:gdLst>
                  <a:gd name="T0" fmla="*/ 16 w 379"/>
                  <a:gd name="T1" fmla="*/ 90 h 157"/>
                  <a:gd name="T2" fmla="*/ 8 w 379"/>
                  <a:gd name="T3" fmla="*/ 0 h 157"/>
                  <a:gd name="T4" fmla="*/ 162 w 379"/>
                  <a:gd name="T5" fmla="*/ 0 h 157"/>
                  <a:gd name="T6" fmla="*/ 162 w 379"/>
                  <a:gd name="T7" fmla="*/ 16 h 157"/>
                  <a:gd name="T8" fmla="*/ 252 w 379"/>
                  <a:gd name="T9" fmla="*/ 16 h 157"/>
                  <a:gd name="T10" fmla="*/ 288 w 379"/>
                  <a:gd name="T11" fmla="*/ 73 h 157"/>
                  <a:gd name="T12" fmla="*/ 378 w 379"/>
                  <a:gd name="T13" fmla="*/ 98 h 157"/>
                  <a:gd name="T14" fmla="*/ 378 w 379"/>
                  <a:gd name="T15" fmla="*/ 127 h 157"/>
                  <a:gd name="T16" fmla="*/ 260 w 379"/>
                  <a:gd name="T17" fmla="*/ 127 h 157"/>
                  <a:gd name="T18" fmla="*/ 260 w 379"/>
                  <a:gd name="T19" fmla="*/ 156 h 157"/>
                  <a:gd name="T20" fmla="*/ 0 w 379"/>
                  <a:gd name="T21" fmla="*/ 156 h 157"/>
                  <a:gd name="T22" fmla="*/ 16 w 379"/>
                  <a:gd name="T23" fmla="*/ 90 h 15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79" h="157">
                    <a:moveTo>
                      <a:pt x="16" y="90"/>
                    </a:moveTo>
                    <a:lnTo>
                      <a:pt x="8" y="0"/>
                    </a:lnTo>
                    <a:lnTo>
                      <a:pt x="162" y="0"/>
                    </a:lnTo>
                    <a:lnTo>
                      <a:pt x="162" y="16"/>
                    </a:lnTo>
                    <a:lnTo>
                      <a:pt x="252" y="16"/>
                    </a:lnTo>
                    <a:lnTo>
                      <a:pt x="288" y="73"/>
                    </a:lnTo>
                    <a:lnTo>
                      <a:pt x="378" y="98"/>
                    </a:lnTo>
                    <a:lnTo>
                      <a:pt x="378" y="127"/>
                    </a:lnTo>
                    <a:lnTo>
                      <a:pt x="260" y="127"/>
                    </a:lnTo>
                    <a:lnTo>
                      <a:pt x="260" y="156"/>
                    </a:lnTo>
                    <a:lnTo>
                      <a:pt x="0" y="156"/>
                    </a:lnTo>
                    <a:lnTo>
                      <a:pt x="16" y="90"/>
                    </a:lnTo>
                  </a:path>
                </a:pathLst>
              </a:custGeom>
              <a:solidFill>
                <a:schemeClr val="accent4">
                  <a:lumMod val="40000"/>
                  <a:lumOff val="60000"/>
                </a:schemeClr>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defRPr/>
                </a:pPr>
                <a:endParaRPr lang="en-US" sz="600">
                  <a:latin typeface="+mn-lt"/>
                </a:endParaRPr>
              </a:p>
            </p:txBody>
          </p:sp>
          <p:sp>
            <p:nvSpPr>
              <p:cNvPr id="182" name="Freeform 17"/>
              <p:cNvSpPr>
                <a:spLocks/>
              </p:cNvSpPr>
              <p:nvPr/>
            </p:nvSpPr>
            <p:spPr bwMode="auto">
              <a:xfrm>
                <a:off x="3849" y="1329"/>
                <a:ext cx="547" cy="350"/>
              </a:xfrm>
              <a:custGeom>
                <a:avLst/>
                <a:gdLst>
                  <a:gd name="T0" fmla="*/ 199 w 547"/>
                  <a:gd name="T1" fmla="*/ 29 h 350"/>
                  <a:gd name="T2" fmla="*/ 216 w 547"/>
                  <a:gd name="T3" fmla="*/ 45 h 350"/>
                  <a:gd name="T4" fmla="*/ 199 w 547"/>
                  <a:gd name="T5" fmla="*/ 37 h 350"/>
                  <a:gd name="T6" fmla="*/ 199 w 547"/>
                  <a:gd name="T7" fmla="*/ 66 h 350"/>
                  <a:gd name="T8" fmla="*/ 237 w 547"/>
                  <a:gd name="T9" fmla="*/ 74 h 350"/>
                  <a:gd name="T10" fmla="*/ 289 w 547"/>
                  <a:gd name="T11" fmla="*/ 57 h 350"/>
                  <a:gd name="T12" fmla="*/ 289 w 547"/>
                  <a:gd name="T13" fmla="*/ 37 h 350"/>
                  <a:gd name="T14" fmla="*/ 326 w 547"/>
                  <a:gd name="T15" fmla="*/ 21 h 350"/>
                  <a:gd name="T16" fmla="*/ 415 w 547"/>
                  <a:gd name="T17" fmla="*/ 0 h 350"/>
                  <a:gd name="T18" fmla="*/ 415 w 547"/>
                  <a:gd name="T19" fmla="*/ 29 h 350"/>
                  <a:gd name="T20" fmla="*/ 460 w 547"/>
                  <a:gd name="T21" fmla="*/ 29 h 350"/>
                  <a:gd name="T22" fmla="*/ 460 w 547"/>
                  <a:gd name="T23" fmla="*/ 66 h 350"/>
                  <a:gd name="T24" fmla="*/ 481 w 547"/>
                  <a:gd name="T25" fmla="*/ 66 h 350"/>
                  <a:gd name="T26" fmla="*/ 481 w 547"/>
                  <a:gd name="T27" fmla="*/ 90 h 350"/>
                  <a:gd name="T28" fmla="*/ 525 w 547"/>
                  <a:gd name="T29" fmla="*/ 90 h 350"/>
                  <a:gd name="T30" fmla="*/ 525 w 547"/>
                  <a:gd name="T31" fmla="*/ 119 h 350"/>
                  <a:gd name="T32" fmla="*/ 517 w 547"/>
                  <a:gd name="T33" fmla="*/ 127 h 350"/>
                  <a:gd name="T34" fmla="*/ 546 w 547"/>
                  <a:gd name="T35" fmla="*/ 156 h 350"/>
                  <a:gd name="T36" fmla="*/ 546 w 547"/>
                  <a:gd name="T37" fmla="*/ 292 h 350"/>
                  <a:gd name="T38" fmla="*/ 533 w 547"/>
                  <a:gd name="T39" fmla="*/ 292 h 350"/>
                  <a:gd name="T40" fmla="*/ 533 w 547"/>
                  <a:gd name="T41" fmla="*/ 349 h 350"/>
                  <a:gd name="T42" fmla="*/ 354 w 547"/>
                  <a:gd name="T43" fmla="*/ 349 h 350"/>
                  <a:gd name="T44" fmla="*/ 135 w 547"/>
                  <a:gd name="T45" fmla="*/ 349 h 350"/>
                  <a:gd name="T46" fmla="*/ 37 w 547"/>
                  <a:gd name="T47" fmla="*/ 292 h 350"/>
                  <a:gd name="T48" fmla="*/ 0 w 547"/>
                  <a:gd name="T49" fmla="*/ 292 h 350"/>
                  <a:gd name="T50" fmla="*/ 0 w 547"/>
                  <a:gd name="T51" fmla="*/ 193 h 350"/>
                  <a:gd name="T52" fmla="*/ 81 w 547"/>
                  <a:gd name="T53" fmla="*/ 193 h 350"/>
                  <a:gd name="T54" fmla="*/ 81 w 547"/>
                  <a:gd name="T55" fmla="*/ 29 h 350"/>
                  <a:gd name="T56" fmla="*/ 199 w 547"/>
                  <a:gd name="T57" fmla="*/ 29 h 35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547" h="350">
                    <a:moveTo>
                      <a:pt x="199" y="29"/>
                    </a:moveTo>
                    <a:lnTo>
                      <a:pt x="216" y="45"/>
                    </a:lnTo>
                    <a:lnTo>
                      <a:pt x="199" y="37"/>
                    </a:lnTo>
                    <a:lnTo>
                      <a:pt x="199" y="66"/>
                    </a:lnTo>
                    <a:lnTo>
                      <a:pt x="237" y="74"/>
                    </a:lnTo>
                    <a:lnTo>
                      <a:pt x="289" y="57"/>
                    </a:lnTo>
                    <a:lnTo>
                      <a:pt x="289" y="37"/>
                    </a:lnTo>
                    <a:lnTo>
                      <a:pt x="326" y="21"/>
                    </a:lnTo>
                    <a:lnTo>
                      <a:pt x="415" y="0"/>
                    </a:lnTo>
                    <a:lnTo>
                      <a:pt x="415" y="29"/>
                    </a:lnTo>
                    <a:lnTo>
                      <a:pt x="460" y="29"/>
                    </a:lnTo>
                    <a:lnTo>
                      <a:pt x="460" y="66"/>
                    </a:lnTo>
                    <a:lnTo>
                      <a:pt x="481" y="66"/>
                    </a:lnTo>
                    <a:lnTo>
                      <a:pt x="481" y="90"/>
                    </a:lnTo>
                    <a:lnTo>
                      <a:pt x="525" y="90"/>
                    </a:lnTo>
                    <a:lnTo>
                      <a:pt x="525" y="119"/>
                    </a:lnTo>
                    <a:lnTo>
                      <a:pt x="517" y="127"/>
                    </a:lnTo>
                    <a:lnTo>
                      <a:pt x="546" y="156"/>
                    </a:lnTo>
                    <a:lnTo>
                      <a:pt x="546" y="292"/>
                    </a:lnTo>
                    <a:lnTo>
                      <a:pt x="533" y="292"/>
                    </a:lnTo>
                    <a:lnTo>
                      <a:pt x="533" y="349"/>
                    </a:lnTo>
                    <a:lnTo>
                      <a:pt x="354" y="349"/>
                    </a:lnTo>
                    <a:lnTo>
                      <a:pt x="135" y="349"/>
                    </a:lnTo>
                    <a:lnTo>
                      <a:pt x="37" y="292"/>
                    </a:lnTo>
                    <a:lnTo>
                      <a:pt x="0" y="292"/>
                    </a:lnTo>
                    <a:lnTo>
                      <a:pt x="0" y="193"/>
                    </a:lnTo>
                    <a:lnTo>
                      <a:pt x="81" y="193"/>
                    </a:lnTo>
                    <a:lnTo>
                      <a:pt x="81" y="29"/>
                    </a:lnTo>
                    <a:lnTo>
                      <a:pt x="199" y="29"/>
                    </a:lnTo>
                  </a:path>
                </a:pathLst>
              </a:custGeom>
              <a:no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defRPr/>
                </a:pPr>
                <a:endParaRPr lang="en-US" sz="600">
                  <a:latin typeface="+mn-lt"/>
                </a:endParaRPr>
              </a:p>
            </p:txBody>
          </p:sp>
          <p:sp>
            <p:nvSpPr>
              <p:cNvPr id="183" name="Freeform 18"/>
              <p:cNvSpPr>
                <a:spLocks/>
              </p:cNvSpPr>
              <p:nvPr/>
            </p:nvSpPr>
            <p:spPr bwMode="auto">
              <a:xfrm>
                <a:off x="3984" y="1678"/>
                <a:ext cx="220" cy="405"/>
              </a:xfrm>
              <a:custGeom>
                <a:avLst/>
                <a:gdLst>
                  <a:gd name="T0" fmla="*/ 44 w 220"/>
                  <a:gd name="T1" fmla="*/ 144 h 405"/>
                  <a:gd name="T2" fmla="*/ 93 w 220"/>
                  <a:gd name="T3" fmla="*/ 100 h 405"/>
                  <a:gd name="T4" fmla="*/ 0 w 220"/>
                  <a:gd name="T5" fmla="*/ 0 h 405"/>
                  <a:gd name="T6" fmla="*/ 219 w 220"/>
                  <a:gd name="T7" fmla="*/ 0 h 405"/>
                  <a:gd name="T8" fmla="*/ 219 w 220"/>
                  <a:gd name="T9" fmla="*/ 375 h 405"/>
                  <a:gd name="T10" fmla="*/ 219 w 220"/>
                  <a:gd name="T11" fmla="*/ 404 h 405"/>
                  <a:gd name="T12" fmla="*/ 154 w 220"/>
                  <a:gd name="T13" fmla="*/ 396 h 405"/>
                  <a:gd name="T14" fmla="*/ 154 w 220"/>
                  <a:gd name="T15" fmla="*/ 293 h 405"/>
                  <a:gd name="T16" fmla="*/ 154 w 220"/>
                  <a:gd name="T17" fmla="*/ 264 h 405"/>
                  <a:gd name="T18" fmla="*/ 64 w 220"/>
                  <a:gd name="T19" fmla="*/ 239 h 405"/>
                  <a:gd name="T20" fmla="*/ 28 w 220"/>
                  <a:gd name="T21" fmla="*/ 182 h 405"/>
                  <a:gd name="T22" fmla="*/ 44 w 220"/>
                  <a:gd name="T23" fmla="*/ 144 h 40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20" h="405">
                    <a:moveTo>
                      <a:pt x="44" y="144"/>
                    </a:moveTo>
                    <a:lnTo>
                      <a:pt x="93" y="100"/>
                    </a:lnTo>
                    <a:lnTo>
                      <a:pt x="0" y="0"/>
                    </a:lnTo>
                    <a:lnTo>
                      <a:pt x="219" y="0"/>
                    </a:lnTo>
                    <a:lnTo>
                      <a:pt x="219" y="375"/>
                    </a:lnTo>
                    <a:lnTo>
                      <a:pt x="219" y="404"/>
                    </a:lnTo>
                    <a:lnTo>
                      <a:pt x="154" y="396"/>
                    </a:lnTo>
                    <a:lnTo>
                      <a:pt x="154" y="293"/>
                    </a:lnTo>
                    <a:lnTo>
                      <a:pt x="154" y="264"/>
                    </a:lnTo>
                    <a:lnTo>
                      <a:pt x="64" y="239"/>
                    </a:lnTo>
                    <a:lnTo>
                      <a:pt x="28" y="182"/>
                    </a:lnTo>
                    <a:lnTo>
                      <a:pt x="44" y="144"/>
                    </a:lnTo>
                  </a:path>
                </a:pathLst>
              </a:custGeom>
              <a:solidFill>
                <a:schemeClr val="accent4">
                  <a:lumMod val="40000"/>
                  <a:lumOff val="60000"/>
                </a:schemeClr>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defRPr/>
                </a:pPr>
                <a:endParaRPr lang="en-US" sz="600">
                  <a:latin typeface="+mn-lt"/>
                </a:endParaRPr>
              </a:p>
            </p:txBody>
          </p:sp>
        </p:grpSp>
        <p:sp>
          <p:nvSpPr>
            <p:cNvPr id="179" name="Freeform 19"/>
            <p:cNvSpPr>
              <a:spLocks/>
            </p:cNvSpPr>
            <p:nvPr/>
          </p:nvSpPr>
          <p:spPr bwMode="auto">
            <a:xfrm>
              <a:off x="4203" y="1485"/>
              <a:ext cx="364" cy="569"/>
            </a:xfrm>
            <a:custGeom>
              <a:avLst/>
              <a:gdLst>
                <a:gd name="T0" fmla="*/ 192 w 364"/>
                <a:gd name="T1" fmla="*/ 136 h 569"/>
                <a:gd name="T2" fmla="*/ 179 w 364"/>
                <a:gd name="T3" fmla="*/ 136 h 569"/>
                <a:gd name="T4" fmla="*/ 179 w 364"/>
                <a:gd name="T5" fmla="*/ 193 h 569"/>
                <a:gd name="T6" fmla="*/ 0 w 364"/>
                <a:gd name="T7" fmla="*/ 193 h 569"/>
                <a:gd name="T8" fmla="*/ 0 w 364"/>
                <a:gd name="T9" fmla="*/ 568 h 569"/>
                <a:gd name="T10" fmla="*/ 179 w 364"/>
                <a:gd name="T11" fmla="*/ 568 h 569"/>
                <a:gd name="T12" fmla="*/ 192 w 364"/>
                <a:gd name="T13" fmla="*/ 305 h 569"/>
                <a:gd name="T14" fmla="*/ 326 w 364"/>
                <a:gd name="T15" fmla="*/ 305 h 569"/>
                <a:gd name="T16" fmla="*/ 326 w 364"/>
                <a:gd name="T17" fmla="*/ 276 h 569"/>
                <a:gd name="T18" fmla="*/ 355 w 364"/>
                <a:gd name="T19" fmla="*/ 247 h 569"/>
                <a:gd name="T20" fmla="*/ 363 w 364"/>
                <a:gd name="T21" fmla="*/ 173 h 569"/>
                <a:gd name="T22" fmla="*/ 298 w 364"/>
                <a:gd name="T23" fmla="*/ 127 h 569"/>
                <a:gd name="T24" fmla="*/ 298 w 364"/>
                <a:gd name="T25" fmla="*/ 111 h 569"/>
                <a:gd name="T26" fmla="*/ 273 w 364"/>
                <a:gd name="T27" fmla="*/ 111 h 569"/>
                <a:gd name="T28" fmla="*/ 253 w 364"/>
                <a:gd name="T29" fmla="*/ 66 h 569"/>
                <a:gd name="T30" fmla="*/ 208 w 364"/>
                <a:gd name="T31" fmla="*/ 45 h 569"/>
                <a:gd name="T32" fmla="*/ 192 w 364"/>
                <a:gd name="T33" fmla="*/ 0 h 569"/>
                <a:gd name="T34" fmla="*/ 192 w 364"/>
                <a:gd name="T35" fmla="*/ 136 h 56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364" h="569">
                  <a:moveTo>
                    <a:pt x="192" y="136"/>
                  </a:moveTo>
                  <a:lnTo>
                    <a:pt x="179" y="136"/>
                  </a:lnTo>
                  <a:lnTo>
                    <a:pt x="179" y="193"/>
                  </a:lnTo>
                  <a:lnTo>
                    <a:pt x="0" y="193"/>
                  </a:lnTo>
                  <a:lnTo>
                    <a:pt x="0" y="568"/>
                  </a:lnTo>
                  <a:lnTo>
                    <a:pt x="179" y="568"/>
                  </a:lnTo>
                  <a:lnTo>
                    <a:pt x="192" y="305"/>
                  </a:lnTo>
                  <a:lnTo>
                    <a:pt x="326" y="305"/>
                  </a:lnTo>
                  <a:lnTo>
                    <a:pt x="326" y="276"/>
                  </a:lnTo>
                  <a:lnTo>
                    <a:pt x="355" y="247"/>
                  </a:lnTo>
                  <a:lnTo>
                    <a:pt x="363" y="173"/>
                  </a:lnTo>
                  <a:lnTo>
                    <a:pt x="298" y="127"/>
                  </a:lnTo>
                  <a:lnTo>
                    <a:pt x="298" y="111"/>
                  </a:lnTo>
                  <a:lnTo>
                    <a:pt x="273" y="111"/>
                  </a:lnTo>
                  <a:lnTo>
                    <a:pt x="253" y="66"/>
                  </a:lnTo>
                  <a:lnTo>
                    <a:pt x="208" y="45"/>
                  </a:lnTo>
                  <a:lnTo>
                    <a:pt x="192" y="0"/>
                  </a:lnTo>
                  <a:lnTo>
                    <a:pt x="192" y="136"/>
                  </a:lnTo>
                </a:path>
              </a:pathLst>
            </a:custGeom>
            <a:solidFill>
              <a:schemeClr val="accent4">
                <a:lumMod val="40000"/>
                <a:lumOff val="60000"/>
              </a:schemeClr>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defRPr/>
              </a:pPr>
              <a:endParaRPr lang="en-US" sz="600">
                <a:latin typeface="+mn-lt"/>
              </a:endParaRPr>
            </a:p>
          </p:txBody>
        </p:sp>
      </p:grpSp>
      <p:sp>
        <p:nvSpPr>
          <p:cNvPr id="184" name="Freeform 20"/>
          <p:cNvSpPr>
            <a:spLocks/>
          </p:cNvSpPr>
          <p:nvPr/>
        </p:nvSpPr>
        <p:spPr bwMode="auto">
          <a:xfrm>
            <a:off x="6745288" y="507124"/>
            <a:ext cx="388937" cy="439737"/>
          </a:xfrm>
          <a:custGeom>
            <a:avLst/>
            <a:gdLst>
              <a:gd name="T0" fmla="*/ 231775 w 245"/>
              <a:gd name="T1" fmla="*/ 19050 h 277"/>
              <a:gd name="T2" fmla="*/ 200025 w 245"/>
              <a:gd name="T3" fmla="*/ 46037 h 277"/>
              <a:gd name="T4" fmla="*/ 231775 w 245"/>
              <a:gd name="T5" fmla="*/ 92075 h 277"/>
              <a:gd name="T6" fmla="*/ 231775 w 245"/>
              <a:gd name="T7" fmla="*/ 150812 h 277"/>
              <a:gd name="T8" fmla="*/ 246062 w 245"/>
              <a:gd name="T9" fmla="*/ 209550 h 277"/>
              <a:gd name="T10" fmla="*/ 374650 w 245"/>
              <a:gd name="T11" fmla="*/ 209550 h 277"/>
              <a:gd name="T12" fmla="*/ 387350 w 245"/>
              <a:gd name="T13" fmla="*/ 293687 h 277"/>
              <a:gd name="T14" fmla="*/ 387350 w 245"/>
              <a:gd name="T15" fmla="*/ 379412 h 277"/>
              <a:gd name="T16" fmla="*/ 387350 w 245"/>
              <a:gd name="T17" fmla="*/ 423862 h 277"/>
              <a:gd name="T18" fmla="*/ 292100 w 245"/>
              <a:gd name="T19" fmla="*/ 423862 h 277"/>
              <a:gd name="T20" fmla="*/ 0 w 245"/>
              <a:gd name="T21" fmla="*/ 438150 h 277"/>
              <a:gd name="T22" fmla="*/ 0 w 245"/>
              <a:gd name="T23" fmla="*/ 0 h 277"/>
              <a:gd name="T24" fmla="*/ 231775 w 245"/>
              <a:gd name="T25" fmla="*/ 19050 h 27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45" h="277">
                <a:moveTo>
                  <a:pt x="146" y="12"/>
                </a:moveTo>
                <a:lnTo>
                  <a:pt x="126" y="29"/>
                </a:lnTo>
                <a:lnTo>
                  <a:pt x="146" y="58"/>
                </a:lnTo>
                <a:lnTo>
                  <a:pt x="146" y="95"/>
                </a:lnTo>
                <a:lnTo>
                  <a:pt x="155" y="132"/>
                </a:lnTo>
                <a:lnTo>
                  <a:pt x="236" y="132"/>
                </a:lnTo>
                <a:lnTo>
                  <a:pt x="244" y="185"/>
                </a:lnTo>
                <a:lnTo>
                  <a:pt x="244" y="239"/>
                </a:lnTo>
                <a:lnTo>
                  <a:pt x="244" y="267"/>
                </a:lnTo>
                <a:lnTo>
                  <a:pt x="184" y="267"/>
                </a:lnTo>
                <a:lnTo>
                  <a:pt x="0" y="276"/>
                </a:lnTo>
                <a:lnTo>
                  <a:pt x="0" y="0"/>
                </a:lnTo>
                <a:lnTo>
                  <a:pt x="146" y="12"/>
                </a:lnTo>
              </a:path>
            </a:pathLst>
          </a:custGeom>
          <a:solidFill>
            <a:schemeClr val="accent4">
              <a:lumMod val="40000"/>
              <a:lumOff val="60000"/>
            </a:schemeClr>
          </a:solidFill>
          <a:ln w="12700" cap="rnd" cmpd="sng">
            <a:solidFill>
              <a:schemeClr val="tx1"/>
            </a:solidFill>
            <a:prstDash val="solid"/>
            <a:round/>
            <a:headEnd type="none" w="med" len="med"/>
            <a:tailEnd type="none" w="med" len="med"/>
          </a:ln>
          <a:effectLst/>
        </p:spPr>
        <p:txBody>
          <a:bodyPr/>
          <a:lstStyle/>
          <a:p>
            <a:pPr eaLnBrk="1" hangingPunct="1">
              <a:defRPr/>
            </a:pPr>
            <a:endParaRPr lang="en-US" sz="600">
              <a:latin typeface="+mn-lt"/>
            </a:endParaRPr>
          </a:p>
        </p:txBody>
      </p:sp>
      <p:sp>
        <p:nvSpPr>
          <p:cNvPr id="185" name="Freeform 21"/>
          <p:cNvSpPr>
            <a:spLocks/>
          </p:cNvSpPr>
          <p:nvPr/>
        </p:nvSpPr>
        <p:spPr bwMode="auto">
          <a:xfrm>
            <a:off x="7132638" y="886536"/>
            <a:ext cx="447675" cy="465138"/>
          </a:xfrm>
          <a:custGeom>
            <a:avLst/>
            <a:gdLst>
              <a:gd name="T0" fmla="*/ 0 w 282"/>
              <a:gd name="T1" fmla="*/ 0 h 293"/>
              <a:gd name="T2" fmla="*/ 361950 w 282"/>
              <a:gd name="T3" fmla="*/ 0 h 293"/>
              <a:gd name="T4" fmla="*/ 349250 w 282"/>
              <a:gd name="T5" fmla="*/ 58738 h 293"/>
              <a:gd name="T6" fmla="*/ 349250 w 282"/>
              <a:gd name="T7" fmla="*/ 163513 h 293"/>
              <a:gd name="T8" fmla="*/ 420688 w 282"/>
              <a:gd name="T9" fmla="*/ 222250 h 293"/>
              <a:gd name="T10" fmla="*/ 420688 w 282"/>
              <a:gd name="T11" fmla="*/ 280988 h 293"/>
              <a:gd name="T12" fmla="*/ 446088 w 282"/>
              <a:gd name="T13" fmla="*/ 352425 h 293"/>
              <a:gd name="T14" fmla="*/ 220663 w 282"/>
              <a:gd name="T15" fmla="*/ 352425 h 293"/>
              <a:gd name="T16" fmla="*/ 130175 w 282"/>
              <a:gd name="T17" fmla="*/ 390525 h 293"/>
              <a:gd name="T18" fmla="*/ 104775 w 282"/>
              <a:gd name="T19" fmla="*/ 423863 h 293"/>
              <a:gd name="T20" fmla="*/ 0 w 282"/>
              <a:gd name="T21" fmla="*/ 463550 h 293"/>
              <a:gd name="T22" fmla="*/ 0 w 282"/>
              <a:gd name="T23" fmla="*/ 44450 h 293"/>
              <a:gd name="T24" fmla="*/ 0 w 282"/>
              <a:gd name="T25" fmla="*/ 0 h 29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82" h="293">
                <a:moveTo>
                  <a:pt x="0" y="0"/>
                </a:moveTo>
                <a:lnTo>
                  <a:pt x="228" y="0"/>
                </a:lnTo>
                <a:lnTo>
                  <a:pt x="220" y="37"/>
                </a:lnTo>
                <a:lnTo>
                  <a:pt x="220" y="103"/>
                </a:lnTo>
                <a:lnTo>
                  <a:pt x="265" y="140"/>
                </a:lnTo>
                <a:lnTo>
                  <a:pt x="265" y="177"/>
                </a:lnTo>
                <a:lnTo>
                  <a:pt x="281" y="222"/>
                </a:lnTo>
                <a:lnTo>
                  <a:pt x="139" y="222"/>
                </a:lnTo>
                <a:lnTo>
                  <a:pt x="82" y="246"/>
                </a:lnTo>
                <a:lnTo>
                  <a:pt x="66" y="267"/>
                </a:lnTo>
                <a:lnTo>
                  <a:pt x="0" y="292"/>
                </a:lnTo>
                <a:lnTo>
                  <a:pt x="0" y="28"/>
                </a:lnTo>
                <a:lnTo>
                  <a:pt x="0" y="0"/>
                </a:lnTo>
              </a:path>
            </a:pathLst>
          </a:custGeom>
          <a:solidFill>
            <a:schemeClr val="accent4">
              <a:lumMod val="40000"/>
              <a:lumOff val="60000"/>
            </a:schemeClr>
          </a:solidFill>
          <a:ln w="12700" cap="rnd" cmpd="sng">
            <a:solidFill>
              <a:schemeClr val="tx1"/>
            </a:solidFill>
            <a:prstDash val="solid"/>
            <a:round/>
            <a:headEnd type="none" w="med" len="med"/>
            <a:tailEnd type="none" w="med" len="med"/>
          </a:ln>
          <a:effectLst/>
        </p:spPr>
        <p:txBody>
          <a:bodyPr/>
          <a:lstStyle/>
          <a:p>
            <a:pPr eaLnBrk="1" hangingPunct="1">
              <a:defRPr/>
            </a:pPr>
            <a:endParaRPr lang="en-US" sz="600">
              <a:latin typeface="+mn-lt"/>
            </a:endParaRPr>
          </a:p>
        </p:txBody>
      </p:sp>
      <p:sp>
        <p:nvSpPr>
          <p:cNvPr id="186" name="Freeform 22"/>
          <p:cNvSpPr>
            <a:spLocks/>
          </p:cNvSpPr>
          <p:nvPr/>
        </p:nvSpPr>
        <p:spPr bwMode="auto">
          <a:xfrm>
            <a:off x="7132638" y="507124"/>
            <a:ext cx="655637" cy="471487"/>
          </a:xfrm>
          <a:custGeom>
            <a:avLst/>
            <a:gdLst>
              <a:gd name="T0" fmla="*/ 608012 w 413"/>
              <a:gd name="T1" fmla="*/ 92075 h 297"/>
              <a:gd name="T2" fmla="*/ 620712 w 413"/>
              <a:gd name="T3" fmla="*/ 176212 h 297"/>
              <a:gd name="T4" fmla="*/ 654050 w 413"/>
              <a:gd name="T5" fmla="*/ 176212 h 297"/>
              <a:gd name="T6" fmla="*/ 620712 w 413"/>
              <a:gd name="T7" fmla="*/ 209550 h 297"/>
              <a:gd name="T8" fmla="*/ 635000 w 413"/>
              <a:gd name="T9" fmla="*/ 320675 h 297"/>
              <a:gd name="T10" fmla="*/ 595312 w 413"/>
              <a:gd name="T11" fmla="*/ 320675 h 297"/>
              <a:gd name="T12" fmla="*/ 595312 w 413"/>
              <a:gd name="T13" fmla="*/ 469900 h 297"/>
              <a:gd name="T14" fmla="*/ 492125 w 413"/>
              <a:gd name="T15" fmla="*/ 469900 h 297"/>
              <a:gd name="T16" fmla="*/ 420687 w 413"/>
              <a:gd name="T17" fmla="*/ 438150 h 297"/>
              <a:gd name="T18" fmla="*/ 349250 w 413"/>
              <a:gd name="T19" fmla="*/ 438150 h 297"/>
              <a:gd name="T20" fmla="*/ 361950 w 413"/>
              <a:gd name="T21" fmla="*/ 379412 h 297"/>
              <a:gd name="T22" fmla="*/ 0 w 413"/>
              <a:gd name="T23" fmla="*/ 379412 h 297"/>
              <a:gd name="T24" fmla="*/ 0 w 413"/>
              <a:gd name="T25" fmla="*/ 293687 h 297"/>
              <a:gd name="T26" fmla="*/ 317500 w 413"/>
              <a:gd name="T27" fmla="*/ 0 h 297"/>
              <a:gd name="T28" fmla="*/ 361950 w 413"/>
              <a:gd name="T29" fmla="*/ 33337 h 297"/>
              <a:gd name="T30" fmla="*/ 407987 w 413"/>
              <a:gd name="T31" fmla="*/ 0 h 297"/>
              <a:gd name="T32" fmla="*/ 420687 w 413"/>
              <a:gd name="T33" fmla="*/ 33337 h 297"/>
              <a:gd name="T34" fmla="*/ 446087 w 413"/>
              <a:gd name="T35" fmla="*/ 19050 h 297"/>
              <a:gd name="T36" fmla="*/ 446087 w 413"/>
              <a:gd name="T37" fmla="*/ 33337 h 297"/>
              <a:gd name="T38" fmla="*/ 479425 w 413"/>
              <a:gd name="T39" fmla="*/ 58737 h 297"/>
              <a:gd name="T40" fmla="*/ 523875 w 413"/>
              <a:gd name="T41" fmla="*/ 19050 h 297"/>
              <a:gd name="T42" fmla="*/ 576262 w 413"/>
              <a:gd name="T43" fmla="*/ 71437 h 297"/>
              <a:gd name="T44" fmla="*/ 608012 w 413"/>
              <a:gd name="T45" fmla="*/ 92075 h 29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413" h="297">
                <a:moveTo>
                  <a:pt x="383" y="58"/>
                </a:moveTo>
                <a:lnTo>
                  <a:pt x="391" y="111"/>
                </a:lnTo>
                <a:lnTo>
                  <a:pt x="412" y="111"/>
                </a:lnTo>
                <a:lnTo>
                  <a:pt x="391" y="132"/>
                </a:lnTo>
                <a:lnTo>
                  <a:pt x="400" y="202"/>
                </a:lnTo>
                <a:lnTo>
                  <a:pt x="375" y="202"/>
                </a:lnTo>
                <a:lnTo>
                  <a:pt x="375" y="296"/>
                </a:lnTo>
                <a:lnTo>
                  <a:pt x="310" y="296"/>
                </a:lnTo>
                <a:lnTo>
                  <a:pt x="265" y="276"/>
                </a:lnTo>
                <a:lnTo>
                  <a:pt x="220" y="276"/>
                </a:lnTo>
                <a:lnTo>
                  <a:pt x="228" y="239"/>
                </a:lnTo>
                <a:lnTo>
                  <a:pt x="0" y="239"/>
                </a:lnTo>
                <a:lnTo>
                  <a:pt x="0" y="185"/>
                </a:lnTo>
                <a:lnTo>
                  <a:pt x="200" y="0"/>
                </a:lnTo>
                <a:lnTo>
                  <a:pt x="228" y="21"/>
                </a:lnTo>
                <a:lnTo>
                  <a:pt x="257" y="0"/>
                </a:lnTo>
                <a:lnTo>
                  <a:pt x="265" y="21"/>
                </a:lnTo>
                <a:lnTo>
                  <a:pt x="281" y="12"/>
                </a:lnTo>
                <a:lnTo>
                  <a:pt x="281" y="21"/>
                </a:lnTo>
                <a:lnTo>
                  <a:pt x="302" y="37"/>
                </a:lnTo>
                <a:lnTo>
                  <a:pt x="330" y="12"/>
                </a:lnTo>
                <a:lnTo>
                  <a:pt x="363" y="45"/>
                </a:lnTo>
                <a:lnTo>
                  <a:pt x="383" y="58"/>
                </a:lnTo>
              </a:path>
            </a:pathLst>
          </a:custGeom>
          <a:solidFill>
            <a:schemeClr val="accent4">
              <a:lumMod val="40000"/>
              <a:lumOff val="60000"/>
            </a:schemeClr>
          </a:solidFill>
          <a:ln w="12700" cap="rnd" cmpd="sng">
            <a:solidFill>
              <a:schemeClr val="tx1"/>
            </a:solidFill>
            <a:prstDash val="solid"/>
            <a:round/>
            <a:headEnd type="none" w="med" len="med"/>
            <a:tailEnd type="none" w="med" len="med"/>
          </a:ln>
          <a:effectLst/>
        </p:spPr>
        <p:txBody>
          <a:bodyPr/>
          <a:lstStyle/>
          <a:p>
            <a:pPr eaLnBrk="1" hangingPunct="1">
              <a:defRPr/>
            </a:pPr>
            <a:endParaRPr lang="en-US" sz="600">
              <a:latin typeface="+mn-lt"/>
            </a:endParaRPr>
          </a:p>
        </p:txBody>
      </p:sp>
      <p:sp>
        <p:nvSpPr>
          <p:cNvPr id="187" name="Freeform 23"/>
          <p:cNvSpPr>
            <a:spLocks/>
          </p:cNvSpPr>
          <p:nvPr/>
        </p:nvSpPr>
        <p:spPr bwMode="auto">
          <a:xfrm>
            <a:off x="7119938" y="278524"/>
            <a:ext cx="609600" cy="523875"/>
          </a:xfrm>
          <a:custGeom>
            <a:avLst/>
            <a:gdLst>
              <a:gd name="T0" fmla="*/ 58738 w 384"/>
              <a:gd name="T1" fmla="*/ 247650 h 330"/>
              <a:gd name="T2" fmla="*/ 12700 w 384"/>
              <a:gd name="T3" fmla="*/ 157163 h 330"/>
              <a:gd name="T4" fmla="*/ 12700 w 384"/>
              <a:gd name="T5" fmla="*/ 84138 h 330"/>
              <a:gd name="T6" fmla="*/ 46038 w 384"/>
              <a:gd name="T7" fmla="*/ 58738 h 330"/>
              <a:gd name="T8" fmla="*/ 33338 w 384"/>
              <a:gd name="T9" fmla="*/ 26988 h 330"/>
              <a:gd name="T10" fmla="*/ 84138 w 384"/>
              <a:gd name="T11" fmla="*/ 39688 h 330"/>
              <a:gd name="T12" fmla="*/ 117475 w 384"/>
              <a:gd name="T13" fmla="*/ 0 h 330"/>
              <a:gd name="T14" fmla="*/ 317500 w 384"/>
              <a:gd name="T15" fmla="*/ 73025 h 330"/>
              <a:gd name="T16" fmla="*/ 374650 w 384"/>
              <a:gd name="T17" fmla="*/ 58738 h 330"/>
              <a:gd name="T18" fmla="*/ 387350 w 384"/>
              <a:gd name="T19" fmla="*/ 84138 h 330"/>
              <a:gd name="T20" fmla="*/ 433388 w 384"/>
              <a:gd name="T21" fmla="*/ 98425 h 330"/>
              <a:gd name="T22" fmla="*/ 549275 w 384"/>
              <a:gd name="T23" fmla="*/ 84138 h 330"/>
              <a:gd name="T24" fmla="*/ 608013 w 384"/>
              <a:gd name="T25" fmla="*/ 117475 h 330"/>
              <a:gd name="T26" fmla="*/ 588963 w 384"/>
              <a:gd name="T27" fmla="*/ 300038 h 330"/>
              <a:gd name="T28" fmla="*/ 536575 w 384"/>
              <a:gd name="T29" fmla="*/ 247650 h 330"/>
              <a:gd name="T30" fmla="*/ 492125 w 384"/>
              <a:gd name="T31" fmla="*/ 287338 h 330"/>
              <a:gd name="T32" fmla="*/ 458788 w 384"/>
              <a:gd name="T33" fmla="*/ 261938 h 330"/>
              <a:gd name="T34" fmla="*/ 458788 w 384"/>
              <a:gd name="T35" fmla="*/ 247650 h 330"/>
              <a:gd name="T36" fmla="*/ 433388 w 384"/>
              <a:gd name="T37" fmla="*/ 261938 h 330"/>
              <a:gd name="T38" fmla="*/ 420688 w 384"/>
              <a:gd name="T39" fmla="*/ 228600 h 330"/>
              <a:gd name="T40" fmla="*/ 374650 w 384"/>
              <a:gd name="T41" fmla="*/ 261938 h 330"/>
              <a:gd name="T42" fmla="*/ 330200 w 384"/>
              <a:gd name="T43" fmla="*/ 228600 h 330"/>
              <a:gd name="T44" fmla="*/ 12700 w 384"/>
              <a:gd name="T45" fmla="*/ 522288 h 330"/>
              <a:gd name="T46" fmla="*/ 0 w 384"/>
              <a:gd name="T47" fmla="*/ 438150 h 330"/>
              <a:gd name="T48" fmla="*/ 58738 w 384"/>
              <a:gd name="T49" fmla="*/ 247650 h 33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384" h="330">
                <a:moveTo>
                  <a:pt x="37" y="156"/>
                </a:moveTo>
                <a:lnTo>
                  <a:pt x="8" y="99"/>
                </a:lnTo>
                <a:lnTo>
                  <a:pt x="8" y="53"/>
                </a:lnTo>
                <a:lnTo>
                  <a:pt x="29" y="37"/>
                </a:lnTo>
                <a:lnTo>
                  <a:pt x="21" y="17"/>
                </a:lnTo>
                <a:lnTo>
                  <a:pt x="53" y="25"/>
                </a:lnTo>
                <a:lnTo>
                  <a:pt x="74" y="0"/>
                </a:lnTo>
                <a:lnTo>
                  <a:pt x="200" y="46"/>
                </a:lnTo>
                <a:lnTo>
                  <a:pt x="236" y="37"/>
                </a:lnTo>
                <a:lnTo>
                  <a:pt x="244" y="53"/>
                </a:lnTo>
                <a:lnTo>
                  <a:pt x="273" y="62"/>
                </a:lnTo>
                <a:lnTo>
                  <a:pt x="346" y="53"/>
                </a:lnTo>
                <a:lnTo>
                  <a:pt x="383" y="74"/>
                </a:lnTo>
                <a:lnTo>
                  <a:pt x="371" y="189"/>
                </a:lnTo>
                <a:lnTo>
                  <a:pt x="338" y="156"/>
                </a:lnTo>
                <a:lnTo>
                  <a:pt x="310" y="181"/>
                </a:lnTo>
                <a:lnTo>
                  <a:pt x="289" y="165"/>
                </a:lnTo>
                <a:lnTo>
                  <a:pt x="289" y="156"/>
                </a:lnTo>
                <a:lnTo>
                  <a:pt x="273" y="165"/>
                </a:lnTo>
                <a:lnTo>
                  <a:pt x="265" y="144"/>
                </a:lnTo>
                <a:lnTo>
                  <a:pt x="236" y="165"/>
                </a:lnTo>
                <a:lnTo>
                  <a:pt x="208" y="144"/>
                </a:lnTo>
                <a:lnTo>
                  <a:pt x="8" y="329"/>
                </a:lnTo>
                <a:lnTo>
                  <a:pt x="0" y="276"/>
                </a:lnTo>
                <a:lnTo>
                  <a:pt x="37" y="156"/>
                </a:lnTo>
              </a:path>
            </a:pathLst>
          </a:custGeom>
          <a:solidFill>
            <a:schemeClr val="accent4">
              <a:lumMod val="40000"/>
              <a:lumOff val="60000"/>
            </a:schemeClr>
          </a:solidFill>
          <a:ln w="12700" cap="rnd" cmpd="sng">
            <a:solidFill>
              <a:schemeClr val="tx1"/>
            </a:solidFill>
            <a:prstDash val="solid"/>
            <a:round/>
            <a:headEnd type="none" w="med" len="med"/>
            <a:tailEnd type="none" w="med" len="med"/>
          </a:ln>
          <a:effectLst/>
        </p:spPr>
        <p:txBody>
          <a:bodyPr/>
          <a:lstStyle/>
          <a:p>
            <a:pPr eaLnBrk="1" hangingPunct="1">
              <a:defRPr/>
            </a:pPr>
            <a:endParaRPr lang="en-US" sz="600">
              <a:latin typeface="+mn-lt"/>
            </a:endParaRPr>
          </a:p>
        </p:txBody>
      </p:sp>
      <p:sp>
        <p:nvSpPr>
          <p:cNvPr id="188" name="Freeform 24"/>
          <p:cNvSpPr>
            <a:spLocks/>
          </p:cNvSpPr>
          <p:nvPr/>
        </p:nvSpPr>
        <p:spPr bwMode="auto">
          <a:xfrm>
            <a:off x="7481888" y="827799"/>
            <a:ext cx="447675" cy="615950"/>
          </a:xfrm>
          <a:custGeom>
            <a:avLst/>
            <a:gdLst>
              <a:gd name="T0" fmla="*/ 446088 w 282"/>
              <a:gd name="T1" fmla="*/ 554038 h 388"/>
              <a:gd name="T2" fmla="*/ 342900 w 282"/>
              <a:gd name="T3" fmla="*/ 581025 h 388"/>
              <a:gd name="T4" fmla="*/ 342900 w 282"/>
              <a:gd name="T5" fmla="*/ 614363 h 388"/>
              <a:gd name="T6" fmla="*/ 155575 w 282"/>
              <a:gd name="T7" fmla="*/ 614363 h 388"/>
              <a:gd name="T8" fmla="*/ 155575 w 282"/>
              <a:gd name="T9" fmla="*/ 482600 h 388"/>
              <a:gd name="T10" fmla="*/ 96838 w 282"/>
              <a:gd name="T11" fmla="*/ 411163 h 388"/>
              <a:gd name="T12" fmla="*/ 71438 w 282"/>
              <a:gd name="T13" fmla="*/ 339725 h 388"/>
              <a:gd name="T14" fmla="*/ 71438 w 282"/>
              <a:gd name="T15" fmla="*/ 280988 h 388"/>
              <a:gd name="T16" fmla="*/ 0 w 282"/>
              <a:gd name="T17" fmla="*/ 222250 h 388"/>
              <a:gd name="T18" fmla="*/ 0 w 282"/>
              <a:gd name="T19" fmla="*/ 117475 h 388"/>
              <a:gd name="T20" fmla="*/ 71438 w 282"/>
              <a:gd name="T21" fmla="*/ 117475 h 388"/>
              <a:gd name="T22" fmla="*/ 142875 w 282"/>
              <a:gd name="T23" fmla="*/ 149225 h 388"/>
              <a:gd name="T24" fmla="*/ 246063 w 282"/>
              <a:gd name="T25" fmla="*/ 149225 h 388"/>
              <a:gd name="T26" fmla="*/ 246063 w 282"/>
              <a:gd name="T27" fmla="*/ 0 h 388"/>
              <a:gd name="T28" fmla="*/ 285750 w 282"/>
              <a:gd name="T29" fmla="*/ 0 h 388"/>
              <a:gd name="T30" fmla="*/ 446088 w 282"/>
              <a:gd name="T31" fmla="*/ 554038 h 38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82" h="388">
                <a:moveTo>
                  <a:pt x="281" y="349"/>
                </a:moveTo>
                <a:lnTo>
                  <a:pt x="216" y="366"/>
                </a:lnTo>
                <a:lnTo>
                  <a:pt x="216" y="387"/>
                </a:lnTo>
                <a:lnTo>
                  <a:pt x="98" y="387"/>
                </a:lnTo>
                <a:lnTo>
                  <a:pt x="98" y="304"/>
                </a:lnTo>
                <a:lnTo>
                  <a:pt x="61" y="259"/>
                </a:lnTo>
                <a:lnTo>
                  <a:pt x="45" y="214"/>
                </a:lnTo>
                <a:lnTo>
                  <a:pt x="45" y="177"/>
                </a:lnTo>
                <a:lnTo>
                  <a:pt x="0" y="140"/>
                </a:lnTo>
                <a:lnTo>
                  <a:pt x="0" y="74"/>
                </a:lnTo>
                <a:lnTo>
                  <a:pt x="45" y="74"/>
                </a:lnTo>
                <a:lnTo>
                  <a:pt x="90" y="94"/>
                </a:lnTo>
                <a:lnTo>
                  <a:pt x="155" y="94"/>
                </a:lnTo>
                <a:lnTo>
                  <a:pt x="155" y="0"/>
                </a:lnTo>
                <a:lnTo>
                  <a:pt x="180" y="0"/>
                </a:lnTo>
                <a:lnTo>
                  <a:pt x="281" y="349"/>
                </a:lnTo>
              </a:path>
            </a:pathLst>
          </a:custGeom>
          <a:solidFill>
            <a:schemeClr val="accent4">
              <a:lumMod val="40000"/>
              <a:lumOff val="60000"/>
            </a:schemeClr>
          </a:solidFill>
          <a:ln w="12700" cap="rnd" cmpd="sng">
            <a:solidFill>
              <a:schemeClr val="tx1"/>
            </a:solidFill>
            <a:prstDash val="solid"/>
            <a:round/>
            <a:headEnd type="none" w="med" len="med"/>
            <a:tailEnd type="none" w="med" len="med"/>
          </a:ln>
          <a:effectLst/>
        </p:spPr>
        <p:txBody>
          <a:bodyPr/>
          <a:lstStyle/>
          <a:p>
            <a:pPr eaLnBrk="1" hangingPunct="1">
              <a:defRPr/>
            </a:pPr>
            <a:endParaRPr lang="en-US" sz="600" dirty="0">
              <a:latin typeface="+mn-lt"/>
            </a:endParaRPr>
          </a:p>
        </p:txBody>
      </p:sp>
      <p:grpSp>
        <p:nvGrpSpPr>
          <p:cNvPr id="189" name="Group 25"/>
          <p:cNvGrpSpPr>
            <a:grpSpLocks/>
          </p:cNvGrpSpPr>
          <p:nvPr/>
        </p:nvGrpSpPr>
        <p:grpSpPr bwMode="auto">
          <a:xfrm>
            <a:off x="7482019" y="1381836"/>
            <a:ext cx="906462" cy="1033463"/>
            <a:chOff x="4366" y="1238"/>
            <a:chExt cx="571" cy="651"/>
          </a:xfrm>
          <a:solidFill>
            <a:schemeClr val="accent4">
              <a:lumMod val="40000"/>
              <a:lumOff val="60000"/>
            </a:schemeClr>
          </a:solidFill>
        </p:grpSpPr>
        <p:sp>
          <p:nvSpPr>
            <p:cNvPr id="190" name="Freeform 26"/>
            <p:cNvSpPr>
              <a:spLocks/>
            </p:cNvSpPr>
            <p:nvPr/>
          </p:nvSpPr>
          <p:spPr bwMode="auto">
            <a:xfrm>
              <a:off x="4464" y="1238"/>
              <a:ext cx="257" cy="257"/>
            </a:xfrm>
            <a:custGeom>
              <a:avLst/>
              <a:gdLst>
                <a:gd name="T0" fmla="*/ 256 w 257"/>
                <a:gd name="T1" fmla="*/ 157 h 257"/>
                <a:gd name="T2" fmla="*/ 220 w 257"/>
                <a:gd name="T3" fmla="*/ 165 h 257"/>
                <a:gd name="T4" fmla="*/ 220 w 257"/>
                <a:gd name="T5" fmla="*/ 256 h 257"/>
                <a:gd name="T6" fmla="*/ 65 w 257"/>
                <a:gd name="T7" fmla="*/ 256 h 257"/>
                <a:gd name="T8" fmla="*/ 57 w 257"/>
                <a:gd name="T9" fmla="*/ 173 h 257"/>
                <a:gd name="T10" fmla="*/ 28 w 257"/>
                <a:gd name="T11" fmla="*/ 173 h 257"/>
                <a:gd name="T12" fmla="*/ 0 w 257"/>
                <a:gd name="T13" fmla="*/ 112 h 257"/>
                <a:gd name="T14" fmla="*/ 0 w 257"/>
                <a:gd name="T15" fmla="*/ 38 h 257"/>
                <a:gd name="T16" fmla="*/ 118 w 257"/>
                <a:gd name="T17" fmla="*/ 38 h 257"/>
                <a:gd name="T18" fmla="*/ 118 w 257"/>
                <a:gd name="T19" fmla="*/ 17 h 257"/>
                <a:gd name="T20" fmla="*/ 183 w 257"/>
                <a:gd name="T21" fmla="*/ 0 h 257"/>
                <a:gd name="T22" fmla="*/ 256 w 257"/>
                <a:gd name="T23" fmla="*/ 157 h 25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57" h="257">
                  <a:moveTo>
                    <a:pt x="256" y="157"/>
                  </a:moveTo>
                  <a:lnTo>
                    <a:pt x="220" y="165"/>
                  </a:lnTo>
                  <a:lnTo>
                    <a:pt x="220" y="256"/>
                  </a:lnTo>
                  <a:lnTo>
                    <a:pt x="65" y="256"/>
                  </a:lnTo>
                  <a:lnTo>
                    <a:pt x="57" y="173"/>
                  </a:lnTo>
                  <a:lnTo>
                    <a:pt x="28" y="173"/>
                  </a:lnTo>
                  <a:lnTo>
                    <a:pt x="0" y="112"/>
                  </a:lnTo>
                  <a:lnTo>
                    <a:pt x="0" y="38"/>
                  </a:lnTo>
                  <a:lnTo>
                    <a:pt x="118" y="38"/>
                  </a:lnTo>
                  <a:lnTo>
                    <a:pt x="118" y="17"/>
                  </a:lnTo>
                  <a:lnTo>
                    <a:pt x="183" y="0"/>
                  </a:lnTo>
                  <a:lnTo>
                    <a:pt x="256" y="157"/>
                  </a:lnTo>
                </a:path>
              </a:pathLst>
            </a:custGeom>
            <a:grp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defRPr/>
              </a:pPr>
              <a:endParaRPr lang="en-US" sz="600">
                <a:latin typeface="+mn-lt"/>
              </a:endParaRPr>
            </a:p>
          </p:txBody>
        </p:sp>
        <p:sp>
          <p:nvSpPr>
            <p:cNvPr id="191" name="Freeform 27"/>
            <p:cNvSpPr>
              <a:spLocks/>
            </p:cNvSpPr>
            <p:nvPr/>
          </p:nvSpPr>
          <p:spPr bwMode="auto">
            <a:xfrm>
              <a:off x="4366" y="1395"/>
              <a:ext cx="571" cy="494"/>
            </a:xfrm>
            <a:custGeom>
              <a:avLst/>
              <a:gdLst>
                <a:gd name="T0" fmla="*/ 444 w 571"/>
                <a:gd name="T1" fmla="*/ 173 h 494"/>
                <a:gd name="T2" fmla="*/ 570 w 571"/>
                <a:gd name="T3" fmla="*/ 383 h 494"/>
                <a:gd name="T4" fmla="*/ 436 w 571"/>
                <a:gd name="T5" fmla="*/ 383 h 494"/>
                <a:gd name="T6" fmla="*/ 436 w 571"/>
                <a:gd name="T7" fmla="*/ 493 h 494"/>
                <a:gd name="T8" fmla="*/ 428 w 571"/>
                <a:gd name="T9" fmla="*/ 493 h 494"/>
                <a:gd name="T10" fmla="*/ 371 w 571"/>
                <a:gd name="T11" fmla="*/ 374 h 494"/>
                <a:gd name="T12" fmla="*/ 334 w 571"/>
                <a:gd name="T13" fmla="*/ 366 h 494"/>
                <a:gd name="T14" fmla="*/ 334 w 571"/>
                <a:gd name="T15" fmla="*/ 383 h 494"/>
                <a:gd name="T16" fmla="*/ 310 w 571"/>
                <a:gd name="T17" fmla="*/ 395 h 494"/>
                <a:gd name="T18" fmla="*/ 273 w 571"/>
                <a:gd name="T19" fmla="*/ 358 h 494"/>
                <a:gd name="T20" fmla="*/ 200 w 571"/>
                <a:gd name="T21" fmla="*/ 358 h 494"/>
                <a:gd name="T22" fmla="*/ 192 w 571"/>
                <a:gd name="T23" fmla="*/ 337 h 494"/>
                <a:gd name="T24" fmla="*/ 200 w 571"/>
                <a:gd name="T25" fmla="*/ 263 h 494"/>
                <a:gd name="T26" fmla="*/ 135 w 571"/>
                <a:gd name="T27" fmla="*/ 217 h 494"/>
                <a:gd name="T28" fmla="*/ 135 w 571"/>
                <a:gd name="T29" fmla="*/ 201 h 494"/>
                <a:gd name="T30" fmla="*/ 110 w 571"/>
                <a:gd name="T31" fmla="*/ 201 h 494"/>
                <a:gd name="T32" fmla="*/ 90 w 571"/>
                <a:gd name="T33" fmla="*/ 156 h 494"/>
                <a:gd name="T34" fmla="*/ 45 w 571"/>
                <a:gd name="T35" fmla="*/ 135 h 494"/>
                <a:gd name="T36" fmla="*/ 29 w 571"/>
                <a:gd name="T37" fmla="*/ 90 h 494"/>
                <a:gd name="T38" fmla="*/ 0 w 571"/>
                <a:gd name="T39" fmla="*/ 61 h 494"/>
                <a:gd name="T40" fmla="*/ 155 w 571"/>
                <a:gd name="T41" fmla="*/ 16 h 494"/>
                <a:gd name="T42" fmla="*/ 163 w 571"/>
                <a:gd name="T43" fmla="*/ 99 h 494"/>
                <a:gd name="T44" fmla="*/ 318 w 571"/>
                <a:gd name="T45" fmla="*/ 99 h 494"/>
                <a:gd name="T46" fmla="*/ 318 w 571"/>
                <a:gd name="T47" fmla="*/ 8 h 494"/>
                <a:gd name="T48" fmla="*/ 354 w 571"/>
                <a:gd name="T49" fmla="*/ 0 h 494"/>
                <a:gd name="T50" fmla="*/ 444 w 571"/>
                <a:gd name="T51" fmla="*/ 173 h 49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571" h="494">
                  <a:moveTo>
                    <a:pt x="444" y="173"/>
                  </a:moveTo>
                  <a:lnTo>
                    <a:pt x="570" y="383"/>
                  </a:lnTo>
                  <a:lnTo>
                    <a:pt x="436" y="383"/>
                  </a:lnTo>
                  <a:lnTo>
                    <a:pt x="436" y="493"/>
                  </a:lnTo>
                  <a:lnTo>
                    <a:pt x="428" y="493"/>
                  </a:lnTo>
                  <a:lnTo>
                    <a:pt x="371" y="374"/>
                  </a:lnTo>
                  <a:lnTo>
                    <a:pt x="334" y="366"/>
                  </a:lnTo>
                  <a:lnTo>
                    <a:pt x="334" y="383"/>
                  </a:lnTo>
                  <a:lnTo>
                    <a:pt x="310" y="395"/>
                  </a:lnTo>
                  <a:lnTo>
                    <a:pt x="273" y="358"/>
                  </a:lnTo>
                  <a:lnTo>
                    <a:pt x="200" y="358"/>
                  </a:lnTo>
                  <a:lnTo>
                    <a:pt x="192" y="337"/>
                  </a:lnTo>
                  <a:lnTo>
                    <a:pt x="200" y="263"/>
                  </a:lnTo>
                  <a:lnTo>
                    <a:pt x="135" y="217"/>
                  </a:lnTo>
                  <a:lnTo>
                    <a:pt x="135" y="201"/>
                  </a:lnTo>
                  <a:lnTo>
                    <a:pt x="110" y="201"/>
                  </a:lnTo>
                  <a:lnTo>
                    <a:pt x="90" y="156"/>
                  </a:lnTo>
                  <a:lnTo>
                    <a:pt x="45" y="135"/>
                  </a:lnTo>
                  <a:lnTo>
                    <a:pt x="29" y="90"/>
                  </a:lnTo>
                  <a:lnTo>
                    <a:pt x="0" y="61"/>
                  </a:lnTo>
                  <a:lnTo>
                    <a:pt x="155" y="16"/>
                  </a:lnTo>
                  <a:lnTo>
                    <a:pt x="163" y="99"/>
                  </a:lnTo>
                  <a:lnTo>
                    <a:pt x="318" y="99"/>
                  </a:lnTo>
                  <a:lnTo>
                    <a:pt x="318" y="8"/>
                  </a:lnTo>
                  <a:lnTo>
                    <a:pt x="354" y="0"/>
                  </a:lnTo>
                  <a:lnTo>
                    <a:pt x="444" y="173"/>
                  </a:lnTo>
                </a:path>
              </a:pathLst>
            </a:custGeom>
            <a:grp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defRPr/>
              </a:pPr>
              <a:endParaRPr lang="en-US" sz="600">
                <a:latin typeface="+mn-lt"/>
              </a:endParaRPr>
            </a:p>
          </p:txBody>
        </p:sp>
      </p:grpSp>
      <p:sp>
        <p:nvSpPr>
          <p:cNvPr id="192" name="Freeform 28"/>
          <p:cNvSpPr>
            <a:spLocks/>
          </p:cNvSpPr>
          <p:nvPr/>
        </p:nvSpPr>
        <p:spPr bwMode="auto">
          <a:xfrm>
            <a:off x="8161338" y="2239086"/>
            <a:ext cx="517525" cy="947738"/>
          </a:xfrm>
          <a:custGeom>
            <a:avLst/>
            <a:gdLst>
              <a:gd name="T0" fmla="*/ 387350 w 326"/>
              <a:gd name="T1" fmla="*/ 201613 h 597"/>
              <a:gd name="T2" fmla="*/ 425450 w 326"/>
              <a:gd name="T3" fmla="*/ 331788 h 597"/>
              <a:gd name="T4" fmla="*/ 374650 w 326"/>
              <a:gd name="T5" fmla="*/ 377825 h 597"/>
              <a:gd name="T6" fmla="*/ 355600 w 326"/>
              <a:gd name="T7" fmla="*/ 520700 h 597"/>
              <a:gd name="T8" fmla="*/ 400050 w 326"/>
              <a:gd name="T9" fmla="*/ 696913 h 597"/>
              <a:gd name="T10" fmla="*/ 515938 w 326"/>
              <a:gd name="T11" fmla="*/ 900113 h 597"/>
              <a:gd name="T12" fmla="*/ 458788 w 326"/>
              <a:gd name="T13" fmla="*/ 919163 h 597"/>
              <a:gd name="T14" fmla="*/ 458788 w 326"/>
              <a:gd name="T15" fmla="*/ 946150 h 597"/>
              <a:gd name="T16" fmla="*/ 109538 w 326"/>
              <a:gd name="T17" fmla="*/ 946150 h 597"/>
              <a:gd name="T18" fmla="*/ 109538 w 326"/>
              <a:gd name="T19" fmla="*/ 436563 h 597"/>
              <a:gd name="T20" fmla="*/ 69850 w 326"/>
              <a:gd name="T21" fmla="*/ 352425 h 597"/>
              <a:gd name="T22" fmla="*/ 82550 w 326"/>
              <a:gd name="T23" fmla="*/ 317500 h 597"/>
              <a:gd name="T24" fmla="*/ 96838 w 326"/>
              <a:gd name="T25" fmla="*/ 306388 h 597"/>
              <a:gd name="T26" fmla="*/ 82550 w 326"/>
              <a:gd name="T27" fmla="*/ 279400 h 597"/>
              <a:gd name="T28" fmla="*/ 38100 w 326"/>
              <a:gd name="T29" fmla="*/ 247650 h 597"/>
              <a:gd name="T30" fmla="*/ 38100 w 326"/>
              <a:gd name="T31" fmla="*/ 220663 h 597"/>
              <a:gd name="T32" fmla="*/ 25400 w 326"/>
              <a:gd name="T33" fmla="*/ 188913 h 597"/>
              <a:gd name="T34" fmla="*/ 0 w 326"/>
              <a:gd name="T35" fmla="*/ 174625 h 597"/>
              <a:gd name="T36" fmla="*/ 12700 w 326"/>
              <a:gd name="T37" fmla="*/ 174625 h 597"/>
              <a:gd name="T38" fmla="*/ 12700 w 326"/>
              <a:gd name="T39" fmla="*/ 0 h 597"/>
              <a:gd name="T40" fmla="*/ 225425 w 326"/>
              <a:gd name="T41" fmla="*/ 0 h 597"/>
              <a:gd name="T42" fmla="*/ 387350 w 326"/>
              <a:gd name="T43" fmla="*/ 201613 h 59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26" h="597">
                <a:moveTo>
                  <a:pt x="244" y="127"/>
                </a:moveTo>
                <a:lnTo>
                  <a:pt x="268" y="209"/>
                </a:lnTo>
                <a:lnTo>
                  <a:pt x="236" y="238"/>
                </a:lnTo>
                <a:lnTo>
                  <a:pt x="224" y="328"/>
                </a:lnTo>
                <a:lnTo>
                  <a:pt x="252" y="439"/>
                </a:lnTo>
                <a:lnTo>
                  <a:pt x="325" y="567"/>
                </a:lnTo>
                <a:lnTo>
                  <a:pt x="289" y="579"/>
                </a:lnTo>
                <a:lnTo>
                  <a:pt x="289" y="596"/>
                </a:lnTo>
                <a:lnTo>
                  <a:pt x="69" y="596"/>
                </a:lnTo>
                <a:lnTo>
                  <a:pt x="69" y="275"/>
                </a:lnTo>
                <a:lnTo>
                  <a:pt x="44" y="222"/>
                </a:lnTo>
                <a:lnTo>
                  <a:pt x="52" y="200"/>
                </a:lnTo>
                <a:lnTo>
                  <a:pt x="61" y="193"/>
                </a:lnTo>
                <a:lnTo>
                  <a:pt x="52" y="176"/>
                </a:lnTo>
                <a:lnTo>
                  <a:pt x="24" y="156"/>
                </a:lnTo>
                <a:lnTo>
                  <a:pt x="24" y="139"/>
                </a:lnTo>
                <a:lnTo>
                  <a:pt x="16" y="119"/>
                </a:lnTo>
                <a:lnTo>
                  <a:pt x="0" y="110"/>
                </a:lnTo>
                <a:lnTo>
                  <a:pt x="8" y="110"/>
                </a:lnTo>
                <a:lnTo>
                  <a:pt x="8" y="0"/>
                </a:lnTo>
                <a:lnTo>
                  <a:pt x="142" y="0"/>
                </a:lnTo>
                <a:lnTo>
                  <a:pt x="244" y="127"/>
                </a:lnTo>
              </a:path>
            </a:pathLst>
          </a:custGeom>
          <a:solidFill>
            <a:schemeClr val="accent4">
              <a:lumMod val="40000"/>
              <a:lumOff val="60000"/>
            </a:schemeClr>
          </a:solidFill>
          <a:ln w="12700" cap="rnd" cmpd="sng">
            <a:solidFill>
              <a:schemeClr val="tx1"/>
            </a:solidFill>
            <a:prstDash val="solid"/>
            <a:round/>
            <a:headEnd type="none" w="med" len="med"/>
            <a:tailEnd type="none" w="med" len="med"/>
          </a:ln>
          <a:effectLst/>
        </p:spPr>
        <p:txBody>
          <a:bodyPr/>
          <a:lstStyle/>
          <a:p>
            <a:pPr eaLnBrk="1" hangingPunct="1">
              <a:defRPr/>
            </a:pPr>
            <a:endParaRPr lang="en-US" sz="600">
              <a:latin typeface="+mn-lt"/>
            </a:endParaRPr>
          </a:p>
        </p:txBody>
      </p:sp>
      <p:sp>
        <p:nvSpPr>
          <p:cNvPr id="193" name="Freeform 29"/>
          <p:cNvSpPr>
            <a:spLocks/>
          </p:cNvSpPr>
          <p:nvPr/>
        </p:nvSpPr>
        <p:spPr bwMode="auto">
          <a:xfrm>
            <a:off x="7507288" y="2258136"/>
            <a:ext cx="765175" cy="419100"/>
          </a:xfrm>
          <a:custGeom>
            <a:avLst/>
            <a:gdLst>
              <a:gd name="T0" fmla="*/ 679450 w 482"/>
              <a:gd name="T1" fmla="*/ 169863 h 264"/>
              <a:gd name="T2" fmla="*/ 692150 w 482"/>
              <a:gd name="T3" fmla="*/ 201613 h 264"/>
              <a:gd name="T4" fmla="*/ 692150 w 482"/>
              <a:gd name="T5" fmla="*/ 228600 h 264"/>
              <a:gd name="T6" fmla="*/ 736600 w 482"/>
              <a:gd name="T7" fmla="*/ 260350 h 264"/>
              <a:gd name="T8" fmla="*/ 750888 w 482"/>
              <a:gd name="T9" fmla="*/ 287338 h 264"/>
              <a:gd name="T10" fmla="*/ 736600 w 482"/>
              <a:gd name="T11" fmla="*/ 298450 h 264"/>
              <a:gd name="T12" fmla="*/ 723900 w 482"/>
              <a:gd name="T13" fmla="*/ 333375 h 264"/>
              <a:gd name="T14" fmla="*/ 763588 w 482"/>
              <a:gd name="T15" fmla="*/ 417513 h 264"/>
              <a:gd name="T16" fmla="*/ 0 w 482"/>
              <a:gd name="T17" fmla="*/ 417513 h 264"/>
              <a:gd name="T18" fmla="*/ 20638 w 482"/>
              <a:gd name="T19" fmla="*/ 0 h 264"/>
              <a:gd name="T20" fmla="*/ 233363 w 482"/>
              <a:gd name="T21" fmla="*/ 0 h 264"/>
              <a:gd name="T22" fmla="*/ 220663 w 482"/>
              <a:gd name="T23" fmla="*/ 38100 h 264"/>
              <a:gd name="T24" fmla="*/ 188913 w 482"/>
              <a:gd name="T25" fmla="*/ 50800 h 264"/>
              <a:gd name="T26" fmla="*/ 188913 w 482"/>
              <a:gd name="T27" fmla="*/ 142875 h 264"/>
              <a:gd name="T28" fmla="*/ 317500 w 482"/>
              <a:gd name="T29" fmla="*/ 142875 h 264"/>
              <a:gd name="T30" fmla="*/ 317500 w 482"/>
              <a:gd name="T31" fmla="*/ 155575 h 264"/>
              <a:gd name="T32" fmla="*/ 654050 w 482"/>
              <a:gd name="T33" fmla="*/ 155575 h 264"/>
              <a:gd name="T34" fmla="*/ 679450 w 482"/>
              <a:gd name="T35" fmla="*/ 169863 h 26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482" h="264">
                <a:moveTo>
                  <a:pt x="428" y="107"/>
                </a:moveTo>
                <a:lnTo>
                  <a:pt x="436" y="127"/>
                </a:lnTo>
                <a:lnTo>
                  <a:pt x="436" y="144"/>
                </a:lnTo>
                <a:lnTo>
                  <a:pt x="464" y="164"/>
                </a:lnTo>
                <a:lnTo>
                  <a:pt x="473" y="181"/>
                </a:lnTo>
                <a:lnTo>
                  <a:pt x="464" y="188"/>
                </a:lnTo>
                <a:lnTo>
                  <a:pt x="456" y="210"/>
                </a:lnTo>
                <a:lnTo>
                  <a:pt x="481" y="263"/>
                </a:lnTo>
                <a:lnTo>
                  <a:pt x="0" y="263"/>
                </a:lnTo>
                <a:lnTo>
                  <a:pt x="13" y="0"/>
                </a:lnTo>
                <a:lnTo>
                  <a:pt x="147" y="0"/>
                </a:lnTo>
                <a:lnTo>
                  <a:pt x="139" y="24"/>
                </a:lnTo>
                <a:lnTo>
                  <a:pt x="119" y="32"/>
                </a:lnTo>
                <a:lnTo>
                  <a:pt x="119" y="90"/>
                </a:lnTo>
                <a:lnTo>
                  <a:pt x="200" y="90"/>
                </a:lnTo>
                <a:lnTo>
                  <a:pt x="200" y="98"/>
                </a:lnTo>
                <a:lnTo>
                  <a:pt x="412" y="98"/>
                </a:lnTo>
                <a:lnTo>
                  <a:pt x="428" y="107"/>
                </a:lnTo>
              </a:path>
            </a:pathLst>
          </a:custGeom>
          <a:solidFill>
            <a:schemeClr val="accent4">
              <a:lumMod val="40000"/>
              <a:lumOff val="60000"/>
            </a:schemeClr>
          </a:solidFill>
          <a:ln w="12700" cap="rnd" cmpd="sng">
            <a:solidFill>
              <a:schemeClr val="tx1"/>
            </a:solidFill>
            <a:prstDash val="solid"/>
            <a:round/>
            <a:headEnd type="none" w="med" len="med"/>
            <a:tailEnd type="none" w="med" len="med"/>
          </a:ln>
          <a:effectLst/>
        </p:spPr>
        <p:txBody>
          <a:bodyPr/>
          <a:lstStyle/>
          <a:p>
            <a:pPr eaLnBrk="1" hangingPunct="1">
              <a:defRPr/>
            </a:pPr>
            <a:endParaRPr lang="en-US" sz="600">
              <a:latin typeface="+mn-lt"/>
            </a:endParaRPr>
          </a:p>
        </p:txBody>
      </p:sp>
      <p:sp>
        <p:nvSpPr>
          <p:cNvPr id="194" name="Freeform 30"/>
          <p:cNvSpPr>
            <a:spLocks/>
          </p:cNvSpPr>
          <p:nvPr/>
        </p:nvSpPr>
        <p:spPr bwMode="auto">
          <a:xfrm>
            <a:off x="7507288" y="2675649"/>
            <a:ext cx="765175" cy="687387"/>
          </a:xfrm>
          <a:custGeom>
            <a:avLst/>
            <a:gdLst>
              <a:gd name="T0" fmla="*/ 763588 w 482"/>
              <a:gd name="T1" fmla="*/ 509587 h 433"/>
              <a:gd name="T2" fmla="*/ 750888 w 482"/>
              <a:gd name="T3" fmla="*/ 685800 h 433"/>
              <a:gd name="T4" fmla="*/ 492125 w 482"/>
              <a:gd name="T5" fmla="*/ 685800 h 433"/>
              <a:gd name="T6" fmla="*/ 492125 w 482"/>
              <a:gd name="T7" fmla="*/ 627062 h 433"/>
              <a:gd name="T8" fmla="*/ 433388 w 482"/>
              <a:gd name="T9" fmla="*/ 509587 h 433"/>
              <a:gd name="T10" fmla="*/ 349250 w 482"/>
              <a:gd name="T11" fmla="*/ 463550 h 433"/>
              <a:gd name="T12" fmla="*/ 336550 w 482"/>
              <a:gd name="T13" fmla="*/ 404812 h 433"/>
              <a:gd name="T14" fmla="*/ 304800 w 482"/>
              <a:gd name="T15" fmla="*/ 392112 h 433"/>
              <a:gd name="T16" fmla="*/ 304800 w 482"/>
              <a:gd name="T17" fmla="*/ 377825 h 433"/>
              <a:gd name="T18" fmla="*/ 188913 w 482"/>
              <a:gd name="T19" fmla="*/ 293687 h 433"/>
              <a:gd name="T20" fmla="*/ 220663 w 482"/>
              <a:gd name="T21" fmla="*/ 274637 h 433"/>
              <a:gd name="T22" fmla="*/ 279400 w 482"/>
              <a:gd name="T23" fmla="*/ 319087 h 433"/>
              <a:gd name="T24" fmla="*/ 304800 w 482"/>
              <a:gd name="T25" fmla="*/ 247650 h 433"/>
              <a:gd name="T26" fmla="*/ 188913 w 482"/>
              <a:gd name="T27" fmla="*/ 247650 h 433"/>
              <a:gd name="T28" fmla="*/ 188913 w 482"/>
              <a:gd name="T29" fmla="*/ 188912 h 433"/>
              <a:gd name="T30" fmla="*/ 130175 w 482"/>
              <a:gd name="T31" fmla="*/ 188912 h 433"/>
              <a:gd name="T32" fmla="*/ 130175 w 482"/>
              <a:gd name="T33" fmla="*/ 130175 h 433"/>
              <a:gd name="T34" fmla="*/ 104775 w 482"/>
              <a:gd name="T35" fmla="*/ 84137 h 433"/>
              <a:gd name="T36" fmla="*/ 0 w 482"/>
              <a:gd name="T37" fmla="*/ 84137 h 433"/>
              <a:gd name="T38" fmla="*/ 0 w 482"/>
              <a:gd name="T39" fmla="*/ 0 h 433"/>
              <a:gd name="T40" fmla="*/ 763588 w 482"/>
              <a:gd name="T41" fmla="*/ 0 h 433"/>
              <a:gd name="T42" fmla="*/ 763588 w 482"/>
              <a:gd name="T43" fmla="*/ 509587 h 43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82" h="433">
                <a:moveTo>
                  <a:pt x="481" y="321"/>
                </a:moveTo>
                <a:lnTo>
                  <a:pt x="473" y="432"/>
                </a:lnTo>
                <a:lnTo>
                  <a:pt x="310" y="432"/>
                </a:lnTo>
                <a:lnTo>
                  <a:pt x="310" y="395"/>
                </a:lnTo>
                <a:lnTo>
                  <a:pt x="273" y="321"/>
                </a:lnTo>
                <a:lnTo>
                  <a:pt x="220" y="292"/>
                </a:lnTo>
                <a:lnTo>
                  <a:pt x="212" y="255"/>
                </a:lnTo>
                <a:lnTo>
                  <a:pt x="192" y="247"/>
                </a:lnTo>
                <a:lnTo>
                  <a:pt x="192" y="238"/>
                </a:lnTo>
                <a:lnTo>
                  <a:pt x="119" y="185"/>
                </a:lnTo>
                <a:lnTo>
                  <a:pt x="139" y="173"/>
                </a:lnTo>
                <a:lnTo>
                  <a:pt x="176" y="201"/>
                </a:lnTo>
                <a:lnTo>
                  <a:pt x="192" y="156"/>
                </a:lnTo>
                <a:lnTo>
                  <a:pt x="119" y="156"/>
                </a:lnTo>
                <a:lnTo>
                  <a:pt x="119" y="119"/>
                </a:lnTo>
                <a:lnTo>
                  <a:pt x="82" y="119"/>
                </a:lnTo>
                <a:lnTo>
                  <a:pt x="82" y="82"/>
                </a:lnTo>
                <a:lnTo>
                  <a:pt x="66" y="53"/>
                </a:lnTo>
                <a:lnTo>
                  <a:pt x="0" y="53"/>
                </a:lnTo>
                <a:lnTo>
                  <a:pt x="0" y="0"/>
                </a:lnTo>
                <a:lnTo>
                  <a:pt x="481" y="0"/>
                </a:lnTo>
                <a:lnTo>
                  <a:pt x="481" y="321"/>
                </a:lnTo>
              </a:path>
            </a:pathLst>
          </a:custGeom>
          <a:noFill/>
          <a:ln w="12700" cap="rnd" cmpd="sng">
            <a:solidFill>
              <a:schemeClr val="tx1"/>
            </a:solidFill>
            <a:prstDash val="solid"/>
            <a:round/>
            <a:headEnd type="none" w="med" len="med"/>
            <a:tailEnd type="none" w="med" len="med"/>
          </a:ln>
          <a:effectLst/>
        </p:spPr>
        <p:txBody>
          <a:bodyPr/>
          <a:lstStyle/>
          <a:p>
            <a:pPr eaLnBrk="1" hangingPunct="1">
              <a:defRPr/>
            </a:pPr>
            <a:endParaRPr lang="en-US" sz="600">
              <a:latin typeface="+mn-lt"/>
            </a:endParaRPr>
          </a:p>
        </p:txBody>
      </p:sp>
      <p:sp>
        <p:nvSpPr>
          <p:cNvPr id="195" name="Freeform 31"/>
          <p:cNvSpPr>
            <a:spLocks/>
          </p:cNvSpPr>
          <p:nvPr/>
        </p:nvSpPr>
        <p:spPr bwMode="auto">
          <a:xfrm>
            <a:off x="7696200" y="2166061"/>
            <a:ext cx="466725" cy="249238"/>
          </a:xfrm>
          <a:custGeom>
            <a:avLst/>
            <a:gdLst>
              <a:gd name="T0" fmla="*/ 44450 w 294"/>
              <a:gd name="T1" fmla="*/ 46038 h 157"/>
              <a:gd name="T2" fmla="*/ 90488 w 294"/>
              <a:gd name="T3" fmla="*/ 0 h 157"/>
              <a:gd name="T4" fmla="*/ 103188 w 294"/>
              <a:gd name="T5" fmla="*/ 33338 h 157"/>
              <a:gd name="T6" fmla="*/ 219075 w 294"/>
              <a:gd name="T7" fmla="*/ 33338 h 157"/>
              <a:gd name="T8" fmla="*/ 277813 w 294"/>
              <a:gd name="T9" fmla="*/ 92075 h 157"/>
              <a:gd name="T10" fmla="*/ 315913 w 294"/>
              <a:gd name="T11" fmla="*/ 73025 h 157"/>
              <a:gd name="T12" fmla="*/ 315913 w 294"/>
              <a:gd name="T13" fmla="*/ 46038 h 157"/>
              <a:gd name="T14" fmla="*/ 374650 w 294"/>
              <a:gd name="T15" fmla="*/ 58738 h 157"/>
              <a:gd name="T16" fmla="*/ 465138 w 294"/>
              <a:gd name="T17" fmla="*/ 247650 h 157"/>
              <a:gd name="T18" fmla="*/ 128588 w 294"/>
              <a:gd name="T19" fmla="*/ 247650 h 157"/>
              <a:gd name="T20" fmla="*/ 128588 w 294"/>
              <a:gd name="T21" fmla="*/ 234950 h 157"/>
              <a:gd name="T22" fmla="*/ 0 w 294"/>
              <a:gd name="T23" fmla="*/ 234950 h 157"/>
              <a:gd name="T24" fmla="*/ 0 w 294"/>
              <a:gd name="T25" fmla="*/ 142875 h 157"/>
              <a:gd name="T26" fmla="*/ 31750 w 294"/>
              <a:gd name="T27" fmla="*/ 130175 h 157"/>
              <a:gd name="T28" fmla="*/ 44450 w 294"/>
              <a:gd name="T29" fmla="*/ 92075 h 157"/>
              <a:gd name="T30" fmla="*/ 44450 w 294"/>
              <a:gd name="T31" fmla="*/ 46038 h 157"/>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94" h="157">
                <a:moveTo>
                  <a:pt x="28" y="29"/>
                </a:moveTo>
                <a:lnTo>
                  <a:pt x="57" y="0"/>
                </a:lnTo>
                <a:lnTo>
                  <a:pt x="65" y="21"/>
                </a:lnTo>
                <a:lnTo>
                  <a:pt x="138" y="21"/>
                </a:lnTo>
                <a:lnTo>
                  <a:pt x="175" y="58"/>
                </a:lnTo>
                <a:lnTo>
                  <a:pt x="199" y="46"/>
                </a:lnTo>
                <a:lnTo>
                  <a:pt x="199" y="29"/>
                </a:lnTo>
                <a:lnTo>
                  <a:pt x="236" y="37"/>
                </a:lnTo>
                <a:lnTo>
                  <a:pt x="293" y="156"/>
                </a:lnTo>
                <a:lnTo>
                  <a:pt x="81" y="156"/>
                </a:lnTo>
                <a:lnTo>
                  <a:pt x="81" y="148"/>
                </a:lnTo>
                <a:lnTo>
                  <a:pt x="0" y="148"/>
                </a:lnTo>
                <a:lnTo>
                  <a:pt x="0" y="90"/>
                </a:lnTo>
                <a:lnTo>
                  <a:pt x="20" y="82"/>
                </a:lnTo>
                <a:lnTo>
                  <a:pt x="28" y="58"/>
                </a:lnTo>
                <a:lnTo>
                  <a:pt x="28" y="29"/>
                </a:lnTo>
              </a:path>
            </a:pathLst>
          </a:custGeom>
          <a:solidFill>
            <a:schemeClr val="accent4">
              <a:lumMod val="40000"/>
              <a:lumOff val="60000"/>
            </a:schemeClr>
          </a:solidFill>
          <a:ln w="12700" cap="rnd" cmpd="sng">
            <a:solidFill>
              <a:schemeClr val="tx1"/>
            </a:solidFill>
            <a:prstDash val="solid"/>
            <a:round/>
            <a:headEnd type="none" w="med" len="med"/>
            <a:tailEnd type="none" w="med" len="med"/>
          </a:ln>
          <a:effectLst/>
        </p:spPr>
        <p:txBody>
          <a:bodyPr/>
          <a:lstStyle/>
          <a:p>
            <a:pPr eaLnBrk="1" hangingPunct="1">
              <a:defRPr/>
            </a:pPr>
            <a:endParaRPr lang="en-US" sz="600">
              <a:latin typeface="+mn-lt"/>
            </a:endParaRPr>
          </a:p>
        </p:txBody>
      </p:sp>
      <p:sp>
        <p:nvSpPr>
          <p:cNvPr id="196" name="Freeform 32"/>
          <p:cNvSpPr>
            <a:spLocks/>
          </p:cNvSpPr>
          <p:nvPr/>
        </p:nvSpPr>
        <p:spPr bwMode="auto">
          <a:xfrm>
            <a:off x="6816725" y="3942474"/>
            <a:ext cx="782638" cy="261937"/>
          </a:xfrm>
          <a:custGeom>
            <a:avLst/>
            <a:gdLst>
              <a:gd name="T0" fmla="*/ 303213 w 493"/>
              <a:gd name="T1" fmla="*/ 157162 h 165"/>
              <a:gd name="T2" fmla="*/ 277813 w 493"/>
              <a:gd name="T3" fmla="*/ 130175 h 165"/>
              <a:gd name="T4" fmla="*/ 361950 w 493"/>
              <a:gd name="T5" fmla="*/ 84137 h 165"/>
              <a:gd name="T6" fmla="*/ 361950 w 493"/>
              <a:gd name="T7" fmla="*/ 58737 h 165"/>
              <a:gd name="T8" fmla="*/ 303213 w 493"/>
              <a:gd name="T9" fmla="*/ 84137 h 165"/>
              <a:gd name="T10" fmla="*/ 246063 w 493"/>
              <a:gd name="T11" fmla="*/ 58737 h 165"/>
              <a:gd name="T12" fmla="*/ 246063 w 493"/>
              <a:gd name="T13" fmla="*/ 96837 h 165"/>
              <a:gd name="T14" fmla="*/ 187325 w 493"/>
              <a:gd name="T15" fmla="*/ 84137 h 165"/>
              <a:gd name="T16" fmla="*/ 206375 w 493"/>
              <a:gd name="T17" fmla="*/ 71437 h 165"/>
              <a:gd name="T18" fmla="*/ 187325 w 493"/>
              <a:gd name="T19" fmla="*/ 58737 h 165"/>
              <a:gd name="T20" fmla="*/ 160338 w 493"/>
              <a:gd name="T21" fmla="*/ 71437 h 165"/>
              <a:gd name="T22" fmla="*/ 128588 w 493"/>
              <a:gd name="T23" fmla="*/ 25400 h 165"/>
              <a:gd name="T24" fmla="*/ 128588 w 493"/>
              <a:gd name="T25" fmla="*/ 71437 h 165"/>
              <a:gd name="T26" fmla="*/ 187325 w 493"/>
              <a:gd name="T27" fmla="*/ 96837 h 165"/>
              <a:gd name="T28" fmla="*/ 220663 w 493"/>
              <a:gd name="T29" fmla="*/ 228600 h 165"/>
              <a:gd name="T30" fmla="*/ 206375 w 493"/>
              <a:gd name="T31" fmla="*/ 247650 h 165"/>
              <a:gd name="T32" fmla="*/ 206375 w 493"/>
              <a:gd name="T33" fmla="*/ 201612 h 165"/>
              <a:gd name="T34" fmla="*/ 174625 w 493"/>
              <a:gd name="T35" fmla="*/ 228600 h 165"/>
              <a:gd name="T36" fmla="*/ 160338 w 493"/>
              <a:gd name="T37" fmla="*/ 201612 h 165"/>
              <a:gd name="T38" fmla="*/ 128588 w 493"/>
              <a:gd name="T39" fmla="*/ 214312 h 165"/>
              <a:gd name="T40" fmla="*/ 128588 w 493"/>
              <a:gd name="T41" fmla="*/ 201612 h 165"/>
              <a:gd name="T42" fmla="*/ 71438 w 493"/>
              <a:gd name="T43" fmla="*/ 188912 h 165"/>
              <a:gd name="T44" fmla="*/ 0 w 493"/>
              <a:gd name="T45" fmla="*/ 84137 h 165"/>
              <a:gd name="T46" fmla="*/ 115888 w 493"/>
              <a:gd name="T47" fmla="*/ 84137 h 165"/>
              <a:gd name="T48" fmla="*/ 115888 w 493"/>
              <a:gd name="T49" fmla="*/ 0 h 165"/>
              <a:gd name="T50" fmla="*/ 303213 w 493"/>
              <a:gd name="T51" fmla="*/ 0 h 165"/>
              <a:gd name="T52" fmla="*/ 781050 w 493"/>
              <a:gd name="T53" fmla="*/ 0 h 165"/>
              <a:gd name="T54" fmla="*/ 781050 w 493"/>
              <a:gd name="T55" fmla="*/ 260350 h 165"/>
              <a:gd name="T56" fmla="*/ 303213 w 493"/>
              <a:gd name="T57" fmla="*/ 260350 h 165"/>
              <a:gd name="T58" fmla="*/ 303213 w 493"/>
              <a:gd name="T59" fmla="*/ 157162 h 165"/>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493" h="165">
                <a:moveTo>
                  <a:pt x="191" y="99"/>
                </a:moveTo>
                <a:lnTo>
                  <a:pt x="175" y="82"/>
                </a:lnTo>
                <a:lnTo>
                  <a:pt x="228" y="53"/>
                </a:lnTo>
                <a:lnTo>
                  <a:pt x="228" y="37"/>
                </a:lnTo>
                <a:lnTo>
                  <a:pt x="191" y="53"/>
                </a:lnTo>
                <a:lnTo>
                  <a:pt x="155" y="37"/>
                </a:lnTo>
                <a:lnTo>
                  <a:pt x="155" y="61"/>
                </a:lnTo>
                <a:lnTo>
                  <a:pt x="118" y="53"/>
                </a:lnTo>
                <a:lnTo>
                  <a:pt x="130" y="45"/>
                </a:lnTo>
                <a:lnTo>
                  <a:pt x="118" y="37"/>
                </a:lnTo>
                <a:lnTo>
                  <a:pt x="101" y="45"/>
                </a:lnTo>
                <a:lnTo>
                  <a:pt x="81" y="16"/>
                </a:lnTo>
                <a:lnTo>
                  <a:pt x="81" y="45"/>
                </a:lnTo>
                <a:lnTo>
                  <a:pt x="118" y="61"/>
                </a:lnTo>
                <a:lnTo>
                  <a:pt x="139" y="144"/>
                </a:lnTo>
                <a:lnTo>
                  <a:pt x="130" y="156"/>
                </a:lnTo>
                <a:lnTo>
                  <a:pt x="130" y="127"/>
                </a:lnTo>
                <a:lnTo>
                  <a:pt x="110" y="144"/>
                </a:lnTo>
                <a:lnTo>
                  <a:pt x="101" y="127"/>
                </a:lnTo>
                <a:lnTo>
                  <a:pt x="81" y="135"/>
                </a:lnTo>
                <a:lnTo>
                  <a:pt x="81" y="127"/>
                </a:lnTo>
                <a:lnTo>
                  <a:pt x="45" y="119"/>
                </a:lnTo>
                <a:lnTo>
                  <a:pt x="0" y="53"/>
                </a:lnTo>
                <a:lnTo>
                  <a:pt x="73" y="53"/>
                </a:lnTo>
                <a:lnTo>
                  <a:pt x="73" y="0"/>
                </a:lnTo>
                <a:lnTo>
                  <a:pt x="191" y="0"/>
                </a:lnTo>
                <a:lnTo>
                  <a:pt x="492" y="0"/>
                </a:lnTo>
                <a:lnTo>
                  <a:pt x="492" y="164"/>
                </a:lnTo>
                <a:lnTo>
                  <a:pt x="191" y="164"/>
                </a:lnTo>
                <a:lnTo>
                  <a:pt x="191" y="99"/>
                </a:lnTo>
              </a:path>
            </a:pathLst>
          </a:custGeom>
          <a:solidFill>
            <a:schemeClr val="accent4">
              <a:lumMod val="40000"/>
              <a:lumOff val="60000"/>
            </a:schemeClr>
          </a:solidFill>
          <a:ln w="12700" cap="rnd" cmpd="sng">
            <a:solidFill>
              <a:schemeClr val="tx1"/>
            </a:solidFill>
            <a:prstDash val="solid"/>
            <a:round/>
            <a:headEnd type="none" w="med" len="med"/>
            <a:tailEnd type="none" w="med" len="med"/>
          </a:ln>
          <a:effectLst/>
        </p:spPr>
        <p:txBody>
          <a:bodyPr/>
          <a:lstStyle/>
          <a:p>
            <a:pPr eaLnBrk="1" hangingPunct="1">
              <a:defRPr/>
            </a:pPr>
            <a:endParaRPr lang="en-US" sz="600">
              <a:latin typeface="+mn-lt"/>
            </a:endParaRPr>
          </a:p>
        </p:txBody>
      </p:sp>
      <p:sp>
        <p:nvSpPr>
          <p:cNvPr id="197" name="Freeform 33"/>
          <p:cNvSpPr>
            <a:spLocks/>
          </p:cNvSpPr>
          <p:nvPr/>
        </p:nvSpPr>
        <p:spPr bwMode="auto">
          <a:xfrm>
            <a:off x="7319963" y="4452061"/>
            <a:ext cx="939800" cy="681038"/>
          </a:xfrm>
          <a:custGeom>
            <a:avLst/>
            <a:gdLst>
              <a:gd name="T0" fmla="*/ 233363 w 592"/>
              <a:gd name="T1" fmla="*/ 593725 h 429"/>
              <a:gd name="T2" fmla="*/ 187325 w 592"/>
              <a:gd name="T3" fmla="*/ 593725 h 429"/>
              <a:gd name="T4" fmla="*/ 149225 w 592"/>
              <a:gd name="T5" fmla="*/ 639763 h 429"/>
              <a:gd name="T6" fmla="*/ 46038 w 592"/>
              <a:gd name="T7" fmla="*/ 417513 h 429"/>
              <a:gd name="T8" fmla="*/ 0 w 592"/>
              <a:gd name="T9" fmla="*/ 169863 h 429"/>
              <a:gd name="T10" fmla="*/ 187325 w 592"/>
              <a:gd name="T11" fmla="*/ 188913 h 429"/>
              <a:gd name="T12" fmla="*/ 187325 w 592"/>
              <a:gd name="T13" fmla="*/ 84138 h 429"/>
              <a:gd name="T14" fmla="*/ 277813 w 592"/>
              <a:gd name="T15" fmla="*/ 84138 h 429"/>
              <a:gd name="T16" fmla="*/ 277813 w 592"/>
              <a:gd name="T17" fmla="*/ 0 h 429"/>
              <a:gd name="T18" fmla="*/ 549275 w 592"/>
              <a:gd name="T19" fmla="*/ 0 h 429"/>
              <a:gd name="T20" fmla="*/ 563563 w 592"/>
              <a:gd name="T21" fmla="*/ 247650 h 429"/>
              <a:gd name="T22" fmla="*/ 938213 w 592"/>
              <a:gd name="T23" fmla="*/ 247650 h 429"/>
              <a:gd name="T24" fmla="*/ 938213 w 592"/>
              <a:gd name="T25" fmla="*/ 522288 h 429"/>
              <a:gd name="T26" fmla="*/ 938213 w 592"/>
              <a:gd name="T27" fmla="*/ 679450 h 429"/>
              <a:gd name="T28" fmla="*/ 376238 w 592"/>
              <a:gd name="T29" fmla="*/ 679450 h 429"/>
              <a:gd name="T30" fmla="*/ 233363 w 592"/>
              <a:gd name="T31" fmla="*/ 593725 h 42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592" h="429">
                <a:moveTo>
                  <a:pt x="147" y="374"/>
                </a:moveTo>
                <a:lnTo>
                  <a:pt x="118" y="374"/>
                </a:lnTo>
                <a:lnTo>
                  <a:pt x="94" y="403"/>
                </a:lnTo>
                <a:lnTo>
                  <a:pt x="29" y="263"/>
                </a:lnTo>
                <a:lnTo>
                  <a:pt x="0" y="107"/>
                </a:lnTo>
                <a:lnTo>
                  <a:pt x="118" y="119"/>
                </a:lnTo>
                <a:lnTo>
                  <a:pt x="118" y="53"/>
                </a:lnTo>
                <a:lnTo>
                  <a:pt x="175" y="53"/>
                </a:lnTo>
                <a:lnTo>
                  <a:pt x="175" y="0"/>
                </a:lnTo>
                <a:lnTo>
                  <a:pt x="346" y="0"/>
                </a:lnTo>
                <a:lnTo>
                  <a:pt x="355" y="156"/>
                </a:lnTo>
                <a:lnTo>
                  <a:pt x="591" y="156"/>
                </a:lnTo>
                <a:lnTo>
                  <a:pt x="591" y="329"/>
                </a:lnTo>
                <a:lnTo>
                  <a:pt x="591" y="428"/>
                </a:lnTo>
                <a:lnTo>
                  <a:pt x="237" y="428"/>
                </a:lnTo>
                <a:lnTo>
                  <a:pt x="147" y="374"/>
                </a:lnTo>
              </a:path>
            </a:pathLst>
          </a:custGeom>
          <a:noFill/>
          <a:ln w="12700" cap="rnd" cmpd="sng">
            <a:solidFill>
              <a:schemeClr val="tx1"/>
            </a:solidFill>
            <a:prstDash val="solid"/>
            <a:round/>
            <a:headEnd type="none" w="med" len="med"/>
            <a:tailEnd type="none" w="med" len="med"/>
          </a:ln>
          <a:effectLst/>
        </p:spPr>
        <p:txBody>
          <a:bodyPr/>
          <a:lstStyle/>
          <a:p>
            <a:pPr eaLnBrk="1" hangingPunct="1">
              <a:defRPr/>
            </a:pPr>
            <a:endParaRPr lang="en-US" sz="600">
              <a:latin typeface="+mn-lt"/>
            </a:endParaRPr>
          </a:p>
        </p:txBody>
      </p:sp>
      <p:sp>
        <p:nvSpPr>
          <p:cNvPr id="198" name="Freeform 34"/>
          <p:cNvSpPr>
            <a:spLocks/>
          </p:cNvSpPr>
          <p:nvPr/>
        </p:nvSpPr>
        <p:spPr bwMode="auto">
          <a:xfrm>
            <a:off x="7119938" y="3647199"/>
            <a:ext cx="479425" cy="296862"/>
          </a:xfrm>
          <a:custGeom>
            <a:avLst/>
            <a:gdLst>
              <a:gd name="T0" fmla="*/ 0 w 302"/>
              <a:gd name="T1" fmla="*/ 295275 h 187"/>
              <a:gd name="T2" fmla="*/ 0 w 302"/>
              <a:gd name="T3" fmla="*/ 131762 h 187"/>
              <a:gd name="T4" fmla="*/ 0 w 302"/>
              <a:gd name="T5" fmla="*/ 0 h 187"/>
              <a:gd name="T6" fmla="*/ 477838 w 302"/>
              <a:gd name="T7" fmla="*/ 0 h 187"/>
              <a:gd name="T8" fmla="*/ 477838 w 302"/>
              <a:gd name="T9" fmla="*/ 295275 h 187"/>
              <a:gd name="T10" fmla="*/ 0 w 302"/>
              <a:gd name="T11" fmla="*/ 295275 h 18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02" h="187">
                <a:moveTo>
                  <a:pt x="0" y="186"/>
                </a:moveTo>
                <a:lnTo>
                  <a:pt x="0" y="83"/>
                </a:lnTo>
                <a:lnTo>
                  <a:pt x="0" y="0"/>
                </a:lnTo>
                <a:lnTo>
                  <a:pt x="301" y="0"/>
                </a:lnTo>
                <a:lnTo>
                  <a:pt x="301" y="186"/>
                </a:lnTo>
                <a:lnTo>
                  <a:pt x="0" y="186"/>
                </a:lnTo>
              </a:path>
            </a:pathLst>
          </a:custGeom>
          <a:solidFill>
            <a:schemeClr val="accent4">
              <a:lumMod val="40000"/>
              <a:lumOff val="60000"/>
            </a:schemeClr>
          </a:solidFill>
          <a:ln w="12700" cap="rnd" cmpd="sng">
            <a:solidFill>
              <a:schemeClr val="tx1"/>
            </a:solidFill>
            <a:prstDash val="solid"/>
            <a:round/>
            <a:headEnd type="none" w="med" len="med"/>
            <a:tailEnd type="none" w="med" len="med"/>
          </a:ln>
          <a:effectLst/>
        </p:spPr>
        <p:txBody>
          <a:bodyPr/>
          <a:lstStyle/>
          <a:p>
            <a:pPr eaLnBrk="1" hangingPunct="1">
              <a:defRPr/>
            </a:pPr>
            <a:endParaRPr lang="en-US" sz="600">
              <a:latin typeface="+mn-lt"/>
            </a:endParaRPr>
          </a:p>
        </p:txBody>
      </p:sp>
      <p:sp>
        <p:nvSpPr>
          <p:cNvPr id="199" name="Freeform 35"/>
          <p:cNvSpPr>
            <a:spLocks/>
          </p:cNvSpPr>
          <p:nvPr/>
        </p:nvSpPr>
        <p:spPr bwMode="auto">
          <a:xfrm>
            <a:off x="7597775" y="3778961"/>
            <a:ext cx="661988" cy="425450"/>
          </a:xfrm>
          <a:custGeom>
            <a:avLst/>
            <a:gdLst>
              <a:gd name="T0" fmla="*/ 660400 w 417"/>
              <a:gd name="T1" fmla="*/ 71438 h 268"/>
              <a:gd name="T2" fmla="*/ 576263 w 417"/>
              <a:gd name="T3" fmla="*/ 130175 h 268"/>
              <a:gd name="T4" fmla="*/ 576263 w 417"/>
              <a:gd name="T5" fmla="*/ 163513 h 268"/>
              <a:gd name="T6" fmla="*/ 433388 w 417"/>
              <a:gd name="T7" fmla="*/ 234950 h 268"/>
              <a:gd name="T8" fmla="*/ 446088 w 417"/>
              <a:gd name="T9" fmla="*/ 247650 h 268"/>
              <a:gd name="T10" fmla="*/ 446088 w 417"/>
              <a:gd name="T11" fmla="*/ 260350 h 268"/>
              <a:gd name="T12" fmla="*/ 473075 w 417"/>
              <a:gd name="T13" fmla="*/ 247650 h 268"/>
              <a:gd name="T14" fmla="*/ 458788 w 417"/>
              <a:gd name="T15" fmla="*/ 307975 h 268"/>
              <a:gd name="T16" fmla="*/ 504825 w 417"/>
              <a:gd name="T17" fmla="*/ 333375 h 268"/>
              <a:gd name="T18" fmla="*/ 563563 w 417"/>
              <a:gd name="T19" fmla="*/ 307975 h 268"/>
              <a:gd name="T20" fmla="*/ 530225 w 417"/>
              <a:gd name="T21" fmla="*/ 333375 h 268"/>
              <a:gd name="T22" fmla="*/ 563563 w 417"/>
              <a:gd name="T23" fmla="*/ 333375 h 268"/>
              <a:gd name="T24" fmla="*/ 588963 w 417"/>
              <a:gd name="T25" fmla="*/ 423863 h 268"/>
              <a:gd name="T26" fmla="*/ 0 w 417"/>
              <a:gd name="T27" fmla="*/ 423863 h 268"/>
              <a:gd name="T28" fmla="*/ 0 w 417"/>
              <a:gd name="T29" fmla="*/ 163513 h 268"/>
              <a:gd name="T30" fmla="*/ 285750 w 417"/>
              <a:gd name="T31" fmla="*/ 163513 h 268"/>
              <a:gd name="T32" fmla="*/ 285750 w 417"/>
              <a:gd name="T33" fmla="*/ 71438 h 268"/>
              <a:gd name="T34" fmla="*/ 388938 w 417"/>
              <a:gd name="T35" fmla="*/ 71438 h 268"/>
              <a:gd name="T36" fmla="*/ 388938 w 417"/>
              <a:gd name="T37" fmla="*/ 0 h 268"/>
              <a:gd name="T38" fmla="*/ 588963 w 417"/>
              <a:gd name="T39" fmla="*/ 0 h 268"/>
              <a:gd name="T40" fmla="*/ 660400 w 417"/>
              <a:gd name="T41" fmla="*/ 46038 h 268"/>
              <a:gd name="T42" fmla="*/ 660400 w 417"/>
              <a:gd name="T43" fmla="*/ 71438 h 26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17" h="268">
                <a:moveTo>
                  <a:pt x="416" y="45"/>
                </a:moveTo>
                <a:lnTo>
                  <a:pt x="363" y="82"/>
                </a:lnTo>
                <a:lnTo>
                  <a:pt x="363" y="103"/>
                </a:lnTo>
                <a:lnTo>
                  <a:pt x="273" y="148"/>
                </a:lnTo>
                <a:lnTo>
                  <a:pt x="281" y="156"/>
                </a:lnTo>
                <a:lnTo>
                  <a:pt x="281" y="164"/>
                </a:lnTo>
                <a:lnTo>
                  <a:pt x="298" y="156"/>
                </a:lnTo>
                <a:lnTo>
                  <a:pt x="289" y="194"/>
                </a:lnTo>
                <a:lnTo>
                  <a:pt x="318" y="210"/>
                </a:lnTo>
                <a:lnTo>
                  <a:pt x="355" y="194"/>
                </a:lnTo>
                <a:lnTo>
                  <a:pt x="334" y="210"/>
                </a:lnTo>
                <a:lnTo>
                  <a:pt x="355" y="210"/>
                </a:lnTo>
                <a:lnTo>
                  <a:pt x="371" y="267"/>
                </a:lnTo>
                <a:lnTo>
                  <a:pt x="0" y="267"/>
                </a:lnTo>
                <a:lnTo>
                  <a:pt x="0" y="103"/>
                </a:lnTo>
                <a:lnTo>
                  <a:pt x="180" y="103"/>
                </a:lnTo>
                <a:lnTo>
                  <a:pt x="180" y="45"/>
                </a:lnTo>
                <a:lnTo>
                  <a:pt x="245" y="45"/>
                </a:lnTo>
                <a:lnTo>
                  <a:pt x="245" y="0"/>
                </a:lnTo>
                <a:lnTo>
                  <a:pt x="371" y="0"/>
                </a:lnTo>
                <a:lnTo>
                  <a:pt x="416" y="29"/>
                </a:lnTo>
                <a:lnTo>
                  <a:pt x="416" y="45"/>
                </a:lnTo>
              </a:path>
            </a:pathLst>
          </a:custGeom>
          <a:solidFill>
            <a:schemeClr val="accent4">
              <a:lumMod val="40000"/>
              <a:lumOff val="60000"/>
            </a:schemeClr>
          </a:solidFill>
          <a:ln w="12700" cap="rnd" cmpd="sng">
            <a:solidFill>
              <a:schemeClr val="tx1"/>
            </a:solidFill>
            <a:prstDash val="solid"/>
            <a:round/>
            <a:headEnd type="none" w="med" len="med"/>
            <a:tailEnd type="none" w="med" len="med"/>
          </a:ln>
          <a:effectLst/>
        </p:spPr>
        <p:txBody>
          <a:bodyPr/>
          <a:lstStyle/>
          <a:p>
            <a:pPr eaLnBrk="1" hangingPunct="1">
              <a:defRPr/>
            </a:pPr>
            <a:endParaRPr lang="en-US" sz="600">
              <a:latin typeface="+mn-lt"/>
            </a:endParaRPr>
          </a:p>
        </p:txBody>
      </p:sp>
      <p:sp>
        <p:nvSpPr>
          <p:cNvPr id="200" name="Freeform 36"/>
          <p:cNvSpPr>
            <a:spLocks/>
          </p:cNvSpPr>
          <p:nvPr/>
        </p:nvSpPr>
        <p:spPr bwMode="auto">
          <a:xfrm>
            <a:off x="7597775" y="4202824"/>
            <a:ext cx="661988" cy="498475"/>
          </a:xfrm>
          <a:custGeom>
            <a:avLst/>
            <a:gdLst>
              <a:gd name="T0" fmla="*/ 646113 w 417"/>
              <a:gd name="T1" fmla="*/ 26988 h 314"/>
              <a:gd name="T2" fmla="*/ 646113 w 417"/>
              <a:gd name="T3" fmla="*/ 419100 h 314"/>
              <a:gd name="T4" fmla="*/ 660400 w 417"/>
              <a:gd name="T5" fmla="*/ 496888 h 314"/>
              <a:gd name="T6" fmla="*/ 285750 w 417"/>
              <a:gd name="T7" fmla="*/ 496888 h 314"/>
              <a:gd name="T8" fmla="*/ 271463 w 417"/>
              <a:gd name="T9" fmla="*/ 249238 h 314"/>
              <a:gd name="T10" fmla="*/ 0 w 417"/>
              <a:gd name="T11" fmla="*/ 249238 h 314"/>
              <a:gd name="T12" fmla="*/ 0 w 417"/>
              <a:gd name="T13" fmla="*/ 0 h 314"/>
              <a:gd name="T14" fmla="*/ 588963 w 417"/>
              <a:gd name="T15" fmla="*/ 0 h 314"/>
              <a:gd name="T16" fmla="*/ 646113 w 417"/>
              <a:gd name="T17" fmla="*/ 26988 h 31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17" h="314">
                <a:moveTo>
                  <a:pt x="407" y="17"/>
                </a:moveTo>
                <a:lnTo>
                  <a:pt x="407" y="264"/>
                </a:lnTo>
                <a:lnTo>
                  <a:pt x="416" y="313"/>
                </a:lnTo>
                <a:lnTo>
                  <a:pt x="180" y="313"/>
                </a:lnTo>
                <a:lnTo>
                  <a:pt x="171" y="157"/>
                </a:lnTo>
                <a:lnTo>
                  <a:pt x="0" y="157"/>
                </a:lnTo>
                <a:lnTo>
                  <a:pt x="0" y="0"/>
                </a:lnTo>
                <a:lnTo>
                  <a:pt x="371" y="0"/>
                </a:lnTo>
                <a:lnTo>
                  <a:pt x="407" y="17"/>
                </a:lnTo>
              </a:path>
            </a:pathLst>
          </a:custGeom>
          <a:solidFill>
            <a:schemeClr val="accent4">
              <a:lumMod val="40000"/>
              <a:lumOff val="60000"/>
            </a:schemeClr>
          </a:solidFill>
          <a:ln w="12700" cap="rnd" cmpd="sng">
            <a:solidFill>
              <a:schemeClr val="tx1"/>
            </a:solidFill>
            <a:prstDash val="solid"/>
            <a:round/>
            <a:headEnd type="none" w="med" len="med"/>
            <a:tailEnd type="none" w="med" len="med"/>
          </a:ln>
          <a:effectLst/>
        </p:spPr>
        <p:txBody>
          <a:bodyPr/>
          <a:lstStyle/>
          <a:p>
            <a:pPr eaLnBrk="1" hangingPunct="1">
              <a:defRPr/>
            </a:pPr>
            <a:endParaRPr lang="en-US" sz="600">
              <a:latin typeface="+mn-lt"/>
            </a:endParaRPr>
          </a:p>
        </p:txBody>
      </p:sp>
      <p:sp>
        <p:nvSpPr>
          <p:cNvPr id="201" name="Freeform 37"/>
          <p:cNvSpPr>
            <a:spLocks/>
          </p:cNvSpPr>
          <p:nvPr/>
        </p:nvSpPr>
        <p:spPr bwMode="auto">
          <a:xfrm>
            <a:off x="7094538" y="4202824"/>
            <a:ext cx="504825" cy="439737"/>
          </a:xfrm>
          <a:custGeom>
            <a:avLst/>
            <a:gdLst>
              <a:gd name="T0" fmla="*/ 225425 w 318"/>
              <a:gd name="T1" fmla="*/ 320675 h 277"/>
              <a:gd name="T2" fmla="*/ 187325 w 318"/>
              <a:gd name="T3" fmla="*/ 320675 h 277"/>
              <a:gd name="T4" fmla="*/ 168275 w 318"/>
              <a:gd name="T5" fmla="*/ 307975 h 277"/>
              <a:gd name="T6" fmla="*/ 155575 w 318"/>
              <a:gd name="T7" fmla="*/ 320675 h 277"/>
              <a:gd name="T8" fmla="*/ 142875 w 318"/>
              <a:gd name="T9" fmla="*/ 287337 h 277"/>
              <a:gd name="T10" fmla="*/ 71438 w 318"/>
              <a:gd name="T11" fmla="*/ 261937 h 277"/>
              <a:gd name="T12" fmla="*/ 84138 w 318"/>
              <a:gd name="T13" fmla="*/ 274637 h 277"/>
              <a:gd name="T14" fmla="*/ 71438 w 318"/>
              <a:gd name="T15" fmla="*/ 228600 h 277"/>
              <a:gd name="T16" fmla="*/ 96838 w 318"/>
              <a:gd name="T17" fmla="*/ 261937 h 277"/>
              <a:gd name="T18" fmla="*/ 155575 w 318"/>
              <a:gd name="T19" fmla="*/ 215900 h 277"/>
              <a:gd name="T20" fmla="*/ 200025 w 318"/>
              <a:gd name="T21" fmla="*/ 117475 h 277"/>
              <a:gd name="T22" fmla="*/ 284163 w 318"/>
              <a:gd name="T23" fmla="*/ 71437 h 277"/>
              <a:gd name="T24" fmla="*/ 187325 w 318"/>
              <a:gd name="T25" fmla="*/ 98425 h 277"/>
              <a:gd name="T26" fmla="*/ 142875 w 318"/>
              <a:gd name="T27" fmla="*/ 215900 h 277"/>
              <a:gd name="T28" fmla="*/ 58738 w 318"/>
              <a:gd name="T29" fmla="*/ 228600 h 277"/>
              <a:gd name="T30" fmla="*/ 25400 w 318"/>
              <a:gd name="T31" fmla="*/ 203200 h 277"/>
              <a:gd name="T32" fmla="*/ 38100 w 318"/>
              <a:gd name="T33" fmla="*/ 176212 h 277"/>
              <a:gd name="T34" fmla="*/ 0 w 318"/>
              <a:gd name="T35" fmla="*/ 71437 h 277"/>
              <a:gd name="T36" fmla="*/ 25400 w 318"/>
              <a:gd name="T37" fmla="*/ 0 h 277"/>
              <a:gd name="T38" fmla="*/ 503238 w 318"/>
              <a:gd name="T39" fmla="*/ 0 h 277"/>
              <a:gd name="T40" fmla="*/ 503238 w 318"/>
              <a:gd name="T41" fmla="*/ 249237 h 277"/>
              <a:gd name="T42" fmla="*/ 503238 w 318"/>
              <a:gd name="T43" fmla="*/ 333375 h 277"/>
              <a:gd name="T44" fmla="*/ 412750 w 318"/>
              <a:gd name="T45" fmla="*/ 333375 h 277"/>
              <a:gd name="T46" fmla="*/ 412750 w 318"/>
              <a:gd name="T47" fmla="*/ 438150 h 277"/>
              <a:gd name="T48" fmla="*/ 225425 w 318"/>
              <a:gd name="T49" fmla="*/ 419100 h 277"/>
              <a:gd name="T50" fmla="*/ 225425 w 318"/>
              <a:gd name="T51" fmla="*/ 320675 h 277"/>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318" h="277">
                <a:moveTo>
                  <a:pt x="142" y="202"/>
                </a:moveTo>
                <a:lnTo>
                  <a:pt x="118" y="202"/>
                </a:lnTo>
                <a:lnTo>
                  <a:pt x="106" y="194"/>
                </a:lnTo>
                <a:lnTo>
                  <a:pt x="98" y="202"/>
                </a:lnTo>
                <a:lnTo>
                  <a:pt x="90" y="181"/>
                </a:lnTo>
                <a:lnTo>
                  <a:pt x="45" y="165"/>
                </a:lnTo>
                <a:lnTo>
                  <a:pt x="53" y="173"/>
                </a:lnTo>
                <a:lnTo>
                  <a:pt x="45" y="144"/>
                </a:lnTo>
                <a:lnTo>
                  <a:pt x="61" y="165"/>
                </a:lnTo>
                <a:lnTo>
                  <a:pt x="98" y="136"/>
                </a:lnTo>
                <a:lnTo>
                  <a:pt x="126" y="74"/>
                </a:lnTo>
                <a:lnTo>
                  <a:pt x="179" y="45"/>
                </a:lnTo>
                <a:lnTo>
                  <a:pt x="118" y="62"/>
                </a:lnTo>
                <a:lnTo>
                  <a:pt x="90" y="136"/>
                </a:lnTo>
                <a:lnTo>
                  <a:pt x="37" y="144"/>
                </a:lnTo>
                <a:lnTo>
                  <a:pt x="16" y="128"/>
                </a:lnTo>
                <a:lnTo>
                  <a:pt x="24" y="111"/>
                </a:lnTo>
                <a:lnTo>
                  <a:pt x="0" y="45"/>
                </a:lnTo>
                <a:lnTo>
                  <a:pt x="16" y="0"/>
                </a:lnTo>
                <a:lnTo>
                  <a:pt x="317" y="0"/>
                </a:lnTo>
                <a:lnTo>
                  <a:pt x="317" y="157"/>
                </a:lnTo>
                <a:lnTo>
                  <a:pt x="317" y="210"/>
                </a:lnTo>
                <a:lnTo>
                  <a:pt x="260" y="210"/>
                </a:lnTo>
                <a:lnTo>
                  <a:pt x="260" y="276"/>
                </a:lnTo>
                <a:lnTo>
                  <a:pt x="142" y="264"/>
                </a:lnTo>
                <a:lnTo>
                  <a:pt x="142" y="202"/>
                </a:lnTo>
              </a:path>
            </a:pathLst>
          </a:custGeom>
          <a:solidFill>
            <a:schemeClr val="accent4">
              <a:lumMod val="40000"/>
              <a:lumOff val="60000"/>
            </a:schemeClr>
          </a:solidFill>
          <a:ln w="12700" cap="rnd" cmpd="sng">
            <a:solidFill>
              <a:schemeClr val="tx1"/>
            </a:solidFill>
            <a:prstDash val="solid"/>
            <a:round/>
            <a:headEnd type="none" w="med" len="med"/>
            <a:tailEnd type="none" w="med" len="med"/>
          </a:ln>
          <a:effectLst/>
        </p:spPr>
        <p:txBody>
          <a:bodyPr/>
          <a:lstStyle/>
          <a:p>
            <a:pPr eaLnBrk="1" hangingPunct="1">
              <a:defRPr/>
            </a:pPr>
            <a:endParaRPr lang="en-US" sz="600">
              <a:latin typeface="+mn-lt"/>
            </a:endParaRPr>
          </a:p>
        </p:txBody>
      </p:sp>
      <p:sp>
        <p:nvSpPr>
          <p:cNvPr id="202" name="Freeform 38"/>
          <p:cNvSpPr>
            <a:spLocks/>
          </p:cNvSpPr>
          <p:nvPr/>
        </p:nvSpPr>
        <p:spPr bwMode="auto">
          <a:xfrm>
            <a:off x="7004050" y="4261561"/>
            <a:ext cx="117475" cy="217488"/>
          </a:xfrm>
          <a:custGeom>
            <a:avLst/>
            <a:gdLst>
              <a:gd name="T0" fmla="*/ 2147483647 w 74"/>
              <a:gd name="T1" fmla="*/ 0 h 137"/>
              <a:gd name="T2" fmla="*/ 2147483647 w 74"/>
              <a:gd name="T3" fmla="*/ 2147483647 h 137"/>
              <a:gd name="T4" fmla="*/ 2147483647 w 74"/>
              <a:gd name="T5" fmla="*/ 2147483647 h 137"/>
              <a:gd name="T6" fmla="*/ 2147483647 w 74"/>
              <a:gd name="T7" fmla="*/ 2147483647 h 137"/>
              <a:gd name="T8" fmla="*/ 2147483647 w 74"/>
              <a:gd name="T9" fmla="*/ 2147483647 h 137"/>
              <a:gd name="T10" fmla="*/ 0 w 74"/>
              <a:gd name="T11" fmla="*/ 0 h 137"/>
              <a:gd name="T12" fmla="*/ 2147483647 w 74"/>
              <a:gd name="T13" fmla="*/ 0 h 13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74" h="137">
                <a:moveTo>
                  <a:pt x="37" y="0"/>
                </a:moveTo>
                <a:lnTo>
                  <a:pt x="45" y="25"/>
                </a:lnTo>
                <a:lnTo>
                  <a:pt x="45" y="62"/>
                </a:lnTo>
                <a:lnTo>
                  <a:pt x="73" y="128"/>
                </a:lnTo>
                <a:lnTo>
                  <a:pt x="57" y="136"/>
                </a:lnTo>
                <a:lnTo>
                  <a:pt x="0" y="0"/>
                </a:lnTo>
                <a:lnTo>
                  <a:pt x="37" y="0"/>
                </a:lnTo>
              </a:path>
            </a:pathLst>
          </a:custGeom>
          <a:noFill/>
          <a:ln w="127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9933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defRPr/>
            </a:pPr>
            <a:endParaRPr lang="en-US" sz="600">
              <a:latin typeface="+mn-lt"/>
            </a:endParaRPr>
          </a:p>
        </p:txBody>
      </p:sp>
      <p:sp>
        <p:nvSpPr>
          <p:cNvPr id="203" name="Freeform 39"/>
          <p:cNvSpPr>
            <a:spLocks/>
          </p:cNvSpPr>
          <p:nvPr/>
        </p:nvSpPr>
        <p:spPr bwMode="auto">
          <a:xfrm>
            <a:off x="6648450" y="3609099"/>
            <a:ext cx="473075" cy="419100"/>
          </a:xfrm>
          <a:custGeom>
            <a:avLst/>
            <a:gdLst>
              <a:gd name="T0" fmla="*/ 0 w 298"/>
              <a:gd name="T1" fmla="*/ 111125 h 264"/>
              <a:gd name="T2" fmla="*/ 12700 w 298"/>
              <a:gd name="T3" fmla="*/ 71438 h 264"/>
              <a:gd name="T4" fmla="*/ 25400 w 298"/>
              <a:gd name="T5" fmla="*/ 98425 h 264"/>
              <a:gd name="T6" fmla="*/ 39688 w 298"/>
              <a:gd name="T7" fmla="*/ 71438 h 264"/>
              <a:gd name="T8" fmla="*/ 12700 w 298"/>
              <a:gd name="T9" fmla="*/ 0 h 264"/>
              <a:gd name="T10" fmla="*/ 284163 w 298"/>
              <a:gd name="T11" fmla="*/ 0 h 264"/>
              <a:gd name="T12" fmla="*/ 284163 w 298"/>
              <a:gd name="T13" fmla="*/ 169863 h 264"/>
              <a:gd name="T14" fmla="*/ 471488 w 298"/>
              <a:gd name="T15" fmla="*/ 169863 h 264"/>
              <a:gd name="T16" fmla="*/ 471488 w 298"/>
              <a:gd name="T17" fmla="*/ 333375 h 264"/>
              <a:gd name="T18" fmla="*/ 284163 w 298"/>
              <a:gd name="T19" fmla="*/ 333375 h 264"/>
              <a:gd name="T20" fmla="*/ 284163 w 298"/>
              <a:gd name="T21" fmla="*/ 417513 h 264"/>
              <a:gd name="T22" fmla="*/ 168275 w 298"/>
              <a:gd name="T23" fmla="*/ 417513 h 264"/>
              <a:gd name="T24" fmla="*/ 0 w 298"/>
              <a:gd name="T25" fmla="*/ 111125 h 26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98" h="264">
                <a:moveTo>
                  <a:pt x="0" y="70"/>
                </a:moveTo>
                <a:lnTo>
                  <a:pt x="8" y="45"/>
                </a:lnTo>
                <a:lnTo>
                  <a:pt x="16" y="62"/>
                </a:lnTo>
                <a:lnTo>
                  <a:pt x="25" y="45"/>
                </a:lnTo>
                <a:lnTo>
                  <a:pt x="8" y="0"/>
                </a:lnTo>
                <a:lnTo>
                  <a:pt x="179" y="0"/>
                </a:lnTo>
                <a:lnTo>
                  <a:pt x="179" y="107"/>
                </a:lnTo>
                <a:lnTo>
                  <a:pt x="297" y="107"/>
                </a:lnTo>
                <a:lnTo>
                  <a:pt x="297" y="210"/>
                </a:lnTo>
                <a:lnTo>
                  <a:pt x="179" y="210"/>
                </a:lnTo>
                <a:lnTo>
                  <a:pt x="179" y="263"/>
                </a:lnTo>
                <a:lnTo>
                  <a:pt x="106" y="263"/>
                </a:lnTo>
                <a:lnTo>
                  <a:pt x="0" y="70"/>
                </a:lnTo>
              </a:path>
            </a:pathLst>
          </a:custGeom>
          <a:noFill/>
          <a:ln w="12700" cap="rnd" cmpd="sng">
            <a:solidFill>
              <a:schemeClr val="tx1"/>
            </a:solidFill>
            <a:prstDash val="solid"/>
            <a:round/>
            <a:headEnd type="none" w="med" len="med"/>
            <a:tailEnd type="none" w="med" len="med"/>
          </a:ln>
          <a:effectLst/>
        </p:spPr>
        <p:txBody>
          <a:bodyPr/>
          <a:lstStyle/>
          <a:p>
            <a:pPr eaLnBrk="1" hangingPunct="1">
              <a:defRPr/>
            </a:pPr>
            <a:endParaRPr lang="en-US" sz="600">
              <a:latin typeface="+mn-lt"/>
            </a:endParaRPr>
          </a:p>
        </p:txBody>
      </p:sp>
      <p:sp>
        <p:nvSpPr>
          <p:cNvPr id="204" name="Freeform 40"/>
          <p:cNvSpPr>
            <a:spLocks/>
          </p:cNvSpPr>
          <p:nvPr/>
        </p:nvSpPr>
        <p:spPr bwMode="auto">
          <a:xfrm>
            <a:off x="8258175" y="4974349"/>
            <a:ext cx="738188" cy="817562"/>
          </a:xfrm>
          <a:custGeom>
            <a:avLst/>
            <a:gdLst>
              <a:gd name="T0" fmla="*/ 704850 w 465"/>
              <a:gd name="T1" fmla="*/ 188912 h 515"/>
              <a:gd name="T2" fmla="*/ 692150 w 465"/>
              <a:gd name="T3" fmla="*/ 157162 h 515"/>
              <a:gd name="T4" fmla="*/ 723900 w 465"/>
              <a:gd name="T5" fmla="*/ 117475 h 515"/>
              <a:gd name="T6" fmla="*/ 704850 w 465"/>
              <a:gd name="T7" fmla="*/ 71437 h 515"/>
              <a:gd name="T8" fmla="*/ 692150 w 465"/>
              <a:gd name="T9" fmla="*/ 71437 h 515"/>
              <a:gd name="T10" fmla="*/ 665163 w 465"/>
              <a:gd name="T11" fmla="*/ 130175 h 515"/>
              <a:gd name="T12" fmla="*/ 646113 w 465"/>
              <a:gd name="T13" fmla="*/ 201612 h 515"/>
              <a:gd name="T14" fmla="*/ 606425 w 465"/>
              <a:gd name="T15" fmla="*/ 228600 h 515"/>
              <a:gd name="T16" fmla="*/ 574675 w 465"/>
              <a:gd name="T17" fmla="*/ 306387 h 515"/>
              <a:gd name="T18" fmla="*/ 536575 w 465"/>
              <a:gd name="T19" fmla="*/ 346075 h 515"/>
              <a:gd name="T20" fmla="*/ 549275 w 465"/>
              <a:gd name="T21" fmla="*/ 392112 h 515"/>
              <a:gd name="T22" fmla="*/ 503238 w 465"/>
              <a:gd name="T23" fmla="*/ 476250 h 515"/>
              <a:gd name="T24" fmla="*/ 536575 w 465"/>
              <a:gd name="T25" fmla="*/ 509587 h 515"/>
              <a:gd name="T26" fmla="*/ 515938 w 465"/>
              <a:gd name="T27" fmla="*/ 547687 h 515"/>
              <a:gd name="T28" fmla="*/ 536575 w 465"/>
              <a:gd name="T29" fmla="*/ 566737 h 515"/>
              <a:gd name="T30" fmla="*/ 503238 w 465"/>
              <a:gd name="T31" fmla="*/ 627062 h 515"/>
              <a:gd name="T32" fmla="*/ 433388 w 465"/>
              <a:gd name="T33" fmla="*/ 677862 h 515"/>
              <a:gd name="T34" fmla="*/ 433388 w 465"/>
              <a:gd name="T35" fmla="*/ 711200 h 515"/>
              <a:gd name="T36" fmla="*/ 361950 w 465"/>
              <a:gd name="T37" fmla="*/ 723900 h 515"/>
              <a:gd name="T38" fmla="*/ 361950 w 465"/>
              <a:gd name="T39" fmla="*/ 757237 h 515"/>
              <a:gd name="T40" fmla="*/ 328613 w 465"/>
              <a:gd name="T41" fmla="*/ 723900 h 515"/>
              <a:gd name="T42" fmla="*/ 246063 w 465"/>
              <a:gd name="T43" fmla="*/ 769937 h 515"/>
              <a:gd name="T44" fmla="*/ 258763 w 465"/>
              <a:gd name="T45" fmla="*/ 738187 h 515"/>
              <a:gd name="T46" fmla="*/ 219075 w 465"/>
              <a:gd name="T47" fmla="*/ 757237 h 515"/>
              <a:gd name="T48" fmla="*/ 200025 w 465"/>
              <a:gd name="T49" fmla="*/ 769937 h 515"/>
              <a:gd name="T50" fmla="*/ 233363 w 465"/>
              <a:gd name="T51" fmla="*/ 769937 h 515"/>
              <a:gd name="T52" fmla="*/ 200025 w 465"/>
              <a:gd name="T53" fmla="*/ 796925 h 515"/>
              <a:gd name="T54" fmla="*/ 219075 w 465"/>
              <a:gd name="T55" fmla="*/ 782637 h 515"/>
              <a:gd name="T56" fmla="*/ 187325 w 465"/>
              <a:gd name="T57" fmla="*/ 769937 h 515"/>
              <a:gd name="T58" fmla="*/ 161925 w 465"/>
              <a:gd name="T59" fmla="*/ 796925 h 515"/>
              <a:gd name="T60" fmla="*/ 141288 w 465"/>
              <a:gd name="T61" fmla="*/ 782637 h 515"/>
              <a:gd name="T62" fmla="*/ 128588 w 465"/>
              <a:gd name="T63" fmla="*/ 796925 h 515"/>
              <a:gd name="T64" fmla="*/ 141288 w 465"/>
              <a:gd name="T65" fmla="*/ 796925 h 515"/>
              <a:gd name="T66" fmla="*/ 103188 w 465"/>
              <a:gd name="T67" fmla="*/ 782637 h 515"/>
              <a:gd name="T68" fmla="*/ 103188 w 465"/>
              <a:gd name="T69" fmla="*/ 815975 h 515"/>
              <a:gd name="T70" fmla="*/ 90488 w 465"/>
              <a:gd name="T71" fmla="*/ 782637 h 515"/>
              <a:gd name="T72" fmla="*/ 71438 w 465"/>
              <a:gd name="T73" fmla="*/ 796925 h 515"/>
              <a:gd name="T74" fmla="*/ 71438 w 465"/>
              <a:gd name="T75" fmla="*/ 769937 h 515"/>
              <a:gd name="T76" fmla="*/ 46038 w 465"/>
              <a:gd name="T77" fmla="*/ 782637 h 515"/>
              <a:gd name="T78" fmla="*/ 12700 w 465"/>
              <a:gd name="T79" fmla="*/ 769937 h 515"/>
              <a:gd name="T80" fmla="*/ 0 w 465"/>
              <a:gd name="T81" fmla="*/ 157162 h 515"/>
              <a:gd name="T82" fmla="*/ 0 w 465"/>
              <a:gd name="T83" fmla="*/ 0 h 515"/>
              <a:gd name="T84" fmla="*/ 187325 w 465"/>
              <a:gd name="T85" fmla="*/ 0 h 515"/>
              <a:gd name="T86" fmla="*/ 187325 w 465"/>
              <a:gd name="T87" fmla="*/ 12700 h 515"/>
              <a:gd name="T88" fmla="*/ 736600 w 465"/>
              <a:gd name="T89" fmla="*/ 0 h 515"/>
              <a:gd name="T90" fmla="*/ 704850 w 465"/>
              <a:gd name="T91" fmla="*/ 188912 h 51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465" h="515">
                <a:moveTo>
                  <a:pt x="444" y="119"/>
                </a:moveTo>
                <a:lnTo>
                  <a:pt x="436" y="99"/>
                </a:lnTo>
                <a:lnTo>
                  <a:pt x="456" y="74"/>
                </a:lnTo>
                <a:lnTo>
                  <a:pt x="444" y="45"/>
                </a:lnTo>
                <a:lnTo>
                  <a:pt x="436" y="45"/>
                </a:lnTo>
                <a:lnTo>
                  <a:pt x="419" y="82"/>
                </a:lnTo>
                <a:lnTo>
                  <a:pt x="407" y="127"/>
                </a:lnTo>
                <a:lnTo>
                  <a:pt x="382" y="144"/>
                </a:lnTo>
                <a:lnTo>
                  <a:pt x="362" y="193"/>
                </a:lnTo>
                <a:lnTo>
                  <a:pt x="338" y="218"/>
                </a:lnTo>
                <a:lnTo>
                  <a:pt x="346" y="247"/>
                </a:lnTo>
                <a:lnTo>
                  <a:pt x="317" y="300"/>
                </a:lnTo>
                <a:lnTo>
                  <a:pt x="338" y="321"/>
                </a:lnTo>
                <a:lnTo>
                  <a:pt x="325" y="345"/>
                </a:lnTo>
                <a:lnTo>
                  <a:pt x="338" y="357"/>
                </a:lnTo>
                <a:lnTo>
                  <a:pt x="317" y="395"/>
                </a:lnTo>
                <a:lnTo>
                  <a:pt x="273" y="427"/>
                </a:lnTo>
                <a:lnTo>
                  <a:pt x="273" y="448"/>
                </a:lnTo>
                <a:lnTo>
                  <a:pt x="228" y="456"/>
                </a:lnTo>
                <a:lnTo>
                  <a:pt x="228" y="477"/>
                </a:lnTo>
                <a:lnTo>
                  <a:pt x="207" y="456"/>
                </a:lnTo>
                <a:lnTo>
                  <a:pt x="155" y="485"/>
                </a:lnTo>
                <a:lnTo>
                  <a:pt x="163" y="465"/>
                </a:lnTo>
                <a:lnTo>
                  <a:pt x="138" y="477"/>
                </a:lnTo>
                <a:lnTo>
                  <a:pt x="126" y="485"/>
                </a:lnTo>
                <a:lnTo>
                  <a:pt x="147" y="485"/>
                </a:lnTo>
                <a:lnTo>
                  <a:pt x="126" y="502"/>
                </a:lnTo>
                <a:lnTo>
                  <a:pt x="138" y="493"/>
                </a:lnTo>
                <a:lnTo>
                  <a:pt x="118" y="485"/>
                </a:lnTo>
                <a:lnTo>
                  <a:pt x="102" y="502"/>
                </a:lnTo>
                <a:lnTo>
                  <a:pt x="89" y="493"/>
                </a:lnTo>
                <a:lnTo>
                  <a:pt x="81" y="502"/>
                </a:lnTo>
                <a:lnTo>
                  <a:pt x="89" y="502"/>
                </a:lnTo>
                <a:lnTo>
                  <a:pt x="65" y="493"/>
                </a:lnTo>
                <a:lnTo>
                  <a:pt x="65" y="514"/>
                </a:lnTo>
                <a:lnTo>
                  <a:pt x="57" y="493"/>
                </a:lnTo>
                <a:lnTo>
                  <a:pt x="45" y="502"/>
                </a:lnTo>
                <a:lnTo>
                  <a:pt x="45" y="485"/>
                </a:lnTo>
                <a:lnTo>
                  <a:pt x="29" y="493"/>
                </a:lnTo>
                <a:lnTo>
                  <a:pt x="8" y="485"/>
                </a:lnTo>
                <a:lnTo>
                  <a:pt x="0" y="99"/>
                </a:lnTo>
                <a:lnTo>
                  <a:pt x="0" y="0"/>
                </a:lnTo>
                <a:lnTo>
                  <a:pt x="118" y="0"/>
                </a:lnTo>
                <a:lnTo>
                  <a:pt x="118" y="8"/>
                </a:lnTo>
                <a:lnTo>
                  <a:pt x="464" y="0"/>
                </a:lnTo>
                <a:lnTo>
                  <a:pt x="444" y="119"/>
                </a:lnTo>
              </a:path>
            </a:pathLst>
          </a:custGeom>
          <a:solidFill>
            <a:schemeClr val="accent4">
              <a:lumMod val="40000"/>
              <a:lumOff val="60000"/>
            </a:schemeClr>
          </a:solidFill>
          <a:ln w="12700" cap="rnd" cmpd="sng">
            <a:solidFill>
              <a:schemeClr val="tx1"/>
            </a:solidFill>
            <a:prstDash val="solid"/>
            <a:round/>
            <a:headEnd type="none" w="med" len="med"/>
            <a:tailEnd type="none" w="med" len="med"/>
          </a:ln>
          <a:effectLst/>
        </p:spPr>
        <p:txBody>
          <a:bodyPr/>
          <a:lstStyle/>
          <a:p>
            <a:pPr eaLnBrk="1" hangingPunct="1">
              <a:defRPr/>
            </a:pPr>
            <a:endParaRPr lang="en-US" sz="600">
              <a:latin typeface="+mn-lt"/>
            </a:endParaRPr>
          </a:p>
        </p:txBody>
      </p:sp>
      <p:sp>
        <p:nvSpPr>
          <p:cNvPr id="205" name="Freeform 41"/>
          <p:cNvSpPr>
            <a:spLocks/>
          </p:cNvSpPr>
          <p:nvPr/>
        </p:nvSpPr>
        <p:spPr bwMode="auto">
          <a:xfrm>
            <a:off x="8561388" y="5555374"/>
            <a:ext cx="319087" cy="393700"/>
          </a:xfrm>
          <a:custGeom>
            <a:avLst/>
            <a:gdLst>
              <a:gd name="T0" fmla="*/ 2147483647 w 201"/>
              <a:gd name="T1" fmla="*/ 2147483647 h 248"/>
              <a:gd name="T2" fmla="*/ 2147483647 w 201"/>
              <a:gd name="T3" fmla="*/ 2147483647 h 248"/>
              <a:gd name="T4" fmla="*/ 2147483647 w 201"/>
              <a:gd name="T5" fmla="*/ 2147483647 h 248"/>
              <a:gd name="T6" fmla="*/ 2147483647 w 201"/>
              <a:gd name="T7" fmla="*/ 2147483647 h 248"/>
              <a:gd name="T8" fmla="*/ 2147483647 w 201"/>
              <a:gd name="T9" fmla="*/ 2147483647 h 248"/>
              <a:gd name="T10" fmla="*/ 2147483647 w 201"/>
              <a:gd name="T11" fmla="*/ 2147483647 h 248"/>
              <a:gd name="T12" fmla="*/ 2147483647 w 201"/>
              <a:gd name="T13" fmla="*/ 2147483647 h 248"/>
              <a:gd name="T14" fmla="*/ 2147483647 w 201"/>
              <a:gd name="T15" fmla="*/ 2147483647 h 248"/>
              <a:gd name="T16" fmla="*/ 2147483647 w 201"/>
              <a:gd name="T17" fmla="*/ 2147483647 h 248"/>
              <a:gd name="T18" fmla="*/ 2147483647 w 201"/>
              <a:gd name="T19" fmla="*/ 0 h 248"/>
              <a:gd name="T20" fmla="*/ 2147483647 w 201"/>
              <a:gd name="T21" fmla="*/ 2147483647 h 248"/>
              <a:gd name="T22" fmla="*/ 2147483647 w 201"/>
              <a:gd name="T23" fmla="*/ 2147483647 h 248"/>
              <a:gd name="T24" fmla="*/ 0 w 201"/>
              <a:gd name="T25" fmla="*/ 2147483647 h 248"/>
              <a:gd name="T26" fmla="*/ 2147483647 w 201"/>
              <a:gd name="T27" fmla="*/ 2147483647 h 248"/>
              <a:gd name="T28" fmla="*/ 2147483647 w 201"/>
              <a:gd name="T29" fmla="*/ 2147483647 h 24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01" h="248">
                <a:moveTo>
                  <a:pt x="37" y="201"/>
                </a:moveTo>
                <a:lnTo>
                  <a:pt x="73" y="156"/>
                </a:lnTo>
                <a:lnTo>
                  <a:pt x="82" y="136"/>
                </a:lnTo>
                <a:lnTo>
                  <a:pt x="118" y="99"/>
                </a:lnTo>
                <a:lnTo>
                  <a:pt x="73" y="74"/>
                </a:lnTo>
                <a:lnTo>
                  <a:pt x="110" y="90"/>
                </a:lnTo>
                <a:lnTo>
                  <a:pt x="134" y="82"/>
                </a:lnTo>
                <a:lnTo>
                  <a:pt x="147" y="45"/>
                </a:lnTo>
                <a:lnTo>
                  <a:pt x="126" y="37"/>
                </a:lnTo>
                <a:lnTo>
                  <a:pt x="200" y="0"/>
                </a:lnTo>
                <a:lnTo>
                  <a:pt x="126" y="99"/>
                </a:lnTo>
                <a:lnTo>
                  <a:pt x="134" y="119"/>
                </a:lnTo>
                <a:lnTo>
                  <a:pt x="0" y="247"/>
                </a:lnTo>
                <a:lnTo>
                  <a:pt x="16" y="201"/>
                </a:lnTo>
                <a:lnTo>
                  <a:pt x="37" y="201"/>
                </a:lnTo>
              </a:path>
            </a:pathLst>
          </a:custGeom>
          <a:noFill/>
          <a:ln w="127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0066"/>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defRPr/>
            </a:pPr>
            <a:endParaRPr lang="en-US" sz="700">
              <a:latin typeface="+mn-lt"/>
            </a:endParaRPr>
          </a:p>
        </p:txBody>
      </p:sp>
      <p:sp>
        <p:nvSpPr>
          <p:cNvPr id="206" name="Freeform 42"/>
          <p:cNvSpPr>
            <a:spLocks/>
          </p:cNvSpPr>
          <p:nvPr/>
        </p:nvSpPr>
        <p:spPr bwMode="auto">
          <a:xfrm>
            <a:off x="7696200" y="5131511"/>
            <a:ext cx="576263" cy="673100"/>
          </a:xfrm>
          <a:custGeom>
            <a:avLst/>
            <a:gdLst>
              <a:gd name="T0" fmla="*/ 547688 w 363"/>
              <a:gd name="T1" fmla="*/ 625475 h 424"/>
              <a:gd name="T2" fmla="*/ 534988 w 363"/>
              <a:gd name="T3" fmla="*/ 658813 h 424"/>
              <a:gd name="T4" fmla="*/ 360363 w 363"/>
              <a:gd name="T5" fmla="*/ 671513 h 424"/>
              <a:gd name="T6" fmla="*/ 315913 w 363"/>
              <a:gd name="T7" fmla="*/ 639763 h 424"/>
              <a:gd name="T8" fmla="*/ 277813 w 363"/>
              <a:gd name="T9" fmla="*/ 554038 h 424"/>
              <a:gd name="T10" fmla="*/ 290513 w 363"/>
              <a:gd name="T11" fmla="*/ 469900 h 424"/>
              <a:gd name="T12" fmla="*/ 334963 w 363"/>
              <a:gd name="T13" fmla="*/ 436563 h 424"/>
              <a:gd name="T14" fmla="*/ 290513 w 363"/>
              <a:gd name="T15" fmla="*/ 409575 h 424"/>
              <a:gd name="T16" fmla="*/ 290513 w 363"/>
              <a:gd name="T17" fmla="*/ 338138 h 424"/>
              <a:gd name="T18" fmla="*/ 244475 w 363"/>
              <a:gd name="T19" fmla="*/ 293688 h 424"/>
              <a:gd name="T20" fmla="*/ 244475 w 363"/>
              <a:gd name="T21" fmla="*/ 260350 h 424"/>
              <a:gd name="T22" fmla="*/ 200025 w 363"/>
              <a:gd name="T23" fmla="*/ 188913 h 424"/>
              <a:gd name="T24" fmla="*/ 173038 w 363"/>
              <a:gd name="T25" fmla="*/ 188913 h 424"/>
              <a:gd name="T26" fmla="*/ 160338 w 363"/>
              <a:gd name="T27" fmla="*/ 117475 h 424"/>
              <a:gd name="T28" fmla="*/ 103188 w 363"/>
              <a:gd name="T29" fmla="*/ 117475 h 424"/>
              <a:gd name="T30" fmla="*/ 115888 w 363"/>
              <a:gd name="T31" fmla="*/ 90488 h 424"/>
              <a:gd name="T32" fmla="*/ 71438 w 363"/>
              <a:gd name="T33" fmla="*/ 44450 h 424"/>
              <a:gd name="T34" fmla="*/ 0 w 363"/>
              <a:gd name="T35" fmla="*/ 0 h 424"/>
              <a:gd name="T36" fmla="*/ 561975 w 363"/>
              <a:gd name="T37" fmla="*/ 0 h 424"/>
              <a:gd name="T38" fmla="*/ 574675 w 363"/>
              <a:gd name="T39" fmla="*/ 612775 h 424"/>
              <a:gd name="T40" fmla="*/ 547688 w 363"/>
              <a:gd name="T41" fmla="*/ 625475 h 42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363" h="424">
                <a:moveTo>
                  <a:pt x="345" y="394"/>
                </a:moveTo>
                <a:lnTo>
                  <a:pt x="337" y="415"/>
                </a:lnTo>
                <a:lnTo>
                  <a:pt x="227" y="423"/>
                </a:lnTo>
                <a:lnTo>
                  <a:pt x="199" y="403"/>
                </a:lnTo>
                <a:lnTo>
                  <a:pt x="175" y="349"/>
                </a:lnTo>
                <a:lnTo>
                  <a:pt x="183" y="296"/>
                </a:lnTo>
                <a:lnTo>
                  <a:pt x="211" y="275"/>
                </a:lnTo>
                <a:lnTo>
                  <a:pt x="183" y="258"/>
                </a:lnTo>
                <a:lnTo>
                  <a:pt x="183" y="213"/>
                </a:lnTo>
                <a:lnTo>
                  <a:pt x="154" y="185"/>
                </a:lnTo>
                <a:lnTo>
                  <a:pt x="154" y="164"/>
                </a:lnTo>
                <a:lnTo>
                  <a:pt x="126" y="119"/>
                </a:lnTo>
                <a:lnTo>
                  <a:pt x="109" y="119"/>
                </a:lnTo>
                <a:lnTo>
                  <a:pt x="101" y="74"/>
                </a:lnTo>
                <a:lnTo>
                  <a:pt x="65" y="74"/>
                </a:lnTo>
                <a:lnTo>
                  <a:pt x="73" y="57"/>
                </a:lnTo>
                <a:lnTo>
                  <a:pt x="45" y="28"/>
                </a:lnTo>
                <a:lnTo>
                  <a:pt x="0" y="0"/>
                </a:lnTo>
                <a:lnTo>
                  <a:pt x="354" y="0"/>
                </a:lnTo>
                <a:lnTo>
                  <a:pt x="362" y="386"/>
                </a:lnTo>
                <a:lnTo>
                  <a:pt x="345" y="394"/>
                </a:lnTo>
              </a:path>
            </a:pathLst>
          </a:custGeom>
          <a:noFill/>
          <a:ln w="12700" cap="rnd" cmpd="sng">
            <a:solidFill>
              <a:schemeClr val="tx1"/>
            </a:solidFill>
            <a:prstDash val="solid"/>
            <a:round/>
            <a:headEnd type="none" w="med" len="med"/>
            <a:tailEnd type="none" w="med" len="med"/>
          </a:ln>
          <a:effectLst/>
        </p:spPr>
        <p:txBody>
          <a:bodyPr/>
          <a:lstStyle/>
          <a:p>
            <a:pPr eaLnBrk="1" hangingPunct="1">
              <a:defRPr/>
            </a:pPr>
            <a:endParaRPr lang="en-US" sz="600">
              <a:latin typeface="+mn-lt"/>
            </a:endParaRPr>
          </a:p>
        </p:txBody>
      </p:sp>
      <p:grpSp>
        <p:nvGrpSpPr>
          <p:cNvPr id="207" name="Group 43"/>
          <p:cNvGrpSpPr>
            <a:grpSpLocks/>
          </p:cNvGrpSpPr>
          <p:nvPr/>
        </p:nvGrpSpPr>
        <p:grpSpPr bwMode="auto">
          <a:xfrm>
            <a:off x="7739063" y="5937961"/>
            <a:ext cx="828675" cy="319088"/>
            <a:chOff x="4528" y="4108"/>
            <a:chExt cx="522" cy="201"/>
          </a:xfrm>
        </p:grpSpPr>
        <p:sp>
          <p:nvSpPr>
            <p:cNvPr id="208" name="Freeform 44"/>
            <p:cNvSpPr>
              <a:spLocks/>
            </p:cNvSpPr>
            <p:nvPr/>
          </p:nvSpPr>
          <p:spPr bwMode="auto">
            <a:xfrm>
              <a:off x="5014" y="4108"/>
              <a:ext cx="36" cy="25"/>
            </a:xfrm>
            <a:custGeom>
              <a:avLst/>
              <a:gdLst>
                <a:gd name="T0" fmla="*/ 30 w 36"/>
                <a:gd name="T1" fmla="*/ 1 h 25"/>
                <a:gd name="T2" fmla="*/ 0 w 36"/>
                <a:gd name="T3" fmla="*/ 16 h 25"/>
                <a:gd name="T4" fmla="*/ 0 w 36"/>
                <a:gd name="T5" fmla="*/ 24 h 25"/>
                <a:gd name="T6" fmla="*/ 12 w 36"/>
                <a:gd name="T7" fmla="*/ 24 h 25"/>
                <a:gd name="T8" fmla="*/ 34 w 36"/>
                <a:gd name="T9" fmla="*/ 8 h 25"/>
                <a:gd name="T10" fmla="*/ 35 w 36"/>
                <a:gd name="T11" fmla="*/ 3 h 25"/>
                <a:gd name="T12" fmla="*/ 32 w 36"/>
                <a:gd name="T13" fmla="*/ 0 h 25"/>
                <a:gd name="T14" fmla="*/ 20 w 36"/>
                <a:gd name="T15" fmla="*/ 5 h 25"/>
                <a:gd name="T16" fmla="*/ 30 w 36"/>
                <a:gd name="T17" fmla="*/ 1 h 2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6" h="25">
                  <a:moveTo>
                    <a:pt x="30" y="1"/>
                  </a:moveTo>
                  <a:lnTo>
                    <a:pt x="0" y="16"/>
                  </a:lnTo>
                  <a:lnTo>
                    <a:pt x="0" y="24"/>
                  </a:lnTo>
                  <a:lnTo>
                    <a:pt x="12" y="24"/>
                  </a:lnTo>
                  <a:lnTo>
                    <a:pt x="34" y="8"/>
                  </a:lnTo>
                  <a:lnTo>
                    <a:pt x="35" y="3"/>
                  </a:lnTo>
                  <a:lnTo>
                    <a:pt x="32" y="0"/>
                  </a:lnTo>
                  <a:lnTo>
                    <a:pt x="20" y="5"/>
                  </a:lnTo>
                  <a:lnTo>
                    <a:pt x="30" y="1"/>
                  </a:lnTo>
                </a:path>
              </a:pathLst>
            </a:custGeom>
            <a:noFill/>
            <a:ln w="127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0066"/>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9" name="Freeform 45"/>
            <p:cNvSpPr>
              <a:spLocks/>
            </p:cNvSpPr>
            <p:nvPr/>
          </p:nvSpPr>
          <p:spPr bwMode="auto">
            <a:xfrm>
              <a:off x="4925" y="4162"/>
              <a:ext cx="17" cy="17"/>
            </a:xfrm>
            <a:custGeom>
              <a:avLst/>
              <a:gdLst>
                <a:gd name="T0" fmla="*/ 0 w 17"/>
                <a:gd name="T1" fmla="*/ 0 h 17"/>
                <a:gd name="T2" fmla="*/ 8 w 17"/>
                <a:gd name="T3" fmla="*/ 6 h 17"/>
                <a:gd name="T4" fmla="*/ 9 w 17"/>
                <a:gd name="T5" fmla="*/ 14 h 17"/>
                <a:gd name="T6" fmla="*/ 12 w 17"/>
                <a:gd name="T7" fmla="*/ 16 h 17"/>
                <a:gd name="T8" fmla="*/ 16 w 17"/>
                <a:gd name="T9" fmla="*/ 11 h 17"/>
                <a:gd name="T10" fmla="*/ 16 w 17"/>
                <a:gd name="T11" fmla="*/ 4 h 17"/>
                <a:gd name="T12" fmla="*/ 10 w 17"/>
                <a:gd name="T13" fmla="*/ 0 h 17"/>
                <a:gd name="T14" fmla="*/ 2 w 17"/>
                <a:gd name="T15" fmla="*/ 0 h 17"/>
                <a:gd name="T16" fmla="*/ 0 w 17"/>
                <a:gd name="T17" fmla="*/ 0 h 1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7" h="17">
                  <a:moveTo>
                    <a:pt x="0" y="0"/>
                  </a:moveTo>
                  <a:lnTo>
                    <a:pt x="8" y="6"/>
                  </a:lnTo>
                  <a:lnTo>
                    <a:pt x="9" y="14"/>
                  </a:lnTo>
                  <a:lnTo>
                    <a:pt x="12" y="16"/>
                  </a:lnTo>
                  <a:lnTo>
                    <a:pt x="16" y="11"/>
                  </a:lnTo>
                  <a:lnTo>
                    <a:pt x="16" y="4"/>
                  </a:lnTo>
                  <a:lnTo>
                    <a:pt x="10" y="0"/>
                  </a:lnTo>
                  <a:lnTo>
                    <a:pt x="2" y="0"/>
                  </a:lnTo>
                  <a:lnTo>
                    <a:pt x="0" y="0"/>
                  </a:lnTo>
                </a:path>
              </a:pathLst>
            </a:custGeom>
            <a:noFill/>
            <a:ln w="127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0066"/>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0" name="Freeform 46"/>
            <p:cNvSpPr>
              <a:spLocks/>
            </p:cNvSpPr>
            <p:nvPr/>
          </p:nvSpPr>
          <p:spPr bwMode="auto">
            <a:xfrm>
              <a:off x="4894" y="4173"/>
              <a:ext cx="32" cy="24"/>
            </a:xfrm>
            <a:custGeom>
              <a:avLst/>
              <a:gdLst>
                <a:gd name="T0" fmla="*/ 31 w 32"/>
                <a:gd name="T1" fmla="*/ 0 h 24"/>
                <a:gd name="T2" fmla="*/ 30 w 32"/>
                <a:gd name="T3" fmla="*/ 9 h 24"/>
                <a:gd name="T4" fmla="*/ 19 w 32"/>
                <a:gd name="T5" fmla="*/ 22 h 24"/>
                <a:gd name="T6" fmla="*/ 11 w 32"/>
                <a:gd name="T7" fmla="*/ 23 h 24"/>
                <a:gd name="T8" fmla="*/ 0 w 32"/>
                <a:gd name="T9" fmla="*/ 22 h 24"/>
                <a:gd name="T10" fmla="*/ 0 w 32"/>
                <a:gd name="T11" fmla="*/ 15 h 24"/>
                <a:gd name="T12" fmla="*/ 14 w 32"/>
                <a:gd name="T13" fmla="*/ 9 h 24"/>
                <a:gd name="T14" fmla="*/ 14 w 32"/>
                <a:gd name="T15" fmla="*/ 3 h 24"/>
                <a:gd name="T16" fmla="*/ 20 w 32"/>
                <a:gd name="T17" fmla="*/ 1 h 24"/>
                <a:gd name="T18" fmla="*/ 24 w 32"/>
                <a:gd name="T19" fmla="*/ 1 h 24"/>
                <a:gd name="T20" fmla="*/ 31 w 32"/>
                <a:gd name="T21" fmla="*/ 0 h 24"/>
                <a:gd name="T22" fmla="*/ 31 w 32"/>
                <a:gd name="T23" fmla="*/ 6 h 24"/>
                <a:gd name="T24" fmla="*/ 31 w 32"/>
                <a:gd name="T25" fmla="*/ 0 h 2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2" h="24">
                  <a:moveTo>
                    <a:pt x="31" y="0"/>
                  </a:moveTo>
                  <a:lnTo>
                    <a:pt x="30" y="9"/>
                  </a:lnTo>
                  <a:lnTo>
                    <a:pt x="19" y="22"/>
                  </a:lnTo>
                  <a:lnTo>
                    <a:pt x="11" y="23"/>
                  </a:lnTo>
                  <a:lnTo>
                    <a:pt x="0" y="22"/>
                  </a:lnTo>
                  <a:lnTo>
                    <a:pt x="0" y="15"/>
                  </a:lnTo>
                  <a:lnTo>
                    <a:pt x="14" y="9"/>
                  </a:lnTo>
                  <a:lnTo>
                    <a:pt x="14" y="3"/>
                  </a:lnTo>
                  <a:lnTo>
                    <a:pt x="20" y="1"/>
                  </a:lnTo>
                  <a:lnTo>
                    <a:pt x="24" y="1"/>
                  </a:lnTo>
                  <a:lnTo>
                    <a:pt x="31" y="0"/>
                  </a:lnTo>
                  <a:lnTo>
                    <a:pt x="31" y="6"/>
                  </a:lnTo>
                  <a:lnTo>
                    <a:pt x="31" y="0"/>
                  </a:lnTo>
                </a:path>
              </a:pathLst>
            </a:custGeom>
            <a:noFill/>
            <a:ln w="127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0066"/>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1" name="Freeform 47"/>
            <p:cNvSpPr>
              <a:spLocks/>
            </p:cNvSpPr>
            <p:nvPr/>
          </p:nvSpPr>
          <p:spPr bwMode="auto">
            <a:xfrm>
              <a:off x="4826" y="4206"/>
              <a:ext cx="41" cy="16"/>
            </a:xfrm>
            <a:custGeom>
              <a:avLst/>
              <a:gdLst>
                <a:gd name="T0" fmla="*/ 38 w 41"/>
                <a:gd name="T1" fmla="*/ 1 h 16"/>
                <a:gd name="T2" fmla="*/ 38 w 41"/>
                <a:gd name="T3" fmla="*/ 6 h 16"/>
                <a:gd name="T4" fmla="*/ 27 w 41"/>
                <a:gd name="T5" fmla="*/ 13 h 16"/>
                <a:gd name="T6" fmla="*/ 16 w 41"/>
                <a:gd name="T7" fmla="*/ 15 h 16"/>
                <a:gd name="T8" fmla="*/ 4 w 41"/>
                <a:gd name="T9" fmla="*/ 15 h 16"/>
                <a:gd name="T10" fmla="*/ 0 w 41"/>
                <a:gd name="T11" fmla="*/ 12 h 16"/>
                <a:gd name="T12" fmla="*/ 3 w 41"/>
                <a:gd name="T13" fmla="*/ 8 h 16"/>
                <a:gd name="T14" fmla="*/ 11 w 41"/>
                <a:gd name="T15" fmla="*/ 7 h 16"/>
                <a:gd name="T16" fmla="*/ 21 w 41"/>
                <a:gd name="T17" fmla="*/ 5 h 16"/>
                <a:gd name="T18" fmla="*/ 16 w 41"/>
                <a:gd name="T19" fmla="*/ 10 h 16"/>
                <a:gd name="T20" fmla="*/ 28 w 41"/>
                <a:gd name="T21" fmla="*/ 2 h 16"/>
                <a:gd name="T22" fmla="*/ 34 w 41"/>
                <a:gd name="T23" fmla="*/ 0 h 16"/>
                <a:gd name="T24" fmla="*/ 40 w 41"/>
                <a:gd name="T25" fmla="*/ 3 h 16"/>
                <a:gd name="T26" fmla="*/ 40 w 41"/>
                <a:gd name="T27" fmla="*/ 6 h 16"/>
                <a:gd name="T28" fmla="*/ 38 w 41"/>
                <a:gd name="T29" fmla="*/ 1 h 1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41" h="16">
                  <a:moveTo>
                    <a:pt x="38" y="1"/>
                  </a:moveTo>
                  <a:lnTo>
                    <a:pt x="38" y="6"/>
                  </a:lnTo>
                  <a:lnTo>
                    <a:pt x="27" y="13"/>
                  </a:lnTo>
                  <a:lnTo>
                    <a:pt x="16" y="15"/>
                  </a:lnTo>
                  <a:lnTo>
                    <a:pt x="4" y="15"/>
                  </a:lnTo>
                  <a:lnTo>
                    <a:pt x="0" y="12"/>
                  </a:lnTo>
                  <a:lnTo>
                    <a:pt x="3" y="8"/>
                  </a:lnTo>
                  <a:lnTo>
                    <a:pt x="11" y="7"/>
                  </a:lnTo>
                  <a:lnTo>
                    <a:pt x="21" y="5"/>
                  </a:lnTo>
                  <a:lnTo>
                    <a:pt x="16" y="10"/>
                  </a:lnTo>
                  <a:lnTo>
                    <a:pt x="28" y="2"/>
                  </a:lnTo>
                  <a:lnTo>
                    <a:pt x="34" y="0"/>
                  </a:lnTo>
                  <a:lnTo>
                    <a:pt x="40" y="3"/>
                  </a:lnTo>
                  <a:lnTo>
                    <a:pt x="40" y="6"/>
                  </a:lnTo>
                  <a:lnTo>
                    <a:pt x="38" y="1"/>
                  </a:lnTo>
                </a:path>
              </a:pathLst>
            </a:custGeom>
            <a:noFill/>
            <a:ln w="127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0066"/>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2" name="Freeform 48"/>
            <p:cNvSpPr>
              <a:spLocks/>
            </p:cNvSpPr>
            <p:nvPr/>
          </p:nvSpPr>
          <p:spPr bwMode="auto">
            <a:xfrm>
              <a:off x="4764" y="4204"/>
              <a:ext cx="34" cy="17"/>
            </a:xfrm>
            <a:custGeom>
              <a:avLst/>
              <a:gdLst>
                <a:gd name="T0" fmla="*/ 32 w 34"/>
                <a:gd name="T1" fmla="*/ 16 h 17"/>
                <a:gd name="T2" fmla="*/ 32 w 34"/>
                <a:gd name="T3" fmla="*/ 6 h 17"/>
                <a:gd name="T4" fmla="*/ 26 w 34"/>
                <a:gd name="T5" fmla="*/ 2 h 17"/>
                <a:gd name="T6" fmla="*/ 20 w 34"/>
                <a:gd name="T7" fmla="*/ 0 h 17"/>
                <a:gd name="T8" fmla="*/ 0 w 34"/>
                <a:gd name="T9" fmla="*/ 0 h 17"/>
                <a:gd name="T10" fmla="*/ 4 w 34"/>
                <a:gd name="T11" fmla="*/ 10 h 17"/>
                <a:gd name="T12" fmla="*/ 10 w 34"/>
                <a:gd name="T13" fmla="*/ 12 h 17"/>
                <a:gd name="T14" fmla="*/ 22 w 34"/>
                <a:gd name="T15" fmla="*/ 16 h 17"/>
                <a:gd name="T16" fmla="*/ 33 w 34"/>
                <a:gd name="T17" fmla="*/ 16 h 17"/>
                <a:gd name="T18" fmla="*/ 33 w 34"/>
                <a:gd name="T19" fmla="*/ 14 h 17"/>
                <a:gd name="T20" fmla="*/ 32 w 34"/>
                <a:gd name="T21" fmla="*/ 16 h 1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4" h="17">
                  <a:moveTo>
                    <a:pt x="32" y="16"/>
                  </a:moveTo>
                  <a:lnTo>
                    <a:pt x="32" y="6"/>
                  </a:lnTo>
                  <a:lnTo>
                    <a:pt x="26" y="2"/>
                  </a:lnTo>
                  <a:lnTo>
                    <a:pt x="20" y="0"/>
                  </a:lnTo>
                  <a:lnTo>
                    <a:pt x="0" y="0"/>
                  </a:lnTo>
                  <a:lnTo>
                    <a:pt x="4" y="10"/>
                  </a:lnTo>
                  <a:lnTo>
                    <a:pt x="10" y="12"/>
                  </a:lnTo>
                  <a:lnTo>
                    <a:pt x="22" y="16"/>
                  </a:lnTo>
                  <a:lnTo>
                    <a:pt x="33" y="16"/>
                  </a:lnTo>
                  <a:lnTo>
                    <a:pt x="33" y="14"/>
                  </a:lnTo>
                  <a:lnTo>
                    <a:pt x="32" y="16"/>
                  </a:lnTo>
                </a:path>
              </a:pathLst>
            </a:custGeom>
            <a:noFill/>
            <a:ln w="127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0066"/>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3" name="Freeform 49"/>
            <p:cNvSpPr>
              <a:spLocks/>
            </p:cNvSpPr>
            <p:nvPr/>
          </p:nvSpPr>
          <p:spPr bwMode="auto">
            <a:xfrm>
              <a:off x="4766" y="4232"/>
              <a:ext cx="21" cy="15"/>
            </a:xfrm>
            <a:custGeom>
              <a:avLst/>
              <a:gdLst>
                <a:gd name="T0" fmla="*/ 18 w 21"/>
                <a:gd name="T1" fmla="*/ 4 h 15"/>
                <a:gd name="T2" fmla="*/ 20 w 21"/>
                <a:gd name="T3" fmla="*/ 14 h 15"/>
                <a:gd name="T4" fmla="*/ 12 w 21"/>
                <a:gd name="T5" fmla="*/ 14 h 15"/>
                <a:gd name="T6" fmla="*/ 0 w 21"/>
                <a:gd name="T7" fmla="*/ 8 h 15"/>
                <a:gd name="T8" fmla="*/ 0 w 21"/>
                <a:gd name="T9" fmla="*/ 2 h 15"/>
                <a:gd name="T10" fmla="*/ 4 w 21"/>
                <a:gd name="T11" fmla="*/ 0 h 15"/>
                <a:gd name="T12" fmla="*/ 19 w 21"/>
                <a:gd name="T13" fmla="*/ 5 h 15"/>
                <a:gd name="T14" fmla="*/ 18 w 21"/>
                <a:gd name="T15" fmla="*/ 4 h 15"/>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1" h="15">
                  <a:moveTo>
                    <a:pt x="18" y="4"/>
                  </a:moveTo>
                  <a:lnTo>
                    <a:pt x="20" y="14"/>
                  </a:lnTo>
                  <a:lnTo>
                    <a:pt x="12" y="14"/>
                  </a:lnTo>
                  <a:lnTo>
                    <a:pt x="0" y="8"/>
                  </a:lnTo>
                  <a:lnTo>
                    <a:pt x="0" y="2"/>
                  </a:lnTo>
                  <a:lnTo>
                    <a:pt x="4" y="0"/>
                  </a:lnTo>
                  <a:lnTo>
                    <a:pt x="19" y="5"/>
                  </a:lnTo>
                  <a:lnTo>
                    <a:pt x="18" y="4"/>
                  </a:lnTo>
                </a:path>
              </a:pathLst>
            </a:custGeom>
            <a:noFill/>
            <a:ln w="127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0066"/>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4" name="Freeform 50"/>
            <p:cNvSpPr>
              <a:spLocks/>
            </p:cNvSpPr>
            <p:nvPr/>
          </p:nvSpPr>
          <p:spPr bwMode="auto">
            <a:xfrm>
              <a:off x="4688" y="4218"/>
              <a:ext cx="69" cy="49"/>
            </a:xfrm>
            <a:custGeom>
              <a:avLst/>
              <a:gdLst>
                <a:gd name="T0" fmla="*/ 42 w 69"/>
                <a:gd name="T1" fmla="*/ 20 h 49"/>
                <a:gd name="T2" fmla="*/ 42 w 69"/>
                <a:gd name="T3" fmla="*/ 15 h 49"/>
                <a:gd name="T4" fmla="*/ 35 w 69"/>
                <a:gd name="T5" fmla="*/ 7 h 49"/>
                <a:gd name="T6" fmla="*/ 11 w 69"/>
                <a:gd name="T7" fmla="*/ 0 h 49"/>
                <a:gd name="T8" fmla="*/ 0 w 69"/>
                <a:gd name="T9" fmla="*/ 3 h 49"/>
                <a:gd name="T10" fmla="*/ 0 w 69"/>
                <a:gd name="T11" fmla="*/ 7 h 49"/>
                <a:gd name="T12" fmla="*/ 14 w 69"/>
                <a:gd name="T13" fmla="*/ 21 h 49"/>
                <a:gd name="T14" fmla="*/ 23 w 69"/>
                <a:gd name="T15" fmla="*/ 33 h 49"/>
                <a:gd name="T16" fmla="*/ 28 w 69"/>
                <a:gd name="T17" fmla="*/ 40 h 49"/>
                <a:gd name="T18" fmla="*/ 39 w 69"/>
                <a:gd name="T19" fmla="*/ 47 h 49"/>
                <a:gd name="T20" fmla="*/ 48 w 69"/>
                <a:gd name="T21" fmla="*/ 48 h 49"/>
                <a:gd name="T22" fmla="*/ 68 w 69"/>
                <a:gd name="T23" fmla="*/ 48 h 49"/>
                <a:gd name="T24" fmla="*/ 60 w 69"/>
                <a:gd name="T25" fmla="*/ 41 h 49"/>
                <a:gd name="T26" fmla="*/ 62 w 69"/>
                <a:gd name="T27" fmla="*/ 38 h 49"/>
                <a:gd name="T28" fmla="*/ 67 w 69"/>
                <a:gd name="T29" fmla="*/ 34 h 49"/>
                <a:gd name="T30" fmla="*/ 62 w 69"/>
                <a:gd name="T31" fmla="*/ 26 h 49"/>
                <a:gd name="T32" fmla="*/ 50 w 69"/>
                <a:gd name="T33" fmla="*/ 20 h 49"/>
                <a:gd name="T34" fmla="*/ 42 w 69"/>
                <a:gd name="T35" fmla="*/ 20 h 4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69" h="49">
                  <a:moveTo>
                    <a:pt x="42" y="20"/>
                  </a:moveTo>
                  <a:lnTo>
                    <a:pt x="42" y="15"/>
                  </a:lnTo>
                  <a:lnTo>
                    <a:pt x="35" y="7"/>
                  </a:lnTo>
                  <a:lnTo>
                    <a:pt x="11" y="0"/>
                  </a:lnTo>
                  <a:lnTo>
                    <a:pt x="0" y="3"/>
                  </a:lnTo>
                  <a:lnTo>
                    <a:pt x="0" y="7"/>
                  </a:lnTo>
                  <a:lnTo>
                    <a:pt x="14" y="21"/>
                  </a:lnTo>
                  <a:lnTo>
                    <a:pt x="23" y="33"/>
                  </a:lnTo>
                  <a:lnTo>
                    <a:pt x="28" y="40"/>
                  </a:lnTo>
                  <a:lnTo>
                    <a:pt x="39" y="47"/>
                  </a:lnTo>
                  <a:lnTo>
                    <a:pt x="48" y="48"/>
                  </a:lnTo>
                  <a:lnTo>
                    <a:pt x="68" y="48"/>
                  </a:lnTo>
                  <a:lnTo>
                    <a:pt x="60" y="41"/>
                  </a:lnTo>
                  <a:lnTo>
                    <a:pt x="62" y="38"/>
                  </a:lnTo>
                  <a:lnTo>
                    <a:pt x="67" y="34"/>
                  </a:lnTo>
                  <a:lnTo>
                    <a:pt x="62" y="26"/>
                  </a:lnTo>
                  <a:lnTo>
                    <a:pt x="50" y="20"/>
                  </a:lnTo>
                  <a:lnTo>
                    <a:pt x="42" y="20"/>
                  </a:lnTo>
                </a:path>
              </a:pathLst>
            </a:custGeom>
            <a:noFill/>
            <a:ln w="127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0066"/>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 name="Freeform 51"/>
            <p:cNvSpPr>
              <a:spLocks/>
            </p:cNvSpPr>
            <p:nvPr/>
          </p:nvSpPr>
          <p:spPr bwMode="auto">
            <a:xfrm>
              <a:off x="4659" y="4234"/>
              <a:ext cx="33" cy="23"/>
            </a:xfrm>
            <a:custGeom>
              <a:avLst/>
              <a:gdLst>
                <a:gd name="T0" fmla="*/ 25 w 33"/>
                <a:gd name="T1" fmla="*/ 8 h 23"/>
                <a:gd name="T2" fmla="*/ 21 w 33"/>
                <a:gd name="T3" fmla="*/ 1 h 23"/>
                <a:gd name="T4" fmla="*/ 15 w 33"/>
                <a:gd name="T5" fmla="*/ 0 h 23"/>
                <a:gd name="T6" fmla="*/ 9 w 33"/>
                <a:gd name="T7" fmla="*/ 0 h 23"/>
                <a:gd name="T8" fmla="*/ 2 w 33"/>
                <a:gd name="T9" fmla="*/ 0 h 23"/>
                <a:gd name="T10" fmla="*/ 0 w 33"/>
                <a:gd name="T11" fmla="*/ 2 h 23"/>
                <a:gd name="T12" fmla="*/ 3 w 33"/>
                <a:gd name="T13" fmla="*/ 8 h 23"/>
                <a:gd name="T14" fmla="*/ 9 w 33"/>
                <a:gd name="T15" fmla="*/ 10 h 23"/>
                <a:gd name="T16" fmla="*/ 12 w 33"/>
                <a:gd name="T17" fmla="*/ 15 h 23"/>
                <a:gd name="T18" fmla="*/ 16 w 33"/>
                <a:gd name="T19" fmla="*/ 20 h 23"/>
                <a:gd name="T20" fmla="*/ 26 w 33"/>
                <a:gd name="T21" fmla="*/ 22 h 23"/>
                <a:gd name="T22" fmla="*/ 32 w 33"/>
                <a:gd name="T23" fmla="*/ 20 h 23"/>
                <a:gd name="T24" fmla="*/ 32 w 33"/>
                <a:gd name="T25" fmla="*/ 15 h 23"/>
                <a:gd name="T26" fmla="*/ 25 w 33"/>
                <a:gd name="T27" fmla="*/ 7 h 23"/>
                <a:gd name="T28" fmla="*/ 25 w 33"/>
                <a:gd name="T29" fmla="*/ 8 h 2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33" h="23">
                  <a:moveTo>
                    <a:pt x="25" y="8"/>
                  </a:moveTo>
                  <a:lnTo>
                    <a:pt x="21" y="1"/>
                  </a:lnTo>
                  <a:lnTo>
                    <a:pt x="15" y="0"/>
                  </a:lnTo>
                  <a:lnTo>
                    <a:pt x="9" y="0"/>
                  </a:lnTo>
                  <a:lnTo>
                    <a:pt x="2" y="0"/>
                  </a:lnTo>
                  <a:lnTo>
                    <a:pt x="0" y="2"/>
                  </a:lnTo>
                  <a:lnTo>
                    <a:pt x="3" y="8"/>
                  </a:lnTo>
                  <a:lnTo>
                    <a:pt x="9" y="10"/>
                  </a:lnTo>
                  <a:lnTo>
                    <a:pt x="12" y="15"/>
                  </a:lnTo>
                  <a:lnTo>
                    <a:pt x="16" y="20"/>
                  </a:lnTo>
                  <a:lnTo>
                    <a:pt x="26" y="22"/>
                  </a:lnTo>
                  <a:lnTo>
                    <a:pt x="32" y="20"/>
                  </a:lnTo>
                  <a:lnTo>
                    <a:pt x="32" y="15"/>
                  </a:lnTo>
                  <a:lnTo>
                    <a:pt x="25" y="7"/>
                  </a:lnTo>
                  <a:lnTo>
                    <a:pt x="25" y="8"/>
                  </a:lnTo>
                </a:path>
              </a:pathLst>
            </a:custGeom>
            <a:noFill/>
            <a:ln w="127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0066"/>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6" name="Freeform 52"/>
            <p:cNvSpPr>
              <a:spLocks/>
            </p:cNvSpPr>
            <p:nvPr/>
          </p:nvSpPr>
          <p:spPr bwMode="auto">
            <a:xfrm>
              <a:off x="4682" y="4260"/>
              <a:ext cx="21" cy="10"/>
            </a:xfrm>
            <a:custGeom>
              <a:avLst/>
              <a:gdLst>
                <a:gd name="T0" fmla="*/ 20 w 21"/>
                <a:gd name="T1" fmla="*/ 9 h 10"/>
                <a:gd name="T2" fmla="*/ 20 w 21"/>
                <a:gd name="T3" fmla="*/ 2 h 10"/>
                <a:gd name="T4" fmla="*/ 6 w 21"/>
                <a:gd name="T5" fmla="*/ 0 h 10"/>
                <a:gd name="T6" fmla="*/ 0 w 21"/>
                <a:gd name="T7" fmla="*/ 2 h 10"/>
                <a:gd name="T8" fmla="*/ 3 w 21"/>
                <a:gd name="T9" fmla="*/ 5 h 10"/>
                <a:gd name="T10" fmla="*/ 4 w 21"/>
                <a:gd name="T11" fmla="*/ 8 h 10"/>
                <a:gd name="T12" fmla="*/ 13 w 21"/>
                <a:gd name="T13" fmla="*/ 9 h 10"/>
                <a:gd name="T14" fmla="*/ 20 w 21"/>
                <a:gd name="T15" fmla="*/ 9 h 1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1" h="10">
                  <a:moveTo>
                    <a:pt x="20" y="9"/>
                  </a:moveTo>
                  <a:lnTo>
                    <a:pt x="20" y="2"/>
                  </a:lnTo>
                  <a:lnTo>
                    <a:pt x="6" y="0"/>
                  </a:lnTo>
                  <a:lnTo>
                    <a:pt x="0" y="2"/>
                  </a:lnTo>
                  <a:lnTo>
                    <a:pt x="3" y="5"/>
                  </a:lnTo>
                  <a:lnTo>
                    <a:pt x="4" y="8"/>
                  </a:lnTo>
                  <a:lnTo>
                    <a:pt x="13" y="9"/>
                  </a:lnTo>
                  <a:lnTo>
                    <a:pt x="20" y="9"/>
                  </a:lnTo>
                </a:path>
              </a:pathLst>
            </a:custGeom>
            <a:noFill/>
            <a:ln w="127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0066"/>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7" name="Freeform 53"/>
            <p:cNvSpPr>
              <a:spLocks/>
            </p:cNvSpPr>
            <p:nvPr/>
          </p:nvSpPr>
          <p:spPr bwMode="auto">
            <a:xfrm>
              <a:off x="4614" y="4262"/>
              <a:ext cx="53" cy="26"/>
            </a:xfrm>
            <a:custGeom>
              <a:avLst/>
              <a:gdLst>
                <a:gd name="T0" fmla="*/ 40 w 53"/>
                <a:gd name="T1" fmla="*/ 25 h 26"/>
                <a:gd name="T2" fmla="*/ 18 w 53"/>
                <a:gd name="T3" fmla="*/ 23 h 26"/>
                <a:gd name="T4" fmla="*/ 0 w 53"/>
                <a:gd name="T5" fmla="*/ 18 h 26"/>
                <a:gd name="T6" fmla="*/ 0 w 53"/>
                <a:gd name="T7" fmla="*/ 15 h 26"/>
                <a:gd name="T8" fmla="*/ 12 w 53"/>
                <a:gd name="T9" fmla="*/ 9 h 26"/>
                <a:gd name="T10" fmla="*/ 28 w 53"/>
                <a:gd name="T11" fmla="*/ 4 h 26"/>
                <a:gd name="T12" fmla="*/ 34 w 53"/>
                <a:gd name="T13" fmla="*/ 4 h 26"/>
                <a:gd name="T14" fmla="*/ 38 w 53"/>
                <a:gd name="T15" fmla="*/ 0 h 26"/>
                <a:gd name="T16" fmla="*/ 47 w 53"/>
                <a:gd name="T17" fmla="*/ 0 h 26"/>
                <a:gd name="T18" fmla="*/ 52 w 53"/>
                <a:gd name="T19" fmla="*/ 0 h 26"/>
                <a:gd name="T20" fmla="*/ 52 w 53"/>
                <a:gd name="T21" fmla="*/ 6 h 26"/>
                <a:gd name="T22" fmla="*/ 52 w 53"/>
                <a:gd name="T23" fmla="*/ 13 h 26"/>
                <a:gd name="T24" fmla="*/ 41 w 53"/>
                <a:gd name="T25" fmla="*/ 24 h 26"/>
                <a:gd name="T26" fmla="*/ 40 w 53"/>
                <a:gd name="T27" fmla="*/ 25 h 2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53" h="26">
                  <a:moveTo>
                    <a:pt x="40" y="25"/>
                  </a:moveTo>
                  <a:lnTo>
                    <a:pt x="18" y="23"/>
                  </a:lnTo>
                  <a:lnTo>
                    <a:pt x="0" y="18"/>
                  </a:lnTo>
                  <a:lnTo>
                    <a:pt x="0" y="15"/>
                  </a:lnTo>
                  <a:lnTo>
                    <a:pt x="12" y="9"/>
                  </a:lnTo>
                  <a:lnTo>
                    <a:pt x="28" y="4"/>
                  </a:lnTo>
                  <a:lnTo>
                    <a:pt x="34" y="4"/>
                  </a:lnTo>
                  <a:lnTo>
                    <a:pt x="38" y="0"/>
                  </a:lnTo>
                  <a:lnTo>
                    <a:pt x="47" y="0"/>
                  </a:lnTo>
                  <a:lnTo>
                    <a:pt x="52" y="0"/>
                  </a:lnTo>
                  <a:lnTo>
                    <a:pt x="52" y="6"/>
                  </a:lnTo>
                  <a:lnTo>
                    <a:pt x="52" y="13"/>
                  </a:lnTo>
                  <a:lnTo>
                    <a:pt x="41" y="24"/>
                  </a:lnTo>
                  <a:lnTo>
                    <a:pt x="40" y="25"/>
                  </a:lnTo>
                </a:path>
              </a:pathLst>
            </a:custGeom>
            <a:noFill/>
            <a:ln w="127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0066"/>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8" name="Freeform 54"/>
            <p:cNvSpPr>
              <a:spLocks/>
            </p:cNvSpPr>
            <p:nvPr/>
          </p:nvSpPr>
          <p:spPr bwMode="auto">
            <a:xfrm>
              <a:off x="4558" y="4286"/>
              <a:ext cx="15" cy="15"/>
            </a:xfrm>
            <a:custGeom>
              <a:avLst/>
              <a:gdLst>
                <a:gd name="T0" fmla="*/ 12 w 15"/>
                <a:gd name="T1" fmla="*/ 14 h 15"/>
                <a:gd name="T2" fmla="*/ 14 w 15"/>
                <a:gd name="T3" fmla="*/ 6 h 15"/>
                <a:gd name="T4" fmla="*/ 12 w 15"/>
                <a:gd name="T5" fmla="*/ 1 h 15"/>
                <a:gd name="T6" fmla="*/ 8 w 15"/>
                <a:gd name="T7" fmla="*/ 0 h 15"/>
                <a:gd name="T8" fmla="*/ 0 w 15"/>
                <a:gd name="T9" fmla="*/ 3 h 15"/>
                <a:gd name="T10" fmla="*/ 0 w 15"/>
                <a:gd name="T11" fmla="*/ 6 h 15"/>
                <a:gd name="T12" fmla="*/ 4 w 15"/>
                <a:gd name="T13" fmla="*/ 10 h 15"/>
                <a:gd name="T14" fmla="*/ 14 w 15"/>
                <a:gd name="T15" fmla="*/ 14 h 15"/>
                <a:gd name="T16" fmla="*/ 12 w 15"/>
                <a:gd name="T17" fmla="*/ 14 h 1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5" h="15">
                  <a:moveTo>
                    <a:pt x="12" y="14"/>
                  </a:moveTo>
                  <a:lnTo>
                    <a:pt x="14" y="6"/>
                  </a:lnTo>
                  <a:lnTo>
                    <a:pt x="12" y="1"/>
                  </a:lnTo>
                  <a:lnTo>
                    <a:pt x="8" y="0"/>
                  </a:lnTo>
                  <a:lnTo>
                    <a:pt x="0" y="3"/>
                  </a:lnTo>
                  <a:lnTo>
                    <a:pt x="0" y="6"/>
                  </a:lnTo>
                  <a:lnTo>
                    <a:pt x="4" y="10"/>
                  </a:lnTo>
                  <a:lnTo>
                    <a:pt x="14" y="14"/>
                  </a:lnTo>
                  <a:lnTo>
                    <a:pt x="12" y="14"/>
                  </a:lnTo>
                </a:path>
              </a:pathLst>
            </a:custGeom>
            <a:noFill/>
            <a:ln w="127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0066"/>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9" name="Freeform 55"/>
            <p:cNvSpPr>
              <a:spLocks/>
            </p:cNvSpPr>
            <p:nvPr/>
          </p:nvSpPr>
          <p:spPr bwMode="auto">
            <a:xfrm>
              <a:off x="4528" y="4302"/>
              <a:ext cx="17" cy="7"/>
            </a:xfrm>
            <a:custGeom>
              <a:avLst/>
              <a:gdLst>
                <a:gd name="T0" fmla="*/ 14 w 17"/>
                <a:gd name="T1" fmla="*/ 5 h 7"/>
                <a:gd name="T2" fmla="*/ 16 w 17"/>
                <a:gd name="T3" fmla="*/ 0 h 7"/>
                <a:gd name="T4" fmla="*/ 0 w 17"/>
                <a:gd name="T5" fmla="*/ 6 h 7"/>
                <a:gd name="T6" fmla="*/ 13 w 17"/>
                <a:gd name="T7" fmla="*/ 6 h 7"/>
                <a:gd name="T8" fmla="*/ 14 w 17"/>
                <a:gd name="T9" fmla="*/ 5 h 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7">
                  <a:moveTo>
                    <a:pt x="14" y="5"/>
                  </a:moveTo>
                  <a:lnTo>
                    <a:pt x="16" y="0"/>
                  </a:lnTo>
                  <a:lnTo>
                    <a:pt x="0" y="6"/>
                  </a:lnTo>
                  <a:lnTo>
                    <a:pt x="13" y="6"/>
                  </a:lnTo>
                  <a:lnTo>
                    <a:pt x="14" y="5"/>
                  </a:lnTo>
                </a:path>
              </a:pathLst>
            </a:custGeom>
            <a:noFill/>
            <a:ln w="127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0066"/>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0" name="Oval 56"/>
            <p:cNvSpPr>
              <a:spLocks noChangeArrowheads="1"/>
            </p:cNvSpPr>
            <p:nvPr/>
          </p:nvSpPr>
          <p:spPr bwMode="auto">
            <a:xfrm>
              <a:off x="4594" y="4289"/>
              <a:ext cx="12" cy="7"/>
            </a:xfrm>
            <a:prstGeom prst="ellipse">
              <a:avLst/>
            </a:prstGeom>
            <a:noFill/>
            <a:ln w="12700">
              <a:solidFill>
                <a:schemeClr val="tx1"/>
              </a:solidFill>
              <a:round/>
              <a:headEnd/>
              <a:tailEnd/>
            </a:ln>
            <a:effectLst/>
            <a:extLst>
              <a:ext uri="{909E8E84-426E-40DD-AFC4-6F175D3DCCD1}">
                <a14:hiddenFill xmlns:a14="http://schemas.microsoft.com/office/drawing/2010/main">
                  <a:solidFill>
                    <a:srgbClr val="FF0066"/>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2400">
                <a:latin typeface="Times New Roman" panose="02020603050405020304" pitchFamily="18" charset="0"/>
              </a:endParaRPr>
            </a:p>
          </p:txBody>
        </p:sp>
        <p:sp>
          <p:nvSpPr>
            <p:cNvPr id="221" name="Freeform 57"/>
            <p:cNvSpPr>
              <a:spLocks/>
            </p:cNvSpPr>
            <p:nvPr/>
          </p:nvSpPr>
          <p:spPr bwMode="auto">
            <a:xfrm>
              <a:off x="4963" y="4145"/>
              <a:ext cx="24" cy="14"/>
            </a:xfrm>
            <a:custGeom>
              <a:avLst/>
              <a:gdLst>
                <a:gd name="T0" fmla="*/ 21 w 24"/>
                <a:gd name="T1" fmla="*/ 13 h 14"/>
                <a:gd name="T2" fmla="*/ 23 w 24"/>
                <a:gd name="T3" fmla="*/ 3 h 14"/>
                <a:gd name="T4" fmla="*/ 22 w 24"/>
                <a:gd name="T5" fmla="*/ 1 h 14"/>
                <a:gd name="T6" fmla="*/ 15 w 24"/>
                <a:gd name="T7" fmla="*/ 0 h 14"/>
                <a:gd name="T8" fmla="*/ 6 w 24"/>
                <a:gd name="T9" fmla="*/ 3 h 14"/>
                <a:gd name="T10" fmla="*/ 0 w 24"/>
                <a:gd name="T11" fmla="*/ 6 h 14"/>
                <a:gd name="T12" fmla="*/ 0 w 24"/>
                <a:gd name="T13" fmla="*/ 10 h 14"/>
                <a:gd name="T14" fmla="*/ 5 w 24"/>
                <a:gd name="T15" fmla="*/ 13 h 14"/>
                <a:gd name="T16" fmla="*/ 20 w 24"/>
                <a:gd name="T17" fmla="*/ 13 h 14"/>
                <a:gd name="T18" fmla="*/ 23 w 24"/>
                <a:gd name="T19" fmla="*/ 9 h 14"/>
                <a:gd name="T20" fmla="*/ 21 w 24"/>
                <a:gd name="T21" fmla="*/ 13 h 1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4" h="14">
                  <a:moveTo>
                    <a:pt x="21" y="13"/>
                  </a:moveTo>
                  <a:lnTo>
                    <a:pt x="23" y="3"/>
                  </a:lnTo>
                  <a:lnTo>
                    <a:pt x="22" y="1"/>
                  </a:lnTo>
                  <a:lnTo>
                    <a:pt x="15" y="0"/>
                  </a:lnTo>
                  <a:lnTo>
                    <a:pt x="6" y="3"/>
                  </a:lnTo>
                  <a:lnTo>
                    <a:pt x="0" y="6"/>
                  </a:lnTo>
                  <a:lnTo>
                    <a:pt x="0" y="10"/>
                  </a:lnTo>
                  <a:lnTo>
                    <a:pt x="5" y="13"/>
                  </a:lnTo>
                  <a:lnTo>
                    <a:pt x="20" y="13"/>
                  </a:lnTo>
                  <a:lnTo>
                    <a:pt x="23" y="9"/>
                  </a:lnTo>
                  <a:lnTo>
                    <a:pt x="21" y="13"/>
                  </a:lnTo>
                </a:path>
              </a:pathLst>
            </a:custGeom>
            <a:noFill/>
            <a:ln w="127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0066"/>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22" name="Group 58"/>
          <p:cNvGrpSpPr>
            <a:grpSpLocks/>
          </p:cNvGrpSpPr>
          <p:nvPr/>
        </p:nvGrpSpPr>
        <p:grpSpPr bwMode="auto">
          <a:xfrm>
            <a:off x="7075619" y="2675649"/>
            <a:ext cx="1112837" cy="1268412"/>
            <a:chOff x="4110" y="2053"/>
            <a:chExt cx="701" cy="799"/>
          </a:xfrm>
          <a:solidFill>
            <a:schemeClr val="accent3">
              <a:lumMod val="60000"/>
              <a:lumOff val="40000"/>
            </a:schemeClr>
          </a:solidFill>
        </p:grpSpPr>
        <p:sp>
          <p:nvSpPr>
            <p:cNvPr id="223" name="Freeform 59"/>
            <p:cNvSpPr>
              <a:spLocks/>
            </p:cNvSpPr>
            <p:nvPr/>
          </p:nvSpPr>
          <p:spPr bwMode="auto">
            <a:xfrm>
              <a:off x="4138" y="2485"/>
              <a:ext cx="302" cy="181"/>
            </a:xfrm>
            <a:custGeom>
              <a:avLst/>
              <a:gdLst>
                <a:gd name="T0" fmla="*/ 0 w 302"/>
                <a:gd name="T1" fmla="*/ 180 h 181"/>
                <a:gd name="T2" fmla="*/ 0 w 302"/>
                <a:gd name="T3" fmla="*/ 0 h 181"/>
                <a:gd name="T4" fmla="*/ 301 w 302"/>
                <a:gd name="T5" fmla="*/ 0 h 181"/>
                <a:gd name="T6" fmla="*/ 301 w 302"/>
                <a:gd name="T7" fmla="*/ 180 h 181"/>
                <a:gd name="T8" fmla="*/ 0 w 302"/>
                <a:gd name="T9" fmla="*/ 180 h 18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02" h="181">
                  <a:moveTo>
                    <a:pt x="0" y="180"/>
                  </a:moveTo>
                  <a:lnTo>
                    <a:pt x="0" y="0"/>
                  </a:lnTo>
                  <a:lnTo>
                    <a:pt x="301" y="0"/>
                  </a:lnTo>
                  <a:lnTo>
                    <a:pt x="301" y="180"/>
                  </a:lnTo>
                  <a:lnTo>
                    <a:pt x="0" y="180"/>
                  </a:lnTo>
                </a:path>
              </a:pathLst>
            </a:custGeom>
            <a:no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defRPr/>
              </a:pPr>
              <a:endParaRPr lang="en-US" sz="600">
                <a:latin typeface="+mn-lt"/>
              </a:endParaRPr>
            </a:p>
          </p:txBody>
        </p:sp>
        <p:sp>
          <p:nvSpPr>
            <p:cNvPr id="224" name="Freeform 60"/>
            <p:cNvSpPr>
              <a:spLocks/>
            </p:cNvSpPr>
            <p:nvPr/>
          </p:nvSpPr>
          <p:spPr bwMode="auto">
            <a:xfrm>
              <a:off x="4439" y="2485"/>
              <a:ext cx="372" cy="367"/>
            </a:xfrm>
            <a:custGeom>
              <a:avLst/>
              <a:gdLst>
                <a:gd name="T0" fmla="*/ 0 w 372"/>
                <a:gd name="T1" fmla="*/ 180 h 367"/>
                <a:gd name="T2" fmla="*/ 0 w 372"/>
                <a:gd name="T3" fmla="*/ 0 h 367"/>
                <a:gd name="T4" fmla="*/ 253 w 372"/>
                <a:gd name="T5" fmla="*/ 0 h 367"/>
                <a:gd name="T6" fmla="*/ 253 w 372"/>
                <a:gd name="T7" fmla="*/ 17 h 367"/>
                <a:gd name="T8" fmla="*/ 216 w 372"/>
                <a:gd name="T9" fmla="*/ 53 h 367"/>
                <a:gd name="T10" fmla="*/ 216 w 372"/>
                <a:gd name="T11" fmla="*/ 90 h 367"/>
                <a:gd name="T12" fmla="*/ 253 w 372"/>
                <a:gd name="T13" fmla="*/ 119 h 367"/>
                <a:gd name="T14" fmla="*/ 261 w 372"/>
                <a:gd name="T15" fmla="*/ 143 h 367"/>
                <a:gd name="T16" fmla="*/ 318 w 372"/>
                <a:gd name="T17" fmla="*/ 173 h 367"/>
                <a:gd name="T18" fmla="*/ 318 w 372"/>
                <a:gd name="T19" fmla="*/ 180 h 367"/>
                <a:gd name="T20" fmla="*/ 326 w 372"/>
                <a:gd name="T21" fmla="*/ 201 h 367"/>
                <a:gd name="T22" fmla="*/ 343 w 372"/>
                <a:gd name="T23" fmla="*/ 209 h 367"/>
                <a:gd name="T24" fmla="*/ 355 w 372"/>
                <a:gd name="T25" fmla="*/ 247 h 367"/>
                <a:gd name="T26" fmla="*/ 371 w 372"/>
                <a:gd name="T27" fmla="*/ 263 h 367"/>
                <a:gd name="T28" fmla="*/ 245 w 372"/>
                <a:gd name="T29" fmla="*/ 263 h 367"/>
                <a:gd name="T30" fmla="*/ 245 w 372"/>
                <a:gd name="T31" fmla="*/ 308 h 367"/>
                <a:gd name="T32" fmla="*/ 180 w 372"/>
                <a:gd name="T33" fmla="*/ 308 h 367"/>
                <a:gd name="T34" fmla="*/ 180 w 372"/>
                <a:gd name="T35" fmla="*/ 366 h 367"/>
                <a:gd name="T36" fmla="*/ 0 w 372"/>
                <a:gd name="T37" fmla="*/ 366 h 367"/>
                <a:gd name="T38" fmla="*/ 0 w 372"/>
                <a:gd name="T39" fmla="*/ 180 h 367"/>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72" h="367">
                  <a:moveTo>
                    <a:pt x="0" y="180"/>
                  </a:moveTo>
                  <a:lnTo>
                    <a:pt x="0" y="0"/>
                  </a:lnTo>
                  <a:lnTo>
                    <a:pt x="253" y="0"/>
                  </a:lnTo>
                  <a:lnTo>
                    <a:pt x="253" y="17"/>
                  </a:lnTo>
                  <a:lnTo>
                    <a:pt x="216" y="53"/>
                  </a:lnTo>
                  <a:lnTo>
                    <a:pt x="216" y="90"/>
                  </a:lnTo>
                  <a:lnTo>
                    <a:pt x="253" y="119"/>
                  </a:lnTo>
                  <a:lnTo>
                    <a:pt x="261" y="143"/>
                  </a:lnTo>
                  <a:lnTo>
                    <a:pt x="318" y="173"/>
                  </a:lnTo>
                  <a:lnTo>
                    <a:pt x="318" y="180"/>
                  </a:lnTo>
                  <a:lnTo>
                    <a:pt x="326" y="201"/>
                  </a:lnTo>
                  <a:lnTo>
                    <a:pt x="343" y="209"/>
                  </a:lnTo>
                  <a:lnTo>
                    <a:pt x="355" y="247"/>
                  </a:lnTo>
                  <a:lnTo>
                    <a:pt x="371" y="263"/>
                  </a:lnTo>
                  <a:lnTo>
                    <a:pt x="245" y="263"/>
                  </a:lnTo>
                  <a:lnTo>
                    <a:pt x="245" y="308"/>
                  </a:lnTo>
                  <a:lnTo>
                    <a:pt x="180" y="308"/>
                  </a:lnTo>
                  <a:lnTo>
                    <a:pt x="180" y="366"/>
                  </a:lnTo>
                  <a:lnTo>
                    <a:pt x="0" y="366"/>
                  </a:lnTo>
                  <a:lnTo>
                    <a:pt x="0" y="180"/>
                  </a:lnTo>
                </a:path>
              </a:pathLst>
            </a:custGeom>
            <a:solidFill>
              <a:schemeClr val="accent4">
                <a:lumMod val="40000"/>
                <a:lumOff val="60000"/>
              </a:schemeClr>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defRPr/>
              </a:pPr>
              <a:endParaRPr lang="en-US" sz="600">
                <a:latin typeface="+mn-lt"/>
              </a:endParaRPr>
            </a:p>
          </p:txBody>
        </p:sp>
        <p:sp>
          <p:nvSpPr>
            <p:cNvPr id="225" name="Freeform 61"/>
            <p:cNvSpPr>
              <a:spLocks/>
            </p:cNvSpPr>
            <p:nvPr/>
          </p:nvSpPr>
          <p:spPr bwMode="auto">
            <a:xfrm>
              <a:off x="4110" y="2053"/>
              <a:ext cx="583" cy="433"/>
            </a:xfrm>
            <a:custGeom>
              <a:avLst/>
              <a:gdLst>
                <a:gd name="T0" fmla="*/ 28 w 583"/>
                <a:gd name="T1" fmla="*/ 432 h 433"/>
                <a:gd name="T2" fmla="*/ 28 w 583"/>
                <a:gd name="T3" fmla="*/ 103 h 433"/>
                <a:gd name="T4" fmla="*/ 0 w 583"/>
                <a:gd name="T5" fmla="*/ 103 h 433"/>
                <a:gd name="T6" fmla="*/ 0 w 583"/>
                <a:gd name="T7" fmla="*/ 53 h 433"/>
                <a:gd name="T8" fmla="*/ 28 w 583"/>
                <a:gd name="T9" fmla="*/ 53 h 433"/>
                <a:gd name="T10" fmla="*/ 28 w 583"/>
                <a:gd name="T11" fmla="*/ 21 h 433"/>
                <a:gd name="T12" fmla="*/ 93 w 583"/>
                <a:gd name="T13" fmla="*/ 29 h 433"/>
                <a:gd name="T14" fmla="*/ 93 w 583"/>
                <a:gd name="T15" fmla="*/ 0 h 433"/>
                <a:gd name="T16" fmla="*/ 272 w 583"/>
                <a:gd name="T17" fmla="*/ 0 h 433"/>
                <a:gd name="T18" fmla="*/ 272 w 583"/>
                <a:gd name="T19" fmla="*/ 53 h 433"/>
                <a:gd name="T20" fmla="*/ 338 w 583"/>
                <a:gd name="T21" fmla="*/ 53 h 433"/>
                <a:gd name="T22" fmla="*/ 354 w 583"/>
                <a:gd name="T23" fmla="*/ 82 h 433"/>
                <a:gd name="T24" fmla="*/ 354 w 583"/>
                <a:gd name="T25" fmla="*/ 119 h 433"/>
                <a:gd name="T26" fmla="*/ 391 w 583"/>
                <a:gd name="T27" fmla="*/ 119 h 433"/>
                <a:gd name="T28" fmla="*/ 391 w 583"/>
                <a:gd name="T29" fmla="*/ 156 h 433"/>
                <a:gd name="T30" fmla="*/ 464 w 583"/>
                <a:gd name="T31" fmla="*/ 156 h 433"/>
                <a:gd name="T32" fmla="*/ 448 w 583"/>
                <a:gd name="T33" fmla="*/ 201 h 433"/>
                <a:gd name="T34" fmla="*/ 411 w 583"/>
                <a:gd name="T35" fmla="*/ 173 h 433"/>
                <a:gd name="T36" fmla="*/ 391 w 583"/>
                <a:gd name="T37" fmla="*/ 185 h 433"/>
                <a:gd name="T38" fmla="*/ 464 w 583"/>
                <a:gd name="T39" fmla="*/ 238 h 433"/>
                <a:gd name="T40" fmla="*/ 464 w 583"/>
                <a:gd name="T41" fmla="*/ 247 h 433"/>
                <a:gd name="T42" fmla="*/ 484 w 583"/>
                <a:gd name="T43" fmla="*/ 255 h 433"/>
                <a:gd name="T44" fmla="*/ 492 w 583"/>
                <a:gd name="T45" fmla="*/ 292 h 433"/>
                <a:gd name="T46" fmla="*/ 545 w 583"/>
                <a:gd name="T47" fmla="*/ 321 h 433"/>
                <a:gd name="T48" fmla="*/ 582 w 583"/>
                <a:gd name="T49" fmla="*/ 395 h 433"/>
                <a:gd name="T50" fmla="*/ 582 w 583"/>
                <a:gd name="T51" fmla="*/ 432 h 433"/>
                <a:gd name="T52" fmla="*/ 329 w 583"/>
                <a:gd name="T53" fmla="*/ 432 h 433"/>
                <a:gd name="T54" fmla="*/ 28 w 583"/>
                <a:gd name="T55" fmla="*/ 432 h 433"/>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583" h="433">
                  <a:moveTo>
                    <a:pt x="28" y="432"/>
                  </a:moveTo>
                  <a:lnTo>
                    <a:pt x="28" y="103"/>
                  </a:lnTo>
                  <a:lnTo>
                    <a:pt x="0" y="103"/>
                  </a:lnTo>
                  <a:lnTo>
                    <a:pt x="0" y="53"/>
                  </a:lnTo>
                  <a:lnTo>
                    <a:pt x="28" y="53"/>
                  </a:lnTo>
                  <a:lnTo>
                    <a:pt x="28" y="21"/>
                  </a:lnTo>
                  <a:lnTo>
                    <a:pt x="93" y="29"/>
                  </a:lnTo>
                  <a:lnTo>
                    <a:pt x="93" y="0"/>
                  </a:lnTo>
                  <a:lnTo>
                    <a:pt x="272" y="0"/>
                  </a:lnTo>
                  <a:lnTo>
                    <a:pt x="272" y="53"/>
                  </a:lnTo>
                  <a:lnTo>
                    <a:pt x="338" y="53"/>
                  </a:lnTo>
                  <a:lnTo>
                    <a:pt x="354" y="82"/>
                  </a:lnTo>
                  <a:lnTo>
                    <a:pt x="354" y="119"/>
                  </a:lnTo>
                  <a:lnTo>
                    <a:pt x="391" y="119"/>
                  </a:lnTo>
                  <a:lnTo>
                    <a:pt x="391" y="156"/>
                  </a:lnTo>
                  <a:lnTo>
                    <a:pt x="464" y="156"/>
                  </a:lnTo>
                  <a:lnTo>
                    <a:pt x="448" y="201"/>
                  </a:lnTo>
                  <a:lnTo>
                    <a:pt x="411" y="173"/>
                  </a:lnTo>
                  <a:lnTo>
                    <a:pt x="391" y="185"/>
                  </a:lnTo>
                  <a:lnTo>
                    <a:pt x="464" y="238"/>
                  </a:lnTo>
                  <a:lnTo>
                    <a:pt x="464" y="247"/>
                  </a:lnTo>
                  <a:lnTo>
                    <a:pt x="484" y="255"/>
                  </a:lnTo>
                  <a:lnTo>
                    <a:pt x="492" y="292"/>
                  </a:lnTo>
                  <a:lnTo>
                    <a:pt x="545" y="321"/>
                  </a:lnTo>
                  <a:lnTo>
                    <a:pt x="582" y="395"/>
                  </a:lnTo>
                  <a:lnTo>
                    <a:pt x="582" y="432"/>
                  </a:lnTo>
                  <a:lnTo>
                    <a:pt x="329" y="432"/>
                  </a:lnTo>
                  <a:lnTo>
                    <a:pt x="28" y="432"/>
                  </a:lnTo>
                </a:path>
              </a:pathLst>
            </a:custGeom>
            <a:solidFill>
              <a:schemeClr val="accent4">
                <a:lumMod val="40000"/>
                <a:lumOff val="60000"/>
              </a:schemeClr>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defRPr/>
              </a:pPr>
              <a:endParaRPr lang="en-US" sz="600">
                <a:latin typeface="+mn-lt"/>
              </a:endParaRPr>
            </a:p>
          </p:txBody>
        </p:sp>
      </p:grpSp>
      <p:sp>
        <p:nvSpPr>
          <p:cNvPr id="226" name="Freeform 62"/>
          <p:cNvSpPr>
            <a:spLocks/>
          </p:cNvSpPr>
          <p:nvPr/>
        </p:nvSpPr>
        <p:spPr bwMode="auto">
          <a:xfrm>
            <a:off x="6545263" y="2839161"/>
            <a:ext cx="576262" cy="523875"/>
          </a:xfrm>
          <a:custGeom>
            <a:avLst/>
            <a:gdLst>
              <a:gd name="T0" fmla="*/ 174625 w 363"/>
              <a:gd name="T1" fmla="*/ 476250 h 330"/>
              <a:gd name="T2" fmla="*/ 142875 w 363"/>
              <a:gd name="T3" fmla="*/ 476250 h 330"/>
              <a:gd name="T4" fmla="*/ 174625 w 363"/>
              <a:gd name="T5" fmla="*/ 449263 h 330"/>
              <a:gd name="T6" fmla="*/ 200025 w 363"/>
              <a:gd name="T7" fmla="*/ 463550 h 330"/>
              <a:gd name="T8" fmla="*/ 174625 w 363"/>
              <a:gd name="T9" fmla="*/ 430213 h 330"/>
              <a:gd name="T10" fmla="*/ 174625 w 363"/>
              <a:gd name="T11" fmla="*/ 417513 h 330"/>
              <a:gd name="T12" fmla="*/ 244475 w 363"/>
              <a:gd name="T13" fmla="*/ 371475 h 330"/>
              <a:gd name="T14" fmla="*/ 244475 w 363"/>
              <a:gd name="T15" fmla="*/ 346075 h 330"/>
              <a:gd name="T16" fmla="*/ 258762 w 363"/>
              <a:gd name="T17" fmla="*/ 346075 h 330"/>
              <a:gd name="T18" fmla="*/ 258762 w 363"/>
              <a:gd name="T19" fmla="*/ 319088 h 330"/>
              <a:gd name="T20" fmla="*/ 244475 w 363"/>
              <a:gd name="T21" fmla="*/ 260350 h 330"/>
              <a:gd name="T22" fmla="*/ 231775 w 363"/>
              <a:gd name="T23" fmla="*/ 260350 h 330"/>
              <a:gd name="T24" fmla="*/ 258762 w 363"/>
              <a:gd name="T25" fmla="*/ 228600 h 330"/>
              <a:gd name="T26" fmla="*/ 231775 w 363"/>
              <a:gd name="T27" fmla="*/ 228600 h 330"/>
              <a:gd name="T28" fmla="*/ 212725 w 363"/>
              <a:gd name="T29" fmla="*/ 260350 h 330"/>
              <a:gd name="T30" fmla="*/ 200025 w 363"/>
              <a:gd name="T31" fmla="*/ 214313 h 330"/>
              <a:gd name="T32" fmla="*/ 174625 w 363"/>
              <a:gd name="T33" fmla="*/ 260350 h 330"/>
              <a:gd name="T34" fmla="*/ 187325 w 363"/>
              <a:gd name="T35" fmla="*/ 346075 h 330"/>
              <a:gd name="T36" fmla="*/ 128587 w 363"/>
              <a:gd name="T37" fmla="*/ 331788 h 330"/>
              <a:gd name="T38" fmla="*/ 115887 w 363"/>
              <a:gd name="T39" fmla="*/ 319088 h 330"/>
              <a:gd name="T40" fmla="*/ 128587 w 363"/>
              <a:gd name="T41" fmla="*/ 228600 h 330"/>
              <a:gd name="T42" fmla="*/ 103187 w 363"/>
              <a:gd name="T43" fmla="*/ 228600 h 330"/>
              <a:gd name="T44" fmla="*/ 115887 w 363"/>
              <a:gd name="T45" fmla="*/ 228600 h 330"/>
              <a:gd name="T46" fmla="*/ 115887 w 363"/>
              <a:gd name="T47" fmla="*/ 201613 h 330"/>
              <a:gd name="T48" fmla="*/ 44450 w 363"/>
              <a:gd name="T49" fmla="*/ 201613 h 330"/>
              <a:gd name="T50" fmla="*/ 84137 w 363"/>
              <a:gd name="T51" fmla="*/ 201613 h 330"/>
              <a:gd name="T52" fmla="*/ 12700 w 363"/>
              <a:gd name="T53" fmla="*/ 155575 h 330"/>
              <a:gd name="T54" fmla="*/ 0 w 363"/>
              <a:gd name="T55" fmla="*/ 0 h 330"/>
              <a:gd name="T56" fmla="*/ 530225 w 363"/>
              <a:gd name="T57" fmla="*/ 0 h 330"/>
              <a:gd name="T58" fmla="*/ 574675 w 363"/>
              <a:gd name="T59" fmla="*/ 0 h 330"/>
              <a:gd name="T60" fmla="*/ 574675 w 363"/>
              <a:gd name="T61" fmla="*/ 522288 h 330"/>
              <a:gd name="T62" fmla="*/ 115887 w 363"/>
              <a:gd name="T63" fmla="*/ 522288 h 330"/>
              <a:gd name="T64" fmla="*/ 174625 w 363"/>
              <a:gd name="T65" fmla="*/ 476250 h 33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63" h="330">
                <a:moveTo>
                  <a:pt x="110" y="300"/>
                </a:moveTo>
                <a:lnTo>
                  <a:pt x="90" y="300"/>
                </a:lnTo>
                <a:lnTo>
                  <a:pt x="110" y="283"/>
                </a:lnTo>
                <a:lnTo>
                  <a:pt x="126" y="292"/>
                </a:lnTo>
                <a:lnTo>
                  <a:pt x="110" y="271"/>
                </a:lnTo>
                <a:lnTo>
                  <a:pt x="110" y="263"/>
                </a:lnTo>
                <a:lnTo>
                  <a:pt x="154" y="234"/>
                </a:lnTo>
                <a:lnTo>
                  <a:pt x="154" y="218"/>
                </a:lnTo>
                <a:lnTo>
                  <a:pt x="163" y="218"/>
                </a:lnTo>
                <a:lnTo>
                  <a:pt x="163" y="201"/>
                </a:lnTo>
                <a:lnTo>
                  <a:pt x="154" y="164"/>
                </a:lnTo>
                <a:lnTo>
                  <a:pt x="146" y="164"/>
                </a:lnTo>
                <a:lnTo>
                  <a:pt x="163" y="144"/>
                </a:lnTo>
                <a:lnTo>
                  <a:pt x="146" y="144"/>
                </a:lnTo>
                <a:lnTo>
                  <a:pt x="134" y="164"/>
                </a:lnTo>
                <a:lnTo>
                  <a:pt x="126" y="135"/>
                </a:lnTo>
                <a:lnTo>
                  <a:pt x="110" y="164"/>
                </a:lnTo>
                <a:lnTo>
                  <a:pt x="118" y="218"/>
                </a:lnTo>
                <a:lnTo>
                  <a:pt x="81" y="209"/>
                </a:lnTo>
                <a:lnTo>
                  <a:pt x="73" y="201"/>
                </a:lnTo>
                <a:lnTo>
                  <a:pt x="81" y="144"/>
                </a:lnTo>
                <a:lnTo>
                  <a:pt x="65" y="144"/>
                </a:lnTo>
                <a:lnTo>
                  <a:pt x="73" y="144"/>
                </a:lnTo>
                <a:lnTo>
                  <a:pt x="73" y="127"/>
                </a:lnTo>
                <a:lnTo>
                  <a:pt x="28" y="127"/>
                </a:lnTo>
                <a:lnTo>
                  <a:pt x="53" y="127"/>
                </a:lnTo>
                <a:lnTo>
                  <a:pt x="8" y="98"/>
                </a:lnTo>
                <a:lnTo>
                  <a:pt x="0" y="0"/>
                </a:lnTo>
                <a:lnTo>
                  <a:pt x="334" y="0"/>
                </a:lnTo>
                <a:lnTo>
                  <a:pt x="362" y="0"/>
                </a:lnTo>
                <a:lnTo>
                  <a:pt x="362" y="329"/>
                </a:lnTo>
                <a:lnTo>
                  <a:pt x="73" y="329"/>
                </a:lnTo>
                <a:lnTo>
                  <a:pt x="110" y="300"/>
                </a:lnTo>
              </a:path>
            </a:pathLst>
          </a:custGeom>
          <a:noFill/>
          <a:ln w="12700" cap="rnd" cmpd="sng">
            <a:solidFill>
              <a:schemeClr val="tx1"/>
            </a:solidFill>
            <a:prstDash val="solid"/>
            <a:round/>
            <a:headEnd type="none" w="med" len="med"/>
            <a:tailEnd type="none" w="med" len="med"/>
          </a:ln>
          <a:effectLst/>
        </p:spPr>
        <p:txBody>
          <a:bodyPr/>
          <a:lstStyle/>
          <a:p>
            <a:pPr eaLnBrk="1" hangingPunct="1">
              <a:defRPr/>
            </a:pPr>
            <a:endParaRPr lang="en-US" sz="600">
              <a:latin typeface="+mn-lt"/>
            </a:endParaRPr>
          </a:p>
        </p:txBody>
      </p:sp>
      <p:sp>
        <p:nvSpPr>
          <p:cNvPr id="227" name="Freeform 63"/>
          <p:cNvSpPr>
            <a:spLocks/>
          </p:cNvSpPr>
          <p:nvPr/>
        </p:nvSpPr>
        <p:spPr bwMode="auto">
          <a:xfrm>
            <a:off x="6532563" y="3361449"/>
            <a:ext cx="588962" cy="419100"/>
          </a:xfrm>
          <a:custGeom>
            <a:avLst/>
            <a:gdLst>
              <a:gd name="T0" fmla="*/ 0 w 371"/>
              <a:gd name="T1" fmla="*/ 157163 h 264"/>
              <a:gd name="T2" fmla="*/ 38100 w 371"/>
              <a:gd name="T3" fmla="*/ 157163 h 264"/>
              <a:gd name="T4" fmla="*/ 38100 w 371"/>
              <a:gd name="T5" fmla="*/ 130175 h 264"/>
              <a:gd name="T6" fmla="*/ 25400 w 371"/>
              <a:gd name="T7" fmla="*/ 142875 h 264"/>
              <a:gd name="T8" fmla="*/ 12700 w 371"/>
              <a:gd name="T9" fmla="*/ 115888 h 264"/>
              <a:gd name="T10" fmla="*/ 38100 w 371"/>
              <a:gd name="T11" fmla="*/ 115888 h 264"/>
              <a:gd name="T12" fmla="*/ 141287 w 371"/>
              <a:gd name="T13" fmla="*/ 130175 h 264"/>
              <a:gd name="T14" fmla="*/ 155575 w 371"/>
              <a:gd name="T15" fmla="*/ 169863 h 264"/>
              <a:gd name="T16" fmla="*/ 187325 w 371"/>
              <a:gd name="T17" fmla="*/ 169863 h 264"/>
              <a:gd name="T18" fmla="*/ 155575 w 371"/>
              <a:gd name="T19" fmla="*/ 130175 h 264"/>
              <a:gd name="T20" fmla="*/ 244475 w 371"/>
              <a:gd name="T21" fmla="*/ 115888 h 264"/>
              <a:gd name="T22" fmla="*/ 115887 w 371"/>
              <a:gd name="T23" fmla="*/ 130175 h 264"/>
              <a:gd name="T24" fmla="*/ 38100 w 371"/>
              <a:gd name="T25" fmla="*/ 96838 h 264"/>
              <a:gd name="T26" fmla="*/ 69850 w 371"/>
              <a:gd name="T27" fmla="*/ 84138 h 264"/>
              <a:gd name="T28" fmla="*/ 84137 w 371"/>
              <a:gd name="T29" fmla="*/ 115888 h 264"/>
              <a:gd name="T30" fmla="*/ 115887 w 371"/>
              <a:gd name="T31" fmla="*/ 84138 h 264"/>
              <a:gd name="T32" fmla="*/ 128587 w 371"/>
              <a:gd name="T33" fmla="*/ 58738 h 264"/>
              <a:gd name="T34" fmla="*/ 84137 w 371"/>
              <a:gd name="T35" fmla="*/ 84138 h 264"/>
              <a:gd name="T36" fmla="*/ 96837 w 371"/>
              <a:gd name="T37" fmla="*/ 71438 h 264"/>
              <a:gd name="T38" fmla="*/ 69850 w 371"/>
              <a:gd name="T39" fmla="*/ 58738 h 264"/>
              <a:gd name="T40" fmla="*/ 128587 w 371"/>
              <a:gd name="T41" fmla="*/ 38100 h 264"/>
              <a:gd name="T42" fmla="*/ 115887 w 371"/>
              <a:gd name="T43" fmla="*/ 26988 h 264"/>
              <a:gd name="T44" fmla="*/ 128587 w 371"/>
              <a:gd name="T45" fmla="*/ 0 h 264"/>
              <a:gd name="T46" fmla="*/ 587375 w 371"/>
              <a:gd name="T47" fmla="*/ 0 h 264"/>
              <a:gd name="T48" fmla="*/ 587375 w 371"/>
              <a:gd name="T49" fmla="*/ 285750 h 264"/>
              <a:gd name="T50" fmla="*/ 587375 w 371"/>
              <a:gd name="T51" fmla="*/ 417513 h 264"/>
              <a:gd name="T52" fmla="*/ 400050 w 371"/>
              <a:gd name="T53" fmla="*/ 417513 h 264"/>
              <a:gd name="T54" fmla="*/ 400050 w 371"/>
              <a:gd name="T55" fmla="*/ 247650 h 264"/>
              <a:gd name="T56" fmla="*/ 128587 w 371"/>
              <a:gd name="T57" fmla="*/ 247650 h 264"/>
              <a:gd name="T58" fmla="*/ 0 w 371"/>
              <a:gd name="T59" fmla="*/ 157163 h 264"/>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371" h="264">
                <a:moveTo>
                  <a:pt x="0" y="99"/>
                </a:moveTo>
                <a:lnTo>
                  <a:pt x="24" y="99"/>
                </a:lnTo>
                <a:lnTo>
                  <a:pt x="24" y="82"/>
                </a:lnTo>
                <a:lnTo>
                  <a:pt x="16" y="90"/>
                </a:lnTo>
                <a:lnTo>
                  <a:pt x="8" y="73"/>
                </a:lnTo>
                <a:lnTo>
                  <a:pt x="24" y="73"/>
                </a:lnTo>
                <a:lnTo>
                  <a:pt x="89" y="82"/>
                </a:lnTo>
                <a:lnTo>
                  <a:pt x="98" y="107"/>
                </a:lnTo>
                <a:lnTo>
                  <a:pt x="118" y="107"/>
                </a:lnTo>
                <a:lnTo>
                  <a:pt x="98" y="82"/>
                </a:lnTo>
                <a:lnTo>
                  <a:pt x="154" y="73"/>
                </a:lnTo>
                <a:lnTo>
                  <a:pt x="73" y="82"/>
                </a:lnTo>
                <a:lnTo>
                  <a:pt x="24" y="61"/>
                </a:lnTo>
                <a:lnTo>
                  <a:pt x="44" y="53"/>
                </a:lnTo>
                <a:lnTo>
                  <a:pt x="53" y="73"/>
                </a:lnTo>
                <a:lnTo>
                  <a:pt x="73" y="53"/>
                </a:lnTo>
                <a:lnTo>
                  <a:pt x="81" y="37"/>
                </a:lnTo>
                <a:lnTo>
                  <a:pt x="53" y="53"/>
                </a:lnTo>
                <a:lnTo>
                  <a:pt x="61" y="45"/>
                </a:lnTo>
                <a:lnTo>
                  <a:pt x="44" y="37"/>
                </a:lnTo>
                <a:lnTo>
                  <a:pt x="81" y="24"/>
                </a:lnTo>
                <a:lnTo>
                  <a:pt x="73" y="17"/>
                </a:lnTo>
                <a:lnTo>
                  <a:pt x="81" y="0"/>
                </a:lnTo>
                <a:lnTo>
                  <a:pt x="370" y="0"/>
                </a:lnTo>
                <a:lnTo>
                  <a:pt x="370" y="180"/>
                </a:lnTo>
                <a:lnTo>
                  <a:pt x="370" y="263"/>
                </a:lnTo>
                <a:lnTo>
                  <a:pt x="252" y="263"/>
                </a:lnTo>
                <a:lnTo>
                  <a:pt x="252" y="156"/>
                </a:lnTo>
                <a:lnTo>
                  <a:pt x="81" y="156"/>
                </a:lnTo>
                <a:lnTo>
                  <a:pt x="0" y="99"/>
                </a:lnTo>
              </a:path>
            </a:pathLst>
          </a:custGeom>
          <a:noFill/>
          <a:ln w="12700" cap="rnd" cmpd="sng">
            <a:solidFill>
              <a:schemeClr val="tx1"/>
            </a:solidFill>
            <a:prstDash val="solid"/>
            <a:round/>
            <a:headEnd type="none" w="med" len="med"/>
            <a:tailEnd type="none" w="med" len="med"/>
          </a:ln>
          <a:effectLst/>
        </p:spPr>
        <p:txBody>
          <a:bodyPr/>
          <a:lstStyle/>
          <a:p>
            <a:pPr eaLnBrk="1" hangingPunct="1">
              <a:defRPr/>
            </a:pPr>
            <a:endParaRPr lang="en-US" sz="600">
              <a:latin typeface="+mn-lt"/>
            </a:endParaRPr>
          </a:p>
        </p:txBody>
      </p:sp>
      <p:sp>
        <p:nvSpPr>
          <p:cNvPr id="228" name="Freeform 64"/>
          <p:cNvSpPr>
            <a:spLocks/>
          </p:cNvSpPr>
          <p:nvPr/>
        </p:nvSpPr>
        <p:spPr bwMode="auto">
          <a:xfrm>
            <a:off x="8258175" y="3139199"/>
            <a:ext cx="538163" cy="307975"/>
          </a:xfrm>
          <a:custGeom>
            <a:avLst/>
            <a:gdLst>
              <a:gd name="T0" fmla="*/ 2147483647 w 339"/>
              <a:gd name="T1" fmla="*/ 2147483647 h 194"/>
              <a:gd name="T2" fmla="*/ 2147483647 w 339"/>
              <a:gd name="T3" fmla="*/ 2147483647 h 194"/>
              <a:gd name="T4" fmla="*/ 2147483647 w 339"/>
              <a:gd name="T5" fmla="*/ 2147483647 h 194"/>
              <a:gd name="T6" fmla="*/ 2147483647 w 339"/>
              <a:gd name="T7" fmla="*/ 2147483647 h 194"/>
              <a:gd name="T8" fmla="*/ 0 w 339"/>
              <a:gd name="T9" fmla="*/ 2147483647 h 194"/>
              <a:gd name="T10" fmla="*/ 2147483647 w 339"/>
              <a:gd name="T11" fmla="*/ 2147483647 h 194"/>
              <a:gd name="T12" fmla="*/ 2147483647 w 339"/>
              <a:gd name="T13" fmla="*/ 2147483647 h 194"/>
              <a:gd name="T14" fmla="*/ 2147483647 w 339"/>
              <a:gd name="T15" fmla="*/ 2147483647 h 194"/>
              <a:gd name="T16" fmla="*/ 2147483647 w 339"/>
              <a:gd name="T17" fmla="*/ 0 h 194"/>
              <a:gd name="T18" fmla="*/ 2147483647 w 339"/>
              <a:gd name="T19" fmla="*/ 2147483647 h 19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39" h="194">
                <a:moveTo>
                  <a:pt x="338" y="193"/>
                </a:moveTo>
                <a:lnTo>
                  <a:pt x="118" y="193"/>
                </a:lnTo>
                <a:lnTo>
                  <a:pt x="65" y="193"/>
                </a:lnTo>
                <a:lnTo>
                  <a:pt x="65" y="140"/>
                </a:lnTo>
                <a:lnTo>
                  <a:pt x="0" y="140"/>
                </a:lnTo>
                <a:lnTo>
                  <a:pt x="8" y="29"/>
                </a:lnTo>
                <a:lnTo>
                  <a:pt x="228" y="29"/>
                </a:lnTo>
                <a:lnTo>
                  <a:pt x="228" y="12"/>
                </a:lnTo>
                <a:lnTo>
                  <a:pt x="264" y="0"/>
                </a:lnTo>
                <a:lnTo>
                  <a:pt x="338" y="193"/>
                </a:lnTo>
              </a:path>
            </a:pathLst>
          </a:custGeom>
          <a:solidFill>
            <a:schemeClr val="accent4">
              <a:lumMod val="40000"/>
              <a:lumOff val="60000"/>
            </a:schemeClr>
          </a:solidFill>
          <a:ln w="12700" cap="rnd" cmpd="sng">
            <a:solidFill>
              <a:schemeClr val="tx1"/>
            </a:solidFill>
            <a:prstDash val="solid"/>
            <a:round/>
            <a:headEnd type="none" w="med" len="med"/>
            <a:tailEnd type="none" w="med" len="med"/>
          </a:ln>
        </p:spPr>
        <p:txBody>
          <a:bodyPr/>
          <a:lstStyle/>
          <a:p>
            <a:pPr eaLnBrk="1" hangingPunct="1">
              <a:defRPr/>
            </a:pPr>
            <a:endParaRPr lang="en-US" sz="600">
              <a:latin typeface="+mn-lt"/>
            </a:endParaRPr>
          </a:p>
        </p:txBody>
      </p:sp>
      <p:sp>
        <p:nvSpPr>
          <p:cNvPr id="229" name="Freeform 65"/>
          <p:cNvSpPr>
            <a:spLocks/>
          </p:cNvSpPr>
          <p:nvPr/>
        </p:nvSpPr>
        <p:spPr bwMode="auto">
          <a:xfrm>
            <a:off x="8445500" y="3720224"/>
            <a:ext cx="576263" cy="295275"/>
          </a:xfrm>
          <a:custGeom>
            <a:avLst/>
            <a:gdLst>
              <a:gd name="T0" fmla="*/ 0 w 363"/>
              <a:gd name="T1" fmla="*/ 2147483647 h 186"/>
              <a:gd name="T2" fmla="*/ 0 w 363"/>
              <a:gd name="T3" fmla="*/ 2147483647 h 186"/>
              <a:gd name="T4" fmla="*/ 2147483647 w 363"/>
              <a:gd name="T5" fmla="*/ 2147483647 h 186"/>
              <a:gd name="T6" fmla="*/ 2147483647 w 363"/>
              <a:gd name="T7" fmla="*/ 0 h 186"/>
              <a:gd name="T8" fmla="*/ 2147483647 w 363"/>
              <a:gd name="T9" fmla="*/ 0 h 186"/>
              <a:gd name="T10" fmla="*/ 2147483647 w 363"/>
              <a:gd name="T11" fmla="*/ 2147483647 h 186"/>
              <a:gd name="T12" fmla="*/ 2147483647 w 363"/>
              <a:gd name="T13" fmla="*/ 2147483647 h 186"/>
              <a:gd name="T14" fmla="*/ 0 w 363"/>
              <a:gd name="T15" fmla="*/ 2147483647 h 18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63" h="186">
                <a:moveTo>
                  <a:pt x="0" y="95"/>
                </a:moveTo>
                <a:lnTo>
                  <a:pt x="0" y="37"/>
                </a:lnTo>
                <a:lnTo>
                  <a:pt x="236" y="37"/>
                </a:lnTo>
                <a:lnTo>
                  <a:pt x="236" y="0"/>
                </a:lnTo>
                <a:lnTo>
                  <a:pt x="289" y="0"/>
                </a:lnTo>
                <a:lnTo>
                  <a:pt x="362" y="177"/>
                </a:lnTo>
                <a:lnTo>
                  <a:pt x="37" y="185"/>
                </a:lnTo>
                <a:lnTo>
                  <a:pt x="0" y="95"/>
                </a:lnTo>
              </a:path>
            </a:pathLst>
          </a:custGeom>
          <a:solidFill>
            <a:schemeClr val="accent4">
              <a:lumMod val="40000"/>
              <a:lumOff val="60000"/>
            </a:schemeClr>
          </a:solidFill>
          <a:ln w="12700" cap="rnd" cmpd="sng">
            <a:solidFill>
              <a:schemeClr val="tx1"/>
            </a:solidFill>
            <a:prstDash val="solid"/>
            <a:round/>
            <a:headEnd type="none" w="med" len="med"/>
            <a:tailEnd type="none" w="med" len="med"/>
          </a:ln>
        </p:spPr>
        <p:txBody>
          <a:bodyPr/>
          <a:lstStyle/>
          <a:p>
            <a:pPr eaLnBrk="1" hangingPunct="1">
              <a:defRPr/>
            </a:pPr>
            <a:endParaRPr lang="en-US" sz="600">
              <a:latin typeface="+mn-lt"/>
            </a:endParaRPr>
          </a:p>
        </p:txBody>
      </p:sp>
      <p:sp>
        <p:nvSpPr>
          <p:cNvPr id="230" name="Freeform 66"/>
          <p:cNvSpPr>
            <a:spLocks/>
          </p:cNvSpPr>
          <p:nvPr/>
        </p:nvSpPr>
        <p:spPr bwMode="auto">
          <a:xfrm>
            <a:off x="7940675" y="3361449"/>
            <a:ext cx="506413" cy="511175"/>
          </a:xfrm>
          <a:custGeom>
            <a:avLst/>
            <a:gdLst>
              <a:gd name="T0" fmla="*/ 2147483647 w 319"/>
              <a:gd name="T1" fmla="*/ 2147483647 h 322"/>
              <a:gd name="T2" fmla="*/ 2147483647 w 319"/>
              <a:gd name="T3" fmla="*/ 2147483647 h 322"/>
              <a:gd name="T4" fmla="*/ 2147483647 w 319"/>
              <a:gd name="T5" fmla="*/ 2147483647 h 322"/>
              <a:gd name="T6" fmla="*/ 2147483647 w 319"/>
              <a:gd name="T7" fmla="*/ 2147483647 h 322"/>
              <a:gd name="T8" fmla="*/ 2147483647 w 319"/>
              <a:gd name="T9" fmla="*/ 2147483647 h 322"/>
              <a:gd name="T10" fmla="*/ 2147483647 w 319"/>
              <a:gd name="T11" fmla="*/ 2147483647 h 322"/>
              <a:gd name="T12" fmla="*/ 2147483647 w 319"/>
              <a:gd name="T13" fmla="*/ 2147483647 h 322"/>
              <a:gd name="T14" fmla="*/ 2147483647 w 319"/>
              <a:gd name="T15" fmla="*/ 2147483647 h 322"/>
              <a:gd name="T16" fmla="*/ 2147483647 w 319"/>
              <a:gd name="T17" fmla="*/ 2147483647 h 322"/>
              <a:gd name="T18" fmla="*/ 2147483647 w 319"/>
              <a:gd name="T19" fmla="*/ 2147483647 h 322"/>
              <a:gd name="T20" fmla="*/ 0 w 319"/>
              <a:gd name="T21" fmla="*/ 2147483647 h 322"/>
              <a:gd name="T22" fmla="*/ 0 w 319"/>
              <a:gd name="T23" fmla="*/ 2147483647 h 322"/>
              <a:gd name="T24" fmla="*/ 2147483647 w 319"/>
              <a:gd name="T25" fmla="*/ 2147483647 h 322"/>
              <a:gd name="T26" fmla="*/ 2147483647 w 319"/>
              <a:gd name="T27" fmla="*/ 0 h 322"/>
              <a:gd name="T28" fmla="*/ 2147483647 w 319"/>
              <a:gd name="T29" fmla="*/ 0 h 322"/>
              <a:gd name="T30" fmla="*/ 2147483647 w 319"/>
              <a:gd name="T31" fmla="*/ 0 h 322"/>
              <a:gd name="T32" fmla="*/ 2147483647 w 319"/>
              <a:gd name="T33" fmla="*/ 2147483647 h 322"/>
              <a:gd name="T34" fmla="*/ 2147483647 w 319"/>
              <a:gd name="T35" fmla="*/ 2147483647 h 322"/>
              <a:gd name="T36" fmla="*/ 2147483647 w 319"/>
              <a:gd name="T37" fmla="*/ 2147483647 h 322"/>
              <a:gd name="T38" fmla="*/ 2147483647 w 319"/>
              <a:gd name="T39" fmla="*/ 2147483647 h 322"/>
              <a:gd name="T40" fmla="*/ 2147483647 w 319"/>
              <a:gd name="T41" fmla="*/ 2147483647 h 32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319" h="322">
                <a:moveTo>
                  <a:pt x="245" y="263"/>
                </a:moveTo>
                <a:lnTo>
                  <a:pt x="200" y="292"/>
                </a:lnTo>
                <a:lnTo>
                  <a:pt x="155" y="263"/>
                </a:lnTo>
                <a:lnTo>
                  <a:pt x="139" y="247"/>
                </a:lnTo>
                <a:lnTo>
                  <a:pt x="127" y="209"/>
                </a:lnTo>
                <a:lnTo>
                  <a:pt x="110" y="201"/>
                </a:lnTo>
                <a:lnTo>
                  <a:pt x="102" y="180"/>
                </a:lnTo>
                <a:lnTo>
                  <a:pt x="102" y="173"/>
                </a:lnTo>
                <a:lnTo>
                  <a:pt x="45" y="143"/>
                </a:lnTo>
                <a:lnTo>
                  <a:pt x="37" y="119"/>
                </a:lnTo>
                <a:lnTo>
                  <a:pt x="0" y="90"/>
                </a:lnTo>
                <a:lnTo>
                  <a:pt x="0" y="53"/>
                </a:lnTo>
                <a:lnTo>
                  <a:pt x="37" y="17"/>
                </a:lnTo>
                <a:lnTo>
                  <a:pt x="37" y="0"/>
                </a:lnTo>
                <a:lnTo>
                  <a:pt x="200" y="0"/>
                </a:lnTo>
                <a:lnTo>
                  <a:pt x="265" y="0"/>
                </a:lnTo>
                <a:lnTo>
                  <a:pt x="265" y="53"/>
                </a:lnTo>
                <a:lnTo>
                  <a:pt x="318" y="53"/>
                </a:lnTo>
                <a:lnTo>
                  <a:pt x="318" y="263"/>
                </a:lnTo>
                <a:lnTo>
                  <a:pt x="318" y="321"/>
                </a:lnTo>
                <a:lnTo>
                  <a:pt x="245" y="263"/>
                </a:lnTo>
              </a:path>
            </a:pathLst>
          </a:custGeom>
          <a:noFill/>
          <a:ln w="12700" cap="rnd" cmpd="sng">
            <a:solidFill>
              <a:schemeClr val="tx1"/>
            </a:solidFill>
            <a:prstDash val="solid"/>
            <a:round/>
            <a:headEnd type="none" w="med" len="med"/>
            <a:tailEnd type="none" w="med" len="med"/>
          </a:ln>
        </p:spPr>
        <p:txBody>
          <a:bodyPr/>
          <a:lstStyle/>
          <a:p>
            <a:pPr eaLnBrk="1" hangingPunct="1">
              <a:defRPr/>
            </a:pPr>
            <a:endParaRPr lang="en-US" sz="600">
              <a:latin typeface="+mn-lt"/>
            </a:endParaRPr>
          </a:p>
        </p:txBody>
      </p:sp>
      <p:sp>
        <p:nvSpPr>
          <p:cNvPr id="231" name="Freeform 67"/>
          <p:cNvSpPr>
            <a:spLocks/>
          </p:cNvSpPr>
          <p:nvPr/>
        </p:nvSpPr>
        <p:spPr bwMode="auto">
          <a:xfrm>
            <a:off x="8445500" y="3445586"/>
            <a:ext cx="460375" cy="334963"/>
          </a:xfrm>
          <a:custGeom>
            <a:avLst/>
            <a:gdLst>
              <a:gd name="T0" fmla="*/ 2147483647 w 290"/>
              <a:gd name="T1" fmla="*/ 2147483647 h 211"/>
              <a:gd name="T2" fmla="*/ 2147483647 w 290"/>
              <a:gd name="T3" fmla="*/ 2147483647 h 211"/>
              <a:gd name="T4" fmla="*/ 2147483647 w 290"/>
              <a:gd name="T5" fmla="*/ 2147483647 h 211"/>
              <a:gd name="T6" fmla="*/ 0 w 290"/>
              <a:gd name="T7" fmla="*/ 2147483647 h 211"/>
              <a:gd name="T8" fmla="*/ 0 w 290"/>
              <a:gd name="T9" fmla="*/ 0 h 211"/>
              <a:gd name="T10" fmla="*/ 2147483647 w 290"/>
              <a:gd name="T11" fmla="*/ 0 h 211"/>
              <a:gd name="T12" fmla="*/ 2147483647 w 290"/>
              <a:gd name="T13" fmla="*/ 2147483647 h 211"/>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90" h="211">
                <a:moveTo>
                  <a:pt x="289" y="173"/>
                </a:moveTo>
                <a:lnTo>
                  <a:pt x="236" y="173"/>
                </a:lnTo>
                <a:lnTo>
                  <a:pt x="236" y="210"/>
                </a:lnTo>
                <a:lnTo>
                  <a:pt x="0" y="210"/>
                </a:lnTo>
                <a:lnTo>
                  <a:pt x="0" y="0"/>
                </a:lnTo>
                <a:lnTo>
                  <a:pt x="220" y="0"/>
                </a:lnTo>
                <a:lnTo>
                  <a:pt x="289" y="173"/>
                </a:lnTo>
              </a:path>
            </a:pathLst>
          </a:custGeom>
          <a:solidFill>
            <a:schemeClr val="accent4">
              <a:lumMod val="40000"/>
              <a:lumOff val="60000"/>
            </a:schemeClr>
          </a:solidFill>
          <a:ln w="12700" cap="rnd" cmpd="sng">
            <a:solidFill>
              <a:schemeClr val="tx1"/>
            </a:solidFill>
            <a:prstDash val="solid"/>
            <a:round/>
            <a:headEnd type="none" w="med" len="med"/>
            <a:tailEnd type="none" w="med" len="med"/>
          </a:ln>
        </p:spPr>
        <p:txBody>
          <a:bodyPr/>
          <a:lstStyle/>
          <a:p>
            <a:pPr eaLnBrk="1" hangingPunct="1">
              <a:defRPr/>
            </a:pPr>
            <a:endParaRPr lang="en-US" sz="600">
              <a:latin typeface="+mn-lt"/>
            </a:endParaRPr>
          </a:p>
        </p:txBody>
      </p:sp>
      <p:sp>
        <p:nvSpPr>
          <p:cNvPr id="232" name="Freeform 68"/>
          <p:cNvSpPr>
            <a:spLocks/>
          </p:cNvSpPr>
          <p:nvPr/>
        </p:nvSpPr>
        <p:spPr bwMode="auto">
          <a:xfrm>
            <a:off x="8243888" y="4001211"/>
            <a:ext cx="823912" cy="641350"/>
          </a:xfrm>
          <a:custGeom>
            <a:avLst/>
            <a:gdLst>
              <a:gd name="T0" fmla="*/ 2147483647 w 519"/>
              <a:gd name="T1" fmla="*/ 2147483647 h 404"/>
              <a:gd name="T2" fmla="*/ 2147483647 w 519"/>
              <a:gd name="T3" fmla="*/ 2147483647 h 404"/>
              <a:gd name="T4" fmla="*/ 2147483647 w 519"/>
              <a:gd name="T5" fmla="*/ 2147483647 h 404"/>
              <a:gd name="T6" fmla="*/ 0 w 519"/>
              <a:gd name="T7" fmla="*/ 2147483647 h 404"/>
              <a:gd name="T8" fmla="*/ 0 w 519"/>
              <a:gd name="T9" fmla="*/ 2147483647 h 404"/>
              <a:gd name="T10" fmla="*/ 2147483647 w 519"/>
              <a:gd name="T11" fmla="*/ 2147483647 h 404"/>
              <a:gd name="T12" fmla="*/ 2147483647 w 519"/>
              <a:gd name="T13" fmla="*/ 2147483647 h 404"/>
              <a:gd name="T14" fmla="*/ 2147483647 w 519"/>
              <a:gd name="T15" fmla="*/ 2147483647 h 404"/>
              <a:gd name="T16" fmla="*/ 2147483647 w 519"/>
              <a:gd name="T17" fmla="*/ 2147483647 h 404"/>
              <a:gd name="T18" fmla="*/ 2147483647 w 519"/>
              <a:gd name="T19" fmla="*/ 2147483647 h 404"/>
              <a:gd name="T20" fmla="*/ 2147483647 w 519"/>
              <a:gd name="T21" fmla="*/ 2147483647 h 404"/>
              <a:gd name="T22" fmla="*/ 2147483647 w 519"/>
              <a:gd name="T23" fmla="*/ 0 h 404"/>
              <a:gd name="T24" fmla="*/ 2147483647 w 519"/>
              <a:gd name="T25" fmla="*/ 2147483647 h 40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19" h="404">
                <a:moveTo>
                  <a:pt x="518" y="107"/>
                </a:moveTo>
                <a:lnTo>
                  <a:pt x="518" y="247"/>
                </a:lnTo>
                <a:lnTo>
                  <a:pt x="489" y="403"/>
                </a:lnTo>
                <a:lnTo>
                  <a:pt x="0" y="391"/>
                </a:lnTo>
                <a:lnTo>
                  <a:pt x="0" y="144"/>
                </a:lnTo>
                <a:lnTo>
                  <a:pt x="38" y="172"/>
                </a:lnTo>
                <a:lnTo>
                  <a:pt x="98" y="172"/>
                </a:lnTo>
                <a:lnTo>
                  <a:pt x="127" y="135"/>
                </a:lnTo>
                <a:lnTo>
                  <a:pt x="119" y="107"/>
                </a:lnTo>
                <a:lnTo>
                  <a:pt x="164" y="54"/>
                </a:lnTo>
                <a:lnTo>
                  <a:pt x="164" y="8"/>
                </a:lnTo>
                <a:lnTo>
                  <a:pt x="489" y="0"/>
                </a:lnTo>
                <a:lnTo>
                  <a:pt x="518" y="107"/>
                </a:lnTo>
              </a:path>
            </a:pathLst>
          </a:custGeom>
          <a:solidFill>
            <a:schemeClr val="accent4">
              <a:lumMod val="40000"/>
              <a:lumOff val="60000"/>
            </a:schemeClr>
          </a:solidFill>
          <a:ln w="12700" cap="rnd" cmpd="sng">
            <a:solidFill>
              <a:schemeClr val="tx1"/>
            </a:solidFill>
            <a:prstDash val="solid"/>
            <a:round/>
            <a:headEnd type="none" w="med" len="med"/>
            <a:tailEnd type="none" w="med" len="med"/>
          </a:ln>
        </p:spPr>
        <p:txBody>
          <a:bodyPr/>
          <a:lstStyle/>
          <a:p>
            <a:pPr eaLnBrk="1" hangingPunct="1">
              <a:defRPr/>
            </a:pPr>
            <a:endParaRPr lang="en-US" sz="600">
              <a:latin typeface="+mn-lt"/>
            </a:endParaRPr>
          </a:p>
        </p:txBody>
      </p:sp>
      <p:sp>
        <p:nvSpPr>
          <p:cNvPr id="233" name="Freeform 69"/>
          <p:cNvSpPr>
            <a:spLocks/>
          </p:cNvSpPr>
          <p:nvPr/>
        </p:nvSpPr>
        <p:spPr bwMode="auto">
          <a:xfrm>
            <a:off x="5187950" y="422986"/>
            <a:ext cx="454025" cy="582613"/>
          </a:xfrm>
          <a:custGeom>
            <a:avLst/>
            <a:gdLst>
              <a:gd name="T0" fmla="*/ 0 w 286"/>
              <a:gd name="T1" fmla="*/ 554038 h 367"/>
              <a:gd name="T2" fmla="*/ 0 w 286"/>
              <a:gd name="T3" fmla="*/ 377825 h 367"/>
              <a:gd name="T4" fmla="*/ 0 w 286"/>
              <a:gd name="T5" fmla="*/ 234950 h 367"/>
              <a:gd name="T6" fmla="*/ 31750 w 286"/>
              <a:gd name="T7" fmla="*/ 201613 h 367"/>
              <a:gd name="T8" fmla="*/ 31750 w 286"/>
              <a:gd name="T9" fmla="*/ 142875 h 367"/>
              <a:gd name="T10" fmla="*/ 90488 w 286"/>
              <a:gd name="T11" fmla="*/ 142875 h 367"/>
              <a:gd name="T12" fmla="*/ 58738 w 286"/>
              <a:gd name="T13" fmla="*/ 0 h 367"/>
              <a:gd name="T14" fmla="*/ 433388 w 286"/>
              <a:gd name="T15" fmla="*/ 12700 h 367"/>
              <a:gd name="T16" fmla="*/ 452438 w 286"/>
              <a:gd name="T17" fmla="*/ 84138 h 367"/>
              <a:gd name="T18" fmla="*/ 315913 w 286"/>
              <a:gd name="T19" fmla="*/ 142875 h 367"/>
              <a:gd name="T20" fmla="*/ 334963 w 286"/>
              <a:gd name="T21" fmla="*/ 234950 h 367"/>
              <a:gd name="T22" fmla="*/ 290513 w 286"/>
              <a:gd name="T23" fmla="*/ 274638 h 367"/>
              <a:gd name="T24" fmla="*/ 265113 w 286"/>
              <a:gd name="T25" fmla="*/ 293688 h 367"/>
              <a:gd name="T26" fmla="*/ 265113 w 286"/>
              <a:gd name="T27" fmla="*/ 320675 h 367"/>
              <a:gd name="T28" fmla="*/ 277813 w 286"/>
              <a:gd name="T29" fmla="*/ 333375 h 367"/>
              <a:gd name="T30" fmla="*/ 233363 w 286"/>
              <a:gd name="T31" fmla="*/ 346075 h 367"/>
              <a:gd name="T32" fmla="*/ 147638 w 286"/>
              <a:gd name="T33" fmla="*/ 404813 h 367"/>
              <a:gd name="T34" fmla="*/ 77788 w 286"/>
              <a:gd name="T35" fmla="*/ 581025 h 367"/>
              <a:gd name="T36" fmla="*/ 0 w 286"/>
              <a:gd name="T37" fmla="*/ 554038 h 36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286" h="367">
                <a:moveTo>
                  <a:pt x="0" y="349"/>
                </a:moveTo>
                <a:lnTo>
                  <a:pt x="0" y="238"/>
                </a:lnTo>
                <a:lnTo>
                  <a:pt x="0" y="148"/>
                </a:lnTo>
                <a:lnTo>
                  <a:pt x="20" y="127"/>
                </a:lnTo>
                <a:lnTo>
                  <a:pt x="20" y="90"/>
                </a:lnTo>
                <a:lnTo>
                  <a:pt x="57" y="90"/>
                </a:lnTo>
                <a:lnTo>
                  <a:pt x="37" y="0"/>
                </a:lnTo>
                <a:lnTo>
                  <a:pt x="273" y="8"/>
                </a:lnTo>
                <a:lnTo>
                  <a:pt x="285" y="53"/>
                </a:lnTo>
                <a:lnTo>
                  <a:pt x="199" y="90"/>
                </a:lnTo>
                <a:lnTo>
                  <a:pt x="211" y="148"/>
                </a:lnTo>
                <a:lnTo>
                  <a:pt x="183" y="173"/>
                </a:lnTo>
                <a:lnTo>
                  <a:pt x="167" y="185"/>
                </a:lnTo>
                <a:lnTo>
                  <a:pt x="167" y="202"/>
                </a:lnTo>
                <a:lnTo>
                  <a:pt x="175" y="210"/>
                </a:lnTo>
                <a:lnTo>
                  <a:pt x="147" y="218"/>
                </a:lnTo>
                <a:lnTo>
                  <a:pt x="93" y="255"/>
                </a:lnTo>
                <a:lnTo>
                  <a:pt x="49" y="366"/>
                </a:lnTo>
                <a:lnTo>
                  <a:pt x="0" y="349"/>
                </a:lnTo>
              </a:path>
            </a:pathLst>
          </a:custGeom>
          <a:solidFill>
            <a:schemeClr val="accent4">
              <a:lumMod val="40000"/>
              <a:lumOff val="60000"/>
            </a:schemeClr>
          </a:solidFill>
          <a:ln w="12700" cap="rnd" cmpd="sng">
            <a:solidFill>
              <a:schemeClr val="tx1"/>
            </a:solidFill>
            <a:prstDash val="solid"/>
            <a:round/>
            <a:headEnd type="none" w="med" len="med"/>
            <a:tailEnd type="none" w="med" len="med"/>
          </a:ln>
          <a:effectLst/>
        </p:spPr>
        <p:txBody>
          <a:bodyPr/>
          <a:lstStyle/>
          <a:p>
            <a:pPr eaLnBrk="1" hangingPunct="1">
              <a:defRPr/>
            </a:pPr>
            <a:endParaRPr lang="en-US" sz="600">
              <a:latin typeface="+mn-lt"/>
            </a:endParaRPr>
          </a:p>
        </p:txBody>
      </p:sp>
      <p:sp>
        <p:nvSpPr>
          <p:cNvPr id="234" name="Freeform 70"/>
          <p:cNvSpPr>
            <a:spLocks/>
          </p:cNvSpPr>
          <p:nvPr/>
        </p:nvSpPr>
        <p:spPr bwMode="auto">
          <a:xfrm>
            <a:off x="4573588" y="410286"/>
            <a:ext cx="706437" cy="392113"/>
          </a:xfrm>
          <a:custGeom>
            <a:avLst/>
            <a:gdLst>
              <a:gd name="T0" fmla="*/ 673100 w 445"/>
              <a:gd name="T1" fmla="*/ 12700 h 247"/>
              <a:gd name="T2" fmla="*/ 704850 w 445"/>
              <a:gd name="T3" fmla="*/ 155575 h 247"/>
              <a:gd name="T4" fmla="*/ 646112 w 445"/>
              <a:gd name="T5" fmla="*/ 155575 h 247"/>
              <a:gd name="T6" fmla="*/ 646112 w 445"/>
              <a:gd name="T7" fmla="*/ 214313 h 247"/>
              <a:gd name="T8" fmla="*/ 614362 w 445"/>
              <a:gd name="T9" fmla="*/ 247650 h 247"/>
              <a:gd name="T10" fmla="*/ 614362 w 445"/>
              <a:gd name="T11" fmla="*/ 390525 h 247"/>
              <a:gd name="T12" fmla="*/ 446087 w 445"/>
              <a:gd name="T13" fmla="*/ 390525 h 247"/>
              <a:gd name="T14" fmla="*/ 446087 w 445"/>
              <a:gd name="T15" fmla="*/ 358775 h 247"/>
              <a:gd name="T16" fmla="*/ 0 w 445"/>
              <a:gd name="T17" fmla="*/ 358775 h 247"/>
              <a:gd name="T18" fmla="*/ 0 w 445"/>
              <a:gd name="T19" fmla="*/ 333375 h 247"/>
              <a:gd name="T20" fmla="*/ 71437 w 445"/>
              <a:gd name="T21" fmla="*/ 287338 h 247"/>
              <a:gd name="T22" fmla="*/ 142875 w 445"/>
              <a:gd name="T23" fmla="*/ 247650 h 247"/>
              <a:gd name="T24" fmla="*/ 298450 w 445"/>
              <a:gd name="T25" fmla="*/ 201613 h 247"/>
              <a:gd name="T26" fmla="*/ 330200 w 445"/>
              <a:gd name="T27" fmla="*/ 115888 h 247"/>
              <a:gd name="T28" fmla="*/ 355600 w 445"/>
              <a:gd name="T29" fmla="*/ 84138 h 247"/>
              <a:gd name="T30" fmla="*/ 414337 w 445"/>
              <a:gd name="T31" fmla="*/ 0 h 247"/>
              <a:gd name="T32" fmla="*/ 673100 w 445"/>
              <a:gd name="T33" fmla="*/ 12700 h 24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45" h="247">
                <a:moveTo>
                  <a:pt x="424" y="8"/>
                </a:moveTo>
                <a:lnTo>
                  <a:pt x="444" y="98"/>
                </a:lnTo>
                <a:lnTo>
                  <a:pt x="407" y="98"/>
                </a:lnTo>
                <a:lnTo>
                  <a:pt x="407" y="135"/>
                </a:lnTo>
                <a:lnTo>
                  <a:pt x="387" y="156"/>
                </a:lnTo>
                <a:lnTo>
                  <a:pt x="387" y="246"/>
                </a:lnTo>
                <a:lnTo>
                  <a:pt x="281" y="246"/>
                </a:lnTo>
                <a:lnTo>
                  <a:pt x="281" y="226"/>
                </a:lnTo>
                <a:lnTo>
                  <a:pt x="0" y="226"/>
                </a:lnTo>
                <a:lnTo>
                  <a:pt x="0" y="210"/>
                </a:lnTo>
                <a:lnTo>
                  <a:pt x="45" y="181"/>
                </a:lnTo>
                <a:lnTo>
                  <a:pt x="90" y="156"/>
                </a:lnTo>
                <a:lnTo>
                  <a:pt x="188" y="127"/>
                </a:lnTo>
                <a:lnTo>
                  <a:pt x="208" y="73"/>
                </a:lnTo>
                <a:lnTo>
                  <a:pt x="224" y="53"/>
                </a:lnTo>
                <a:lnTo>
                  <a:pt x="261" y="0"/>
                </a:lnTo>
                <a:lnTo>
                  <a:pt x="424" y="8"/>
                </a:lnTo>
              </a:path>
            </a:pathLst>
          </a:custGeom>
          <a:solidFill>
            <a:schemeClr val="accent4">
              <a:lumMod val="60000"/>
              <a:lumOff val="40000"/>
              <a:alpha val="66000"/>
            </a:schemeClr>
          </a:solidFill>
          <a:ln w="12700" cap="rnd" cmpd="sng">
            <a:solidFill>
              <a:schemeClr val="tx1"/>
            </a:solidFill>
            <a:prstDash val="solid"/>
            <a:round/>
            <a:headEnd type="none" w="med" len="med"/>
            <a:tailEnd type="none" w="med" len="med"/>
          </a:ln>
          <a:effectLst/>
        </p:spPr>
        <p:txBody>
          <a:bodyPr/>
          <a:lstStyle/>
          <a:p>
            <a:pPr eaLnBrk="1" hangingPunct="1">
              <a:defRPr/>
            </a:pPr>
            <a:endParaRPr lang="en-US" sz="600">
              <a:latin typeface="+mn-lt"/>
            </a:endParaRPr>
          </a:p>
        </p:txBody>
      </p:sp>
      <p:sp>
        <p:nvSpPr>
          <p:cNvPr id="235" name="Freeform 71"/>
          <p:cNvSpPr>
            <a:spLocks/>
          </p:cNvSpPr>
          <p:nvPr/>
        </p:nvSpPr>
        <p:spPr bwMode="auto">
          <a:xfrm>
            <a:off x="5421313" y="435686"/>
            <a:ext cx="633412" cy="379413"/>
          </a:xfrm>
          <a:custGeom>
            <a:avLst/>
            <a:gdLst>
              <a:gd name="T0" fmla="*/ 503237 w 399"/>
              <a:gd name="T1" fmla="*/ 12700 h 239"/>
              <a:gd name="T2" fmla="*/ 549275 w 399"/>
              <a:gd name="T3" fmla="*/ 31750 h 239"/>
              <a:gd name="T4" fmla="*/ 574675 w 399"/>
              <a:gd name="T5" fmla="*/ 222250 h 239"/>
              <a:gd name="T6" fmla="*/ 631825 w 399"/>
              <a:gd name="T7" fmla="*/ 261938 h 239"/>
              <a:gd name="T8" fmla="*/ 587375 w 399"/>
              <a:gd name="T9" fmla="*/ 307975 h 239"/>
              <a:gd name="T10" fmla="*/ 587375 w 399"/>
              <a:gd name="T11" fmla="*/ 333375 h 239"/>
              <a:gd name="T12" fmla="*/ 561975 w 399"/>
              <a:gd name="T13" fmla="*/ 377825 h 239"/>
              <a:gd name="T14" fmla="*/ 444500 w 399"/>
              <a:gd name="T15" fmla="*/ 377825 h 239"/>
              <a:gd name="T16" fmla="*/ 347662 w 399"/>
              <a:gd name="T17" fmla="*/ 377825 h 239"/>
              <a:gd name="T18" fmla="*/ 347662 w 399"/>
              <a:gd name="T19" fmla="*/ 333375 h 239"/>
              <a:gd name="T20" fmla="*/ 0 w 399"/>
              <a:gd name="T21" fmla="*/ 333375 h 239"/>
              <a:gd name="T22" fmla="*/ 44450 w 399"/>
              <a:gd name="T23" fmla="*/ 320675 h 239"/>
              <a:gd name="T24" fmla="*/ 31750 w 399"/>
              <a:gd name="T25" fmla="*/ 307975 h 239"/>
              <a:gd name="T26" fmla="*/ 31750 w 399"/>
              <a:gd name="T27" fmla="*/ 280988 h 239"/>
              <a:gd name="T28" fmla="*/ 57150 w 399"/>
              <a:gd name="T29" fmla="*/ 261938 h 239"/>
              <a:gd name="T30" fmla="*/ 101600 w 399"/>
              <a:gd name="T31" fmla="*/ 222250 h 239"/>
              <a:gd name="T32" fmla="*/ 82550 w 399"/>
              <a:gd name="T33" fmla="*/ 130175 h 239"/>
              <a:gd name="T34" fmla="*/ 219075 w 399"/>
              <a:gd name="T35" fmla="*/ 71438 h 239"/>
              <a:gd name="T36" fmla="*/ 200025 w 399"/>
              <a:gd name="T37" fmla="*/ 0 h 239"/>
              <a:gd name="T38" fmla="*/ 503237 w 399"/>
              <a:gd name="T39" fmla="*/ 12700 h 239"/>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99" h="239">
                <a:moveTo>
                  <a:pt x="317" y="8"/>
                </a:moveTo>
                <a:lnTo>
                  <a:pt x="346" y="20"/>
                </a:lnTo>
                <a:lnTo>
                  <a:pt x="362" y="140"/>
                </a:lnTo>
                <a:lnTo>
                  <a:pt x="398" y="165"/>
                </a:lnTo>
                <a:lnTo>
                  <a:pt x="370" y="194"/>
                </a:lnTo>
                <a:lnTo>
                  <a:pt x="370" y="210"/>
                </a:lnTo>
                <a:lnTo>
                  <a:pt x="354" y="238"/>
                </a:lnTo>
                <a:lnTo>
                  <a:pt x="280" y="238"/>
                </a:lnTo>
                <a:lnTo>
                  <a:pt x="219" y="238"/>
                </a:lnTo>
                <a:lnTo>
                  <a:pt x="219" y="210"/>
                </a:lnTo>
                <a:lnTo>
                  <a:pt x="0" y="210"/>
                </a:lnTo>
                <a:lnTo>
                  <a:pt x="28" y="202"/>
                </a:lnTo>
                <a:lnTo>
                  <a:pt x="20" y="194"/>
                </a:lnTo>
                <a:lnTo>
                  <a:pt x="20" y="177"/>
                </a:lnTo>
                <a:lnTo>
                  <a:pt x="36" y="165"/>
                </a:lnTo>
                <a:lnTo>
                  <a:pt x="64" y="140"/>
                </a:lnTo>
                <a:lnTo>
                  <a:pt x="52" y="82"/>
                </a:lnTo>
                <a:lnTo>
                  <a:pt x="138" y="45"/>
                </a:lnTo>
                <a:lnTo>
                  <a:pt x="126" y="0"/>
                </a:lnTo>
                <a:lnTo>
                  <a:pt x="317" y="8"/>
                </a:lnTo>
              </a:path>
            </a:pathLst>
          </a:custGeom>
          <a:solidFill>
            <a:schemeClr val="accent4">
              <a:lumMod val="40000"/>
              <a:lumOff val="60000"/>
            </a:schemeClr>
          </a:solidFill>
          <a:ln w="12700" cap="rnd" cmpd="sng">
            <a:solidFill>
              <a:schemeClr val="tx1"/>
            </a:solidFill>
            <a:prstDash val="solid"/>
            <a:round/>
            <a:headEnd type="none" w="med" len="med"/>
            <a:tailEnd type="none" w="med" len="med"/>
          </a:ln>
          <a:effectLst/>
        </p:spPr>
        <p:txBody>
          <a:bodyPr/>
          <a:lstStyle/>
          <a:p>
            <a:pPr eaLnBrk="1" hangingPunct="1">
              <a:defRPr/>
            </a:pPr>
            <a:endParaRPr lang="en-US" sz="600">
              <a:latin typeface="+mn-lt"/>
            </a:endParaRPr>
          </a:p>
        </p:txBody>
      </p:sp>
      <p:sp>
        <p:nvSpPr>
          <p:cNvPr id="236" name="Freeform 72"/>
          <p:cNvSpPr>
            <a:spLocks/>
          </p:cNvSpPr>
          <p:nvPr/>
        </p:nvSpPr>
        <p:spPr bwMode="auto">
          <a:xfrm>
            <a:off x="5265738" y="769061"/>
            <a:ext cx="647700" cy="628650"/>
          </a:xfrm>
          <a:custGeom>
            <a:avLst/>
            <a:gdLst>
              <a:gd name="T0" fmla="*/ 412750 w 408"/>
              <a:gd name="T1" fmla="*/ 554038 h 396"/>
              <a:gd name="T2" fmla="*/ 412750 w 408"/>
              <a:gd name="T3" fmla="*/ 541338 h 396"/>
              <a:gd name="T4" fmla="*/ 387350 w 408"/>
              <a:gd name="T5" fmla="*/ 541338 h 396"/>
              <a:gd name="T6" fmla="*/ 374650 w 408"/>
              <a:gd name="T7" fmla="*/ 469900 h 396"/>
              <a:gd name="T8" fmla="*/ 315913 w 408"/>
              <a:gd name="T9" fmla="*/ 398463 h 396"/>
              <a:gd name="T10" fmla="*/ 200025 w 408"/>
              <a:gd name="T11" fmla="*/ 320675 h 396"/>
              <a:gd name="T12" fmla="*/ 155575 w 408"/>
              <a:gd name="T13" fmla="*/ 320675 h 396"/>
              <a:gd name="T14" fmla="*/ 0 w 408"/>
              <a:gd name="T15" fmla="*/ 234950 h 396"/>
              <a:gd name="T16" fmla="*/ 69850 w 408"/>
              <a:gd name="T17" fmla="*/ 58738 h 396"/>
              <a:gd name="T18" fmla="*/ 155575 w 408"/>
              <a:gd name="T19" fmla="*/ 0 h 396"/>
              <a:gd name="T20" fmla="*/ 503238 w 408"/>
              <a:gd name="T21" fmla="*/ 0 h 396"/>
              <a:gd name="T22" fmla="*/ 503238 w 408"/>
              <a:gd name="T23" fmla="*/ 44450 h 396"/>
              <a:gd name="T24" fmla="*/ 600075 w 408"/>
              <a:gd name="T25" fmla="*/ 44450 h 396"/>
              <a:gd name="T26" fmla="*/ 587375 w 408"/>
              <a:gd name="T27" fmla="*/ 411163 h 396"/>
              <a:gd name="T28" fmla="*/ 612775 w 408"/>
              <a:gd name="T29" fmla="*/ 411163 h 396"/>
              <a:gd name="T30" fmla="*/ 612775 w 408"/>
              <a:gd name="T31" fmla="*/ 469900 h 396"/>
              <a:gd name="T32" fmla="*/ 646113 w 408"/>
              <a:gd name="T33" fmla="*/ 469900 h 396"/>
              <a:gd name="T34" fmla="*/ 600075 w 408"/>
              <a:gd name="T35" fmla="*/ 627063 h 396"/>
              <a:gd name="T36" fmla="*/ 542925 w 408"/>
              <a:gd name="T37" fmla="*/ 627063 h 396"/>
              <a:gd name="T38" fmla="*/ 412750 w 408"/>
              <a:gd name="T39" fmla="*/ 554038 h 39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408" h="396">
                <a:moveTo>
                  <a:pt x="260" y="349"/>
                </a:moveTo>
                <a:lnTo>
                  <a:pt x="260" y="341"/>
                </a:lnTo>
                <a:lnTo>
                  <a:pt x="244" y="341"/>
                </a:lnTo>
                <a:lnTo>
                  <a:pt x="236" y="296"/>
                </a:lnTo>
                <a:lnTo>
                  <a:pt x="199" y="251"/>
                </a:lnTo>
                <a:lnTo>
                  <a:pt x="126" y="202"/>
                </a:lnTo>
                <a:lnTo>
                  <a:pt x="98" y="202"/>
                </a:lnTo>
                <a:lnTo>
                  <a:pt x="0" y="148"/>
                </a:lnTo>
                <a:lnTo>
                  <a:pt x="44" y="37"/>
                </a:lnTo>
                <a:lnTo>
                  <a:pt x="98" y="0"/>
                </a:lnTo>
                <a:lnTo>
                  <a:pt x="317" y="0"/>
                </a:lnTo>
                <a:lnTo>
                  <a:pt x="317" y="28"/>
                </a:lnTo>
                <a:lnTo>
                  <a:pt x="378" y="28"/>
                </a:lnTo>
                <a:lnTo>
                  <a:pt x="370" y="259"/>
                </a:lnTo>
                <a:lnTo>
                  <a:pt x="386" y="259"/>
                </a:lnTo>
                <a:lnTo>
                  <a:pt x="386" y="296"/>
                </a:lnTo>
                <a:lnTo>
                  <a:pt x="407" y="296"/>
                </a:lnTo>
                <a:lnTo>
                  <a:pt x="378" y="395"/>
                </a:lnTo>
                <a:lnTo>
                  <a:pt x="342" y="395"/>
                </a:lnTo>
                <a:lnTo>
                  <a:pt x="260" y="349"/>
                </a:lnTo>
              </a:path>
            </a:pathLst>
          </a:custGeom>
          <a:noFill/>
          <a:ln w="12700" cap="rnd" cmpd="sng">
            <a:solidFill>
              <a:schemeClr val="tx1"/>
            </a:solidFill>
            <a:prstDash val="solid"/>
            <a:round/>
            <a:headEnd type="none" w="med" len="med"/>
            <a:tailEnd type="none" w="med" len="med"/>
          </a:ln>
          <a:effectLst/>
        </p:spPr>
        <p:txBody>
          <a:bodyPr/>
          <a:lstStyle/>
          <a:p>
            <a:pPr eaLnBrk="1" hangingPunct="1">
              <a:defRPr/>
            </a:pPr>
            <a:endParaRPr lang="en-US" sz="600">
              <a:latin typeface="+mn-lt"/>
            </a:endParaRPr>
          </a:p>
        </p:txBody>
      </p:sp>
      <p:sp>
        <p:nvSpPr>
          <p:cNvPr id="237" name="Freeform 73"/>
          <p:cNvSpPr>
            <a:spLocks/>
          </p:cNvSpPr>
          <p:nvPr/>
        </p:nvSpPr>
        <p:spPr bwMode="auto">
          <a:xfrm>
            <a:off x="3346450" y="526174"/>
            <a:ext cx="576263" cy="622300"/>
          </a:xfrm>
          <a:custGeom>
            <a:avLst/>
            <a:gdLst>
              <a:gd name="T0" fmla="*/ 406400 w 363"/>
              <a:gd name="T1" fmla="*/ 503238 h 392"/>
              <a:gd name="T2" fmla="*/ 490538 w 363"/>
              <a:gd name="T3" fmla="*/ 563563 h 392"/>
              <a:gd name="T4" fmla="*/ 303213 w 363"/>
              <a:gd name="T5" fmla="*/ 404813 h 392"/>
              <a:gd name="T6" fmla="*/ 347663 w 363"/>
              <a:gd name="T7" fmla="*/ 419100 h 392"/>
              <a:gd name="T8" fmla="*/ 433388 w 363"/>
              <a:gd name="T9" fmla="*/ 465138 h 392"/>
              <a:gd name="T10" fmla="*/ 490538 w 363"/>
              <a:gd name="T11" fmla="*/ 536575 h 392"/>
              <a:gd name="T12" fmla="*/ 534988 w 363"/>
              <a:gd name="T13" fmla="*/ 477838 h 392"/>
              <a:gd name="T14" fmla="*/ 515938 w 363"/>
              <a:gd name="T15" fmla="*/ 503238 h 392"/>
              <a:gd name="T16" fmla="*/ 490538 w 363"/>
              <a:gd name="T17" fmla="*/ 450850 h 392"/>
              <a:gd name="T18" fmla="*/ 446088 w 363"/>
              <a:gd name="T19" fmla="*/ 419100 h 392"/>
              <a:gd name="T20" fmla="*/ 419100 w 363"/>
              <a:gd name="T21" fmla="*/ 419100 h 392"/>
              <a:gd name="T22" fmla="*/ 374650 w 363"/>
              <a:gd name="T23" fmla="*/ 431800 h 392"/>
              <a:gd name="T24" fmla="*/ 328613 w 363"/>
              <a:gd name="T25" fmla="*/ 404813 h 392"/>
              <a:gd name="T26" fmla="*/ 303213 w 363"/>
              <a:gd name="T27" fmla="*/ 301625 h 392"/>
              <a:gd name="T28" fmla="*/ 374650 w 363"/>
              <a:gd name="T29" fmla="*/ 301625 h 392"/>
              <a:gd name="T30" fmla="*/ 387350 w 363"/>
              <a:gd name="T31" fmla="*/ 287338 h 392"/>
              <a:gd name="T32" fmla="*/ 419100 w 363"/>
              <a:gd name="T33" fmla="*/ 274638 h 392"/>
              <a:gd name="T34" fmla="*/ 406400 w 363"/>
              <a:gd name="T35" fmla="*/ 230188 h 392"/>
              <a:gd name="T36" fmla="*/ 328613 w 363"/>
              <a:gd name="T37" fmla="*/ 287338 h 392"/>
              <a:gd name="T38" fmla="*/ 258763 w 363"/>
              <a:gd name="T39" fmla="*/ 320675 h 392"/>
              <a:gd name="T40" fmla="*/ 219075 w 363"/>
              <a:gd name="T41" fmla="*/ 230188 h 392"/>
              <a:gd name="T42" fmla="*/ 141288 w 363"/>
              <a:gd name="T43" fmla="*/ 274638 h 392"/>
              <a:gd name="T44" fmla="*/ 185738 w 363"/>
              <a:gd name="T45" fmla="*/ 301625 h 392"/>
              <a:gd name="T46" fmla="*/ 231775 w 363"/>
              <a:gd name="T47" fmla="*/ 373063 h 392"/>
              <a:gd name="T48" fmla="*/ 258763 w 363"/>
              <a:gd name="T49" fmla="*/ 404813 h 392"/>
              <a:gd name="T50" fmla="*/ 258763 w 363"/>
              <a:gd name="T51" fmla="*/ 419100 h 392"/>
              <a:gd name="T52" fmla="*/ 0 w 363"/>
              <a:gd name="T53" fmla="*/ 287338 h 392"/>
              <a:gd name="T54" fmla="*/ 103188 w 363"/>
              <a:gd name="T55" fmla="*/ 144463 h 392"/>
              <a:gd name="T56" fmla="*/ 490538 w 363"/>
              <a:gd name="T57" fmla="*/ 131763 h 392"/>
              <a:gd name="T58" fmla="*/ 534988 w 363"/>
              <a:gd name="T59" fmla="*/ 0 h 392"/>
              <a:gd name="T60" fmla="*/ 574675 w 363"/>
              <a:gd name="T61" fmla="*/ 347663 h 392"/>
              <a:gd name="T62" fmla="*/ 446088 w 363"/>
              <a:gd name="T63" fmla="*/ 563563 h 39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363" h="392">
                <a:moveTo>
                  <a:pt x="281" y="355"/>
                </a:moveTo>
                <a:lnTo>
                  <a:pt x="256" y="317"/>
                </a:lnTo>
                <a:lnTo>
                  <a:pt x="281" y="346"/>
                </a:lnTo>
                <a:lnTo>
                  <a:pt x="309" y="355"/>
                </a:lnTo>
                <a:lnTo>
                  <a:pt x="183" y="264"/>
                </a:lnTo>
                <a:lnTo>
                  <a:pt x="191" y="255"/>
                </a:lnTo>
                <a:lnTo>
                  <a:pt x="207" y="264"/>
                </a:lnTo>
                <a:lnTo>
                  <a:pt x="219" y="264"/>
                </a:lnTo>
                <a:lnTo>
                  <a:pt x="219" y="284"/>
                </a:lnTo>
                <a:lnTo>
                  <a:pt x="273" y="293"/>
                </a:lnTo>
                <a:lnTo>
                  <a:pt x="273" y="301"/>
                </a:lnTo>
                <a:lnTo>
                  <a:pt x="309" y="338"/>
                </a:lnTo>
                <a:lnTo>
                  <a:pt x="362" y="301"/>
                </a:lnTo>
                <a:lnTo>
                  <a:pt x="337" y="301"/>
                </a:lnTo>
                <a:lnTo>
                  <a:pt x="346" y="293"/>
                </a:lnTo>
                <a:lnTo>
                  <a:pt x="325" y="317"/>
                </a:lnTo>
                <a:lnTo>
                  <a:pt x="309" y="317"/>
                </a:lnTo>
                <a:lnTo>
                  <a:pt x="309" y="284"/>
                </a:lnTo>
                <a:lnTo>
                  <a:pt x="281" y="284"/>
                </a:lnTo>
                <a:lnTo>
                  <a:pt x="281" y="264"/>
                </a:lnTo>
                <a:lnTo>
                  <a:pt x="289" y="255"/>
                </a:lnTo>
                <a:lnTo>
                  <a:pt x="264" y="264"/>
                </a:lnTo>
                <a:lnTo>
                  <a:pt x="256" y="255"/>
                </a:lnTo>
                <a:lnTo>
                  <a:pt x="236" y="272"/>
                </a:lnTo>
                <a:lnTo>
                  <a:pt x="219" y="247"/>
                </a:lnTo>
                <a:lnTo>
                  <a:pt x="207" y="255"/>
                </a:lnTo>
                <a:lnTo>
                  <a:pt x="155" y="227"/>
                </a:lnTo>
                <a:lnTo>
                  <a:pt x="191" y="190"/>
                </a:lnTo>
                <a:lnTo>
                  <a:pt x="228" y="181"/>
                </a:lnTo>
                <a:lnTo>
                  <a:pt x="236" y="190"/>
                </a:lnTo>
                <a:lnTo>
                  <a:pt x="236" y="173"/>
                </a:lnTo>
                <a:lnTo>
                  <a:pt x="244" y="181"/>
                </a:lnTo>
                <a:lnTo>
                  <a:pt x="256" y="153"/>
                </a:lnTo>
                <a:lnTo>
                  <a:pt x="264" y="173"/>
                </a:lnTo>
                <a:lnTo>
                  <a:pt x="244" y="153"/>
                </a:lnTo>
                <a:lnTo>
                  <a:pt x="256" y="145"/>
                </a:lnTo>
                <a:lnTo>
                  <a:pt x="236" y="173"/>
                </a:lnTo>
                <a:lnTo>
                  <a:pt x="207" y="181"/>
                </a:lnTo>
                <a:lnTo>
                  <a:pt x="207" y="173"/>
                </a:lnTo>
                <a:lnTo>
                  <a:pt x="163" y="202"/>
                </a:lnTo>
                <a:lnTo>
                  <a:pt x="163" y="173"/>
                </a:lnTo>
                <a:lnTo>
                  <a:pt x="138" y="145"/>
                </a:lnTo>
                <a:lnTo>
                  <a:pt x="117" y="173"/>
                </a:lnTo>
                <a:lnTo>
                  <a:pt x="89" y="173"/>
                </a:lnTo>
                <a:lnTo>
                  <a:pt x="89" y="202"/>
                </a:lnTo>
                <a:lnTo>
                  <a:pt x="117" y="190"/>
                </a:lnTo>
                <a:lnTo>
                  <a:pt x="146" y="211"/>
                </a:lnTo>
                <a:lnTo>
                  <a:pt x="146" y="235"/>
                </a:lnTo>
                <a:lnTo>
                  <a:pt x="163" y="247"/>
                </a:lnTo>
                <a:lnTo>
                  <a:pt x="163" y="255"/>
                </a:lnTo>
                <a:lnTo>
                  <a:pt x="126" y="235"/>
                </a:lnTo>
                <a:lnTo>
                  <a:pt x="163" y="264"/>
                </a:lnTo>
                <a:lnTo>
                  <a:pt x="155" y="264"/>
                </a:lnTo>
                <a:lnTo>
                  <a:pt x="0" y="181"/>
                </a:lnTo>
                <a:lnTo>
                  <a:pt x="0" y="108"/>
                </a:lnTo>
                <a:lnTo>
                  <a:pt x="65" y="91"/>
                </a:lnTo>
                <a:lnTo>
                  <a:pt x="81" y="71"/>
                </a:lnTo>
                <a:lnTo>
                  <a:pt x="309" y="83"/>
                </a:lnTo>
                <a:lnTo>
                  <a:pt x="309" y="0"/>
                </a:lnTo>
                <a:lnTo>
                  <a:pt x="337" y="0"/>
                </a:lnTo>
                <a:lnTo>
                  <a:pt x="362" y="0"/>
                </a:lnTo>
                <a:lnTo>
                  <a:pt x="362" y="219"/>
                </a:lnTo>
                <a:lnTo>
                  <a:pt x="362" y="391"/>
                </a:lnTo>
                <a:lnTo>
                  <a:pt x="281" y="355"/>
                </a:lnTo>
              </a:path>
            </a:pathLst>
          </a:custGeom>
          <a:solidFill>
            <a:schemeClr val="accent4">
              <a:lumMod val="60000"/>
              <a:lumOff val="40000"/>
              <a:alpha val="66000"/>
            </a:schemeClr>
          </a:solidFill>
          <a:ln w="12700" cap="rnd" cmpd="sng">
            <a:solidFill>
              <a:schemeClr val="tx1"/>
            </a:solidFill>
            <a:prstDash val="solid"/>
            <a:round/>
            <a:headEnd type="none" w="med" len="med"/>
            <a:tailEnd type="none" w="med" len="med"/>
          </a:ln>
          <a:effectLst/>
        </p:spPr>
        <p:txBody>
          <a:bodyPr/>
          <a:lstStyle/>
          <a:p>
            <a:pPr eaLnBrk="1" hangingPunct="1">
              <a:defRPr/>
            </a:pPr>
            <a:endParaRPr lang="en-US" sz="600">
              <a:latin typeface="+mn-lt"/>
            </a:endParaRPr>
          </a:p>
        </p:txBody>
      </p:sp>
      <p:sp>
        <p:nvSpPr>
          <p:cNvPr id="238" name="Freeform 74"/>
          <p:cNvSpPr>
            <a:spLocks/>
          </p:cNvSpPr>
          <p:nvPr/>
        </p:nvSpPr>
        <p:spPr bwMode="auto">
          <a:xfrm>
            <a:off x="3921125" y="480136"/>
            <a:ext cx="434975" cy="407988"/>
          </a:xfrm>
          <a:custGeom>
            <a:avLst/>
            <a:gdLst>
              <a:gd name="T0" fmla="*/ 0 w 274"/>
              <a:gd name="T1" fmla="*/ 46038 h 257"/>
              <a:gd name="T2" fmla="*/ 207963 w 274"/>
              <a:gd name="T3" fmla="*/ 46038 h 257"/>
              <a:gd name="T4" fmla="*/ 220663 w 274"/>
              <a:gd name="T5" fmla="*/ 0 h 257"/>
              <a:gd name="T6" fmla="*/ 433388 w 274"/>
              <a:gd name="T7" fmla="*/ 0 h 257"/>
              <a:gd name="T8" fmla="*/ 374650 w 274"/>
              <a:gd name="T9" fmla="*/ 85725 h 257"/>
              <a:gd name="T10" fmla="*/ 374650 w 274"/>
              <a:gd name="T11" fmla="*/ 158750 h 257"/>
              <a:gd name="T12" fmla="*/ 387350 w 274"/>
              <a:gd name="T13" fmla="*/ 158750 h 257"/>
              <a:gd name="T14" fmla="*/ 349250 w 274"/>
              <a:gd name="T15" fmla="*/ 177800 h 257"/>
              <a:gd name="T16" fmla="*/ 361950 w 274"/>
              <a:gd name="T17" fmla="*/ 217488 h 257"/>
              <a:gd name="T18" fmla="*/ 336550 w 274"/>
              <a:gd name="T19" fmla="*/ 236538 h 257"/>
              <a:gd name="T20" fmla="*/ 349250 w 274"/>
              <a:gd name="T21" fmla="*/ 288925 h 257"/>
              <a:gd name="T22" fmla="*/ 315913 w 274"/>
              <a:gd name="T23" fmla="*/ 333375 h 257"/>
              <a:gd name="T24" fmla="*/ 258763 w 274"/>
              <a:gd name="T25" fmla="*/ 406400 h 257"/>
              <a:gd name="T26" fmla="*/ 0 w 274"/>
              <a:gd name="T27" fmla="*/ 393700 h 257"/>
              <a:gd name="T28" fmla="*/ 0 w 274"/>
              <a:gd name="T29" fmla="*/ 46038 h 257"/>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74" h="257">
                <a:moveTo>
                  <a:pt x="0" y="29"/>
                </a:moveTo>
                <a:lnTo>
                  <a:pt x="131" y="29"/>
                </a:lnTo>
                <a:lnTo>
                  <a:pt x="139" y="0"/>
                </a:lnTo>
                <a:lnTo>
                  <a:pt x="273" y="0"/>
                </a:lnTo>
                <a:lnTo>
                  <a:pt x="236" y="54"/>
                </a:lnTo>
                <a:lnTo>
                  <a:pt x="236" y="100"/>
                </a:lnTo>
                <a:lnTo>
                  <a:pt x="244" y="100"/>
                </a:lnTo>
                <a:lnTo>
                  <a:pt x="220" y="112"/>
                </a:lnTo>
                <a:lnTo>
                  <a:pt x="228" y="137"/>
                </a:lnTo>
                <a:lnTo>
                  <a:pt x="212" y="149"/>
                </a:lnTo>
                <a:lnTo>
                  <a:pt x="220" y="182"/>
                </a:lnTo>
                <a:lnTo>
                  <a:pt x="199" y="210"/>
                </a:lnTo>
                <a:lnTo>
                  <a:pt x="163" y="256"/>
                </a:lnTo>
                <a:lnTo>
                  <a:pt x="0" y="248"/>
                </a:lnTo>
                <a:lnTo>
                  <a:pt x="0" y="29"/>
                </a:lnTo>
              </a:path>
            </a:pathLst>
          </a:custGeom>
          <a:solidFill>
            <a:schemeClr val="accent4">
              <a:lumMod val="60000"/>
              <a:lumOff val="40000"/>
              <a:alpha val="66000"/>
            </a:schemeClr>
          </a:solidFill>
          <a:ln w="12700" cap="rnd" cmpd="sng">
            <a:solidFill>
              <a:schemeClr val="tx1"/>
            </a:solidFill>
            <a:prstDash val="solid"/>
            <a:round/>
            <a:headEnd type="none" w="med" len="med"/>
            <a:tailEnd type="none" w="med" len="med"/>
          </a:ln>
          <a:effectLst/>
        </p:spPr>
        <p:txBody>
          <a:bodyPr/>
          <a:lstStyle/>
          <a:p>
            <a:pPr eaLnBrk="1" hangingPunct="1">
              <a:defRPr/>
            </a:pPr>
            <a:endParaRPr lang="en-US" sz="600">
              <a:latin typeface="+mn-lt"/>
            </a:endParaRPr>
          </a:p>
        </p:txBody>
      </p:sp>
      <p:sp>
        <p:nvSpPr>
          <p:cNvPr id="239" name="Freeform 75"/>
          <p:cNvSpPr>
            <a:spLocks/>
          </p:cNvSpPr>
          <p:nvPr/>
        </p:nvSpPr>
        <p:spPr bwMode="auto">
          <a:xfrm>
            <a:off x="4083050" y="1062749"/>
            <a:ext cx="847725" cy="366712"/>
          </a:xfrm>
          <a:custGeom>
            <a:avLst/>
            <a:gdLst>
              <a:gd name="T0" fmla="*/ 846138 w 534"/>
              <a:gd name="T1" fmla="*/ 84137 h 231"/>
              <a:gd name="T2" fmla="*/ 846138 w 534"/>
              <a:gd name="T3" fmla="*/ 117475 h 231"/>
              <a:gd name="T4" fmla="*/ 762000 w 534"/>
              <a:gd name="T5" fmla="*/ 104775 h 231"/>
              <a:gd name="T6" fmla="*/ 808038 w 534"/>
              <a:gd name="T7" fmla="*/ 84137 h 231"/>
              <a:gd name="T8" fmla="*/ 749300 w 534"/>
              <a:gd name="T9" fmla="*/ 84137 h 231"/>
              <a:gd name="T10" fmla="*/ 677863 w 534"/>
              <a:gd name="T11" fmla="*/ 84137 h 231"/>
              <a:gd name="T12" fmla="*/ 315913 w 534"/>
              <a:gd name="T13" fmla="*/ 274637 h 231"/>
              <a:gd name="T14" fmla="*/ 303213 w 534"/>
              <a:gd name="T15" fmla="*/ 260350 h 231"/>
              <a:gd name="T16" fmla="*/ 328613 w 534"/>
              <a:gd name="T17" fmla="*/ 234950 h 231"/>
              <a:gd name="T18" fmla="*/ 303213 w 534"/>
              <a:gd name="T19" fmla="*/ 214312 h 231"/>
              <a:gd name="T20" fmla="*/ 212725 w 534"/>
              <a:gd name="T21" fmla="*/ 287337 h 231"/>
              <a:gd name="T22" fmla="*/ 46038 w 534"/>
              <a:gd name="T23" fmla="*/ 306387 h 231"/>
              <a:gd name="T24" fmla="*/ 153988 w 534"/>
              <a:gd name="T25" fmla="*/ 319087 h 231"/>
              <a:gd name="T26" fmla="*/ 128588 w 534"/>
              <a:gd name="T27" fmla="*/ 365125 h 231"/>
              <a:gd name="T28" fmla="*/ 0 w 534"/>
              <a:gd name="T29" fmla="*/ 319087 h 231"/>
              <a:gd name="T30" fmla="*/ 96838 w 534"/>
              <a:gd name="T31" fmla="*/ 234950 h 231"/>
              <a:gd name="T32" fmla="*/ 174625 w 534"/>
              <a:gd name="T33" fmla="*/ 234950 h 231"/>
              <a:gd name="T34" fmla="*/ 187325 w 534"/>
              <a:gd name="T35" fmla="*/ 201612 h 231"/>
              <a:gd name="T36" fmla="*/ 153988 w 534"/>
              <a:gd name="T37" fmla="*/ 117475 h 231"/>
              <a:gd name="T38" fmla="*/ 187325 w 534"/>
              <a:gd name="T39" fmla="*/ 26987 h 231"/>
              <a:gd name="T40" fmla="*/ 212725 w 534"/>
              <a:gd name="T41" fmla="*/ 0 h 231"/>
              <a:gd name="T42" fmla="*/ 646113 w 534"/>
              <a:gd name="T43" fmla="*/ 0 h 231"/>
              <a:gd name="T44" fmla="*/ 677863 w 534"/>
              <a:gd name="T45" fmla="*/ 26987 h 231"/>
              <a:gd name="T46" fmla="*/ 715963 w 534"/>
              <a:gd name="T47" fmla="*/ 0 h 231"/>
              <a:gd name="T48" fmla="*/ 736600 w 534"/>
              <a:gd name="T49" fmla="*/ 26987 h 231"/>
              <a:gd name="T50" fmla="*/ 833438 w 534"/>
              <a:gd name="T51" fmla="*/ 46037 h 231"/>
              <a:gd name="T52" fmla="*/ 846138 w 534"/>
              <a:gd name="T53" fmla="*/ 84137 h 23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534" h="231">
                <a:moveTo>
                  <a:pt x="533" y="53"/>
                </a:moveTo>
                <a:lnTo>
                  <a:pt x="533" y="74"/>
                </a:lnTo>
                <a:lnTo>
                  <a:pt x="480" y="66"/>
                </a:lnTo>
                <a:lnTo>
                  <a:pt x="509" y="53"/>
                </a:lnTo>
                <a:lnTo>
                  <a:pt x="472" y="53"/>
                </a:lnTo>
                <a:lnTo>
                  <a:pt x="427" y="53"/>
                </a:lnTo>
                <a:lnTo>
                  <a:pt x="199" y="173"/>
                </a:lnTo>
                <a:lnTo>
                  <a:pt x="191" y="164"/>
                </a:lnTo>
                <a:lnTo>
                  <a:pt x="207" y="148"/>
                </a:lnTo>
                <a:lnTo>
                  <a:pt x="191" y="135"/>
                </a:lnTo>
                <a:lnTo>
                  <a:pt x="134" y="181"/>
                </a:lnTo>
                <a:lnTo>
                  <a:pt x="29" y="193"/>
                </a:lnTo>
                <a:lnTo>
                  <a:pt x="97" y="201"/>
                </a:lnTo>
                <a:lnTo>
                  <a:pt x="81" y="230"/>
                </a:lnTo>
                <a:lnTo>
                  <a:pt x="0" y="201"/>
                </a:lnTo>
                <a:lnTo>
                  <a:pt x="61" y="148"/>
                </a:lnTo>
                <a:lnTo>
                  <a:pt x="110" y="148"/>
                </a:lnTo>
                <a:lnTo>
                  <a:pt x="118" y="127"/>
                </a:lnTo>
                <a:lnTo>
                  <a:pt x="97" y="74"/>
                </a:lnTo>
                <a:lnTo>
                  <a:pt x="118" y="17"/>
                </a:lnTo>
                <a:lnTo>
                  <a:pt x="134" y="0"/>
                </a:lnTo>
                <a:lnTo>
                  <a:pt x="407" y="0"/>
                </a:lnTo>
                <a:lnTo>
                  <a:pt x="427" y="17"/>
                </a:lnTo>
                <a:lnTo>
                  <a:pt x="451" y="0"/>
                </a:lnTo>
                <a:lnTo>
                  <a:pt x="464" y="17"/>
                </a:lnTo>
                <a:lnTo>
                  <a:pt x="525" y="29"/>
                </a:lnTo>
                <a:lnTo>
                  <a:pt x="533" y="53"/>
                </a:lnTo>
              </a:path>
            </a:pathLst>
          </a:custGeom>
          <a:solidFill>
            <a:schemeClr val="accent4">
              <a:lumMod val="60000"/>
              <a:lumOff val="40000"/>
              <a:alpha val="66000"/>
            </a:schemeClr>
          </a:solidFill>
          <a:ln w="12700" cap="rnd" cmpd="sng">
            <a:solidFill>
              <a:schemeClr val="tx1"/>
            </a:solidFill>
            <a:prstDash val="solid"/>
            <a:round/>
            <a:headEnd type="none" w="med" len="med"/>
            <a:tailEnd type="none" w="med" len="med"/>
          </a:ln>
          <a:effectLst/>
        </p:spPr>
        <p:txBody>
          <a:bodyPr/>
          <a:lstStyle/>
          <a:p>
            <a:pPr eaLnBrk="1" hangingPunct="1">
              <a:defRPr/>
            </a:pPr>
            <a:endParaRPr lang="en-US" sz="600">
              <a:latin typeface="+mn-lt"/>
            </a:endParaRPr>
          </a:p>
        </p:txBody>
      </p:sp>
      <p:sp>
        <p:nvSpPr>
          <p:cNvPr id="240" name="Freeform 76"/>
          <p:cNvSpPr>
            <a:spLocks/>
          </p:cNvSpPr>
          <p:nvPr/>
        </p:nvSpPr>
        <p:spPr bwMode="auto">
          <a:xfrm>
            <a:off x="4354513" y="376949"/>
            <a:ext cx="635000" cy="322262"/>
          </a:xfrm>
          <a:custGeom>
            <a:avLst/>
            <a:gdLst>
              <a:gd name="T0" fmla="*/ 633413 w 400"/>
              <a:gd name="T1" fmla="*/ 33337 h 203"/>
              <a:gd name="T2" fmla="*/ 574675 w 400"/>
              <a:gd name="T3" fmla="*/ 117475 h 203"/>
              <a:gd name="T4" fmla="*/ 549275 w 400"/>
              <a:gd name="T5" fmla="*/ 149225 h 203"/>
              <a:gd name="T6" fmla="*/ 517525 w 400"/>
              <a:gd name="T7" fmla="*/ 234950 h 203"/>
              <a:gd name="T8" fmla="*/ 361950 w 400"/>
              <a:gd name="T9" fmla="*/ 280987 h 203"/>
              <a:gd name="T10" fmla="*/ 290513 w 400"/>
              <a:gd name="T11" fmla="*/ 320675 h 203"/>
              <a:gd name="T12" fmla="*/ 219075 w 400"/>
              <a:gd name="T13" fmla="*/ 293687 h 203"/>
              <a:gd name="T14" fmla="*/ 219075 w 400"/>
              <a:gd name="T15" fmla="*/ 247650 h 203"/>
              <a:gd name="T16" fmla="*/ 142875 w 400"/>
              <a:gd name="T17" fmla="*/ 247650 h 203"/>
              <a:gd name="T18" fmla="*/ 142875 w 400"/>
              <a:gd name="T19" fmla="*/ 188912 h 203"/>
              <a:gd name="T20" fmla="*/ 57150 w 400"/>
              <a:gd name="T21" fmla="*/ 176212 h 203"/>
              <a:gd name="T22" fmla="*/ 57150 w 400"/>
              <a:gd name="T23" fmla="*/ 103187 h 203"/>
              <a:gd name="T24" fmla="*/ 0 w 400"/>
              <a:gd name="T25" fmla="*/ 103187 h 203"/>
              <a:gd name="T26" fmla="*/ 71438 w 400"/>
              <a:gd name="T27" fmla="*/ 0 h 203"/>
              <a:gd name="T28" fmla="*/ 633413 w 400"/>
              <a:gd name="T29" fmla="*/ 33337 h 20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400" h="203">
                <a:moveTo>
                  <a:pt x="399" y="21"/>
                </a:moveTo>
                <a:lnTo>
                  <a:pt x="362" y="74"/>
                </a:lnTo>
                <a:lnTo>
                  <a:pt x="346" y="94"/>
                </a:lnTo>
                <a:lnTo>
                  <a:pt x="326" y="148"/>
                </a:lnTo>
                <a:lnTo>
                  <a:pt x="228" y="177"/>
                </a:lnTo>
                <a:lnTo>
                  <a:pt x="183" y="202"/>
                </a:lnTo>
                <a:lnTo>
                  <a:pt x="138" y="185"/>
                </a:lnTo>
                <a:lnTo>
                  <a:pt x="138" y="156"/>
                </a:lnTo>
                <a:lnTo>
                  <a:pt x="90" y="156"/>
                </a:lnTo>
                <a:lnTo>
                  <a:pt x="90" y="119"/>
                </a:lnTo>
                <a:lnTo>
                  <a:pt x="36" y="111"/>
                </a:lnTo>
                <a:lnTo>
                  <a:pt x="36" y="65"/>
                </a:lnTo>
                <a:lnTo>
                  <a:pt x="0" y="65"/>
                </a:lnTo>
                <a:lnTo>
                  <a:pt x="45" y="0"/>
                </a:lnTo>
                <a:lnTo>
                  <a:pt x="399" y="21"/>
                </a:lnTo>
              </a:path>
            </a:pathLst>
          </a:custGeom>
          <a:noFill/>
          <a:ln w="12700" cap="rnd" cmpd="sng">
            <a:solidFill>
              <a:schemeClr val="tx1"/>
            </a:solidFill>
            <a:prstDash val="solid"/>
            <a:round/>
            <a:headEnd type="none" w="med" len="med"/>
            <a:tailEnd type="none" w="med" len="med"/>
          </a:ln>
          <a:effectLst/>
        </p:spPr>
        <p:txBody>
          <a:bodyPr/>
          <a:lstStyle/>
          <a:p>
            <a:pPr eaLnBrk="1" hangingPunct="1">
              <a:defRPr/>
            </a:pPr>
            <a:endParaRPr lang="en-US" sz="600">
              <a:latin typeface="+mn-lt"/>
            </a:endParaRPr>
          </a:p>
        </p:txBody>
      </p:sp>
      <p:sp>
        <p:nvSpPr>
          <p:cNvPr id="241" name="Freeform 77"/>
          <p:cNvSpPr>
            <a:spLocks/>
          </p:cNvSpPr>
          <p:nvPr/>
        </p:nvSpPr>
        <p:spPr bwMode="auto">
          <a:xfrm>
            <a:off x="3895725" y="873836"/>
            <a:ext cx="376238" cy="523875"/>
          </a:xfrm>
          <a:custGeom>
            <a:avLst/>
            <a:gdLst>
              <a:gd name="T0" fmla="*/ 57150 w 237"/>
              <a:gd name="T1" fmla="*/ 522288 h 330"/>
              <a:gd name="T2" fmla="*/ 44450 w 237"/>
              <a:gd name="T3" fmla="*/ 508000 h 330"/>
              <a:gd name="T4" fmla="*/ 0 w 237"/>
              <a:gd name="T5" fmla="*/ 390525 h 330"/>
              <a:gd name="T6" fmla="*/ 0 w 237"/>
              <a:gd name="T7" fmla="*/ 331788 h 330"/>
              <a:gd name="T8" fmla="*/ 25400 w 237"/>
              <a:gd name="T9" fmla="*/ 319088 h 330"/>
              <a:gd name="T10" fmla="*/ 0 w 237"/>
              <a:gd name="T11" fmla="*/ 365125 h 330"/>
              <a:gd name="T12" fmla="*/ 12700 w 237"/>
              <a:gd name="T13" fmla="*/ 423863 h 330"/>
              <a:gd name="T14" fmla="*/ 57150 w 237"/>
              <a:gd name="T15" fmla="*/ 508000 h 330"/>
              <a:gd name="T16" fmla="*/ 96838 w 237"/>
              <a:gd name="T17" fmla="*/ 476250 h 330"/>
              <a:gd name="T18" fmla="*/ 115888 w 237"/>
              <a:gd name="T19" fmla="*/ 390525 h 330"/>
              <a:gd name="T20" fmla="*/ 25400 w 237"/>
              <a:gd name="T21" fmla="*/ 273050 h 330"/>
              <a:gd name="T22" fmla="*/ 25400 w 237"/>
              <a:gd name="T23" fmla="*/ 0 h 330"/>
              <a:gd name="T24" fmla="*/ 284163 w 237"/>
              <a:gd name="T25" fmla="*/ 12700 h 330"/>
              <a:gd name="T26" fmla="*/ 258763 w 237"/>
              <a:gd name="T27" fmla="*/ 103188 h 330"/>
              <a:gd name="T28" fmla="*/ 271463 w 237"/>
              <a:gd name="T29" fmla="*/ 117475 h 330"/>
              <a:gd name="T30" fmla="*/ 271463 w 237"/>
              <a:gd name="T31" fmla="*/ 155575 h 330"/>
              <a:gd name="T32" fmla="*/ 374650 w 237"/>
              <a:gd name="T33" fmla="*/ 215900 h 330"/>
              <a:gd name="T34" fmla="*/ 341313 w 237"/>
              <a:gd name="T35" fmla="*/ 306388 h 330"/>
              <a:gd name="T36" fmla="*/ 374650 w 237"/>
              <a:gd name="T37" fmla="*/ 390525 h 330"/>
              <a:gd name="T38" fmla="*/ 361950 w 237"/>
              <a:gd name="T39" fmla="*/ 423863 h 330"/>
              <a:gd name="T40" fmla="*/ 284163 w 237"/>
              <a:gd name="T41" fmla="*/ 423863 h 330"/>
              <a:gd name="T42" fmla="*/ 187325 w 237"/>
              <a:gd name="T43" fmla="*/ 508000 h 330"/>
              <a:gd name="T44" fmla="*/ 57150 w 237"/>
              <a:gd name="T45" fmla="*/ 522288 h 33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37" h="330">
                <a:moveTo>
                  <a:pt x="36" y="329"/>
                </a:moveTo>
                <a:lnTo>
                  <a:pt x="28" y="320"/>
                </a:lnTo>
                <a:lnTo>
                  <a:pt x="0" y="246"/>
                </a:lnTo>
                <a:lnTo>
                  <a:pt x="0" y="209"/>
                </a:lnTo>
                <a:lnTo>
                  <a:pt x="16" y="201"/>
                </a:lnTo>
                <a:lnTo>
                  <a:pt x="0" y="230"/>
                </a:lnTo>
                <a:lnTo>
                  <a:pt x="8" y="267"/>
                </a:lnTo>
                <a:lnTo>
                  <a:pt x="36" y="320"/>
                </a:lnTo>
                <a:lnTo>
                  <a:pt x="61" y="300"/>
                </a:lnTo>
                <a:lnTo>
                  <a:pt x="73" y="246"/>
                </a:lnTo>
                <a:lnTo>
                  <a:pt x="16" y="172"/>
                </a:lnTo>
                <a:lnTo>
                  <a:pt x="16" y="0"/>
                </a:lnTo>
                <a:lnTo>
                  <a:pt x="179" y="8"/>
                </a:lnTo>
                <a:lnTo>
                  <a:pt x="163" y="65"/>
                </a:lnTo>
                <a:lnTo>
                  <a:pt x="171" y="74"/>
                </a:lnTo>
                <a:lnTo>
                  <a:pt x="171" y="98"/>
                </a:lnTo>
                <a:lnTo>
                  <a:pt x="236" y="136"/>
                </a:lnTo>
                <a:lnTo>
                  <a:pt x="215" y="193"/>
                </a:lnTo>
                <a:lnTo>
                  <a:pt x="236" y="246"/>
                </a:lnTo>
                <a:lnTo>
                  <a:pt x="228" y="267"/>
                </a:lnTo>
                <a:lnTo>
                  <a:pt x="179" y="267"/>
                </a:lnTo>
                <a:lnTo>
                  <a:pt x="118" y="320"/>
                </a:lnTo>
                <a:lnTo>
                  <a:pt x="36" y="329"/>
                </a:lnTo>
              </a:path>
            </a:pathLst>
          </a:custGeom>
          <a:noFill/>
          <a:ln w="12700" cap="rnd" cmpd="sng">
            <a:solidFill>
              <a:schemeClr val="tx1"/>
            </a:solidFill>
            <a:prstDash val="solid"/>
            <a:round/>
            <a:headEnd type="none" w="med" len="med"/>
            <a:tailEnd type="none" w="med" len="med"/>
          </a:ln>
          <a:effectLst/>
        </p:spPr>
        <p:txBody>
          <a:bodyPr/>
          <a:lstStyle/>
          <a:p>
            <a:pPr eaLnBrk="1" hangingPunct="1">
              <a:defRPr/>
            </a:pPr>
            <a:endParaRPr lang="en-US" sz="600">
              <a:latin typeface="+mn-lt"/>
            </a:endParaRPr>
          </a:p>
        </p:txBody>
      </p:sp>
      <p:sp>
        <p:nvSpPr>
          <p:cNvPr id="242" name="Freeform 78"/>
          <p:cNvSpPr>
            <a:spLocks/>
          </p:cNvSpPr>
          <p:nvPr/>
        </p:nvSpPr>
        <p:spPr bwMode="auto">
          <a:xfrm>
            <a:off x="3232150" y="123825"/>
            <a:ext cx="525462" cy="295275"/>
          </a:xfrm>
          <a:custGeom>
            <a:avLst/>
            <a:gdLst>
              <a:gd name="T0" fmla="*/ 523875 w 331"/>
              <a:gd name="T1" fmla="*/ 0 h 186"/>
              <a:gd name="T2" fmla="*/ 479425 w 331"/>
              <a:gd name="T3" fmla="*/ 26988 h 186"/>
              <a:gd name="T4" fmla="*/ 420687 w 331"/>
              <a:gd name="T5" fmla="*/ 157163 h 186"/>
              <a:gd name="T6" fmla="*/ 407987 w 331"/>
              <a:gd name="T7" fmla="*/ 249238 h 186"/>
              <a:gd name="T8" fmla="*/ 292100 w 331"/>
              <a:gd name="T9" fmla="*/ 249238 h 186"/>
              <a:gd name="T10" fmla="*/ 277812 w 331"/>
              <a:gd name="T11" fmla="*/ 203200 h 186"/>
              <a:gd name="T12" fmla="*/ 219075 w 331"/>
              <a:gd name="T13" fmla="*/ 203200 h 186"/>
              <a:gd name="T14" fmla="*/ 206375 w 331"/>
              <a:gd name="T15" fmla="*/ 215900 h 186"/>
              <a:gd name="T16" fmla="*/ 206375 w 331"/>
              <a:gd name="T17" fmla="*/ 260350 h 186"/>
              <a:gd name="T18" fmla="*/ 187325 w 331"/>
              <a:gd name="T19" fmla="*/ 293688 h 186"/>
              <a:gd name="T20" fmla="*/ 0 w 331"/>
              <a:gd name="T21" fmla="*/ 293688 h 186"/>
              <a:gd name="T22" fmla="*/ 0 w 331"/>
              <a:gd name="T23" fmla="*/ 0 h 186"/>
              <a:gd name="T24" fmla="*/ 523875 w 331"/>
              <a:gd name="T25" fmla="*/ 0 h 18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31" h="186">
                <a:moveTo>
                  <a:pt x="330" y="0"/>
                </a:moveTo>
                <a:lnTo>
                  <a:pt x="302" y="17"/>
                </a:lnTo>
                <a:lnTo>
                  <a:pt x="265" y="99"/>
                </a:lnTo>
                <a:lnTo>
                  <a:pt x="257" y="157"/>
                </a:lnTo>
                <a:lnTo>
                  <a:pt x="184" y="157"/>
                </a:lnTo>
                <a:lnTo>
                  <a:pt x="175" y="128"/>
                </a:lnTo>
                <a:lnTo>
                  <a:pt x="138" y="128"/>
                </a:lnTo>
                <a:lnTo>
                  <a:pt x="130" y="136"/>
                </a:lnTo>
                <a:lnTo>
                  <a:pt x="130" y="164"/>
                </a:lnTo>
                <a:lnTo>
                  <a:pt x="118" y="185"/>
                </a:lnTo>
                <a:lnTo>
                  <a:pt x="0" y="185"/>
                </a:lnTo>
                <a:lnTo>
                  <a:pt x="0" y="0"/>
                </a:lnTo>
                <a:lnTo>
                  <a:pt x="330" y="0"/>
                </a:lnTo>
              </a:path>
            </a:pathLst>
          </a:custGeom>
          <a:solidFill>
            <a:schemeClr val="accent4">
              <a:lumMod val="60000"/>
              <a:lumOff val="40000"/>
              <a:alpha val="66000"/>
            </a:schemeClr>
          </a:solidFill>
          <a:ln w="12700" cap="rnd" cmpd="sng">
            <a:solidFill>
              <a:schemeClr val="tx1"/>
            </a:solidFill>
            <a:prstDash val="solid"/>
            <a:round/>
            <a:headEnd type="none" w="med" len="med"/>
            <a:tailEnd type="none" w="med" len="med"/>
          </a:ln>
          <a:effectLst/>
        </p:spPr>
        <p:txBody>
          <a:bodyPr/>
          <a:lstStyle/>
          <a:p>
            <a:pPr eaLnBrk="1" hangingPunct="1">
              <a:defRPr/>
            </a:pPr>
            <a:endParaRPr lang="en-US" sz="600"/>
          </a:p>
        </p:txBody>
      </p:sp>
      <p:sp>
        <p:nvSpPr>
          <p:cNvPr id="243" name="Freeform 79"/>
          <p:cNvSpPr>
            <a:spLocks/>
          </p:cNvSpPr>
          <p:nvPr/>
        </p:nvSpPr>
        <p:spPr bwMode="auto">
          <a:xfrm>
            <a:off x="3652837" y="123825"/>
            <a:ext cx="706438" cy="425450"/>
          </a:xfrm>
          <a:custGeom>
            <a:avLst/>
            <a:gdLst>
              <a:gd name="T0" fmla="*/ 574675 w 445"/>
              <a:gd name="T1" fmla="*/ 0 h 268"/>
              <a:gd name="T2" fmla="*/ 574675 w 445"/>
              <a:gd name="T3" fmla="*/ 26988 h 268"/>
              <a:gd name="T4" fmla="*/ 633413 w 445"/>
              <a:gd name="T5" fmla="*/ 117475 h 268"/>
              <a:gd name="T6" fmla="*/ 646113 w 445"/>
              <a:gd name="T7" fmla="*/ 234950 h 268"/>
              <a:gd name="T8" fmla="*/ 704850 w 445"/>
              <a:gd name="T9" fmla="*/ 274638 h 268"/>
              <a:gd name="T10" fmla="*/ 633413 w 445"/>
              <a:gd name="T11" fmla="*/ 377825 h 268"/>
              <a:gd name="T12" fmla="*/ 420688 w 445"/>
              <a:gd name="T13" fmla="*/ 377825 h 268"/>
              <a:gd name="T14" fmla="*/ 407988 w 445"/>
              <a:gd name="T15" fmla="*/ 423863 h 268"/>
              <a:gd name="T16" fmla="*/ 200025 w 445"/>
              <a:gd name="T17" fmla="*/ 423863 h 268"/>
              <a:gd name="T18" fmla="*/ 160338 w 445"/>
              <a:gd name="T19" fmla="*/ 423863 h 268"/>
              <a:gd name="T20" fmla="*/ 160338 w 445"/>
              <a:gd name="T21" fmla="*/ 203200 h 268"/>
              <a:gd name="T22" fmla="*/ 115888 w 445"/>
              <a:gd name="T23" fmla="*/ 203200 h 268"/>
              <a:gd name="T24" fmla="*/ 115888 w 445"/>
              <a:gd name="T25" fmla="*/ 176213 h 268"/>
              <a:gd name="T26" fmla="*/ 0 w 445"/>
              <a:gd name="T27" fmla="*/ 157163 h 268"/>
              <a:gd name="T28" fmla="*/ 58738 w 445"/>
              <a:gd name="T29" fmla="*/ 26988 h 268"/>
              <a:gd name="T30" fmla="*/ 103188 w 445"/>
              <a:gd name="T31" fmla="*/ 0 h 268"/>
              <a:gd name="T32" fmla="*/ 574675 w 445"/>
              <a:gd name="T33" fmla="*/ 0 h 2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45" h="268">
                <a:moveTo>
                  <a:pt x="362" y="0"/>
                </a:moveTo>
                <a:lnTo>
                  <a:pt x="362" y="17"/>
                </a:lnTo>
                <a:lnTo>
                  <a:pt x="399" y="74"/>
                </a:lnTo>
                <a:lnTo>
                  <a:pt x="407" y="148"/>
                </a:lnTo>
                <a:lnTo>
                  <a:pt x="444" y="173"/>
                </a:lnTo>
                <a:lnTo>
                  <a:pt x="399" y="238"/>
                </a:lnTo>
                <a:lnTo>
                  <a:pt x="265" y="238"/>
                </a:lnTo>
                <a:lnTo>
                  <a:pt x="257" y="267"/>
                </a:lnTo>
                <a:lnTo>
                  <a:pt x="126" y="267"/>
                </a:lnTo>
                <a:lnTo>
                  <a:pt x="101" y="267"/>
                </a:lnTo>
                <a:lnTo>
                  <a:pt x="101" y="128"/>
                </a:lnTo>
                <a:lnTo>
                  <a:pt x="73" y="128"/>
                </a:lnTo>
                <a:lnTo>
                  <a:pt x="73" y="111"/>
                </a:lnTo>
                <a:lnTo>
                  <a:pt x="0" y="99"/>
                </a:lnTo>
                <a:lnTo>
                  <a:pt x="37" y="17"/>
                </a:lnTo>
                <a:lnTo>
                  <a:pt x="65" y="0"/>
                </a:lnTo>
                <a:lnTo>
                  <a:pt x="362" y="0"/>
                </a:lnTo>
              </a:path>
            </a:pathLst>
          </a:custGeom>
          <a:solidFill>
            <a:schemeClr val="accent4">
              <a:lumMod val="60000"/>
              <a:lumOff val="40000"/>
              <a:alpha val="66000"/>
            </a:schemeClr>
          </a:solidFill>
          <a:ln w="12700" cap="rnd" cmpd="sng">
            <a:solidFill>
              <a:schemeClr val="tx1"/>
            </a:solidFill>
            <a:prstDash val="solid"/>
            <a:round/>
            <a:headEnd type="none" w="med" len="med"/>
            <a:tailEnd type="none" w="med" len="med"/>
          </a:ln>
          <a:effectLst/>
        </p:spPr>
        <p:txBody>
          <a:bodyPr/>
          <a:lstStyle/>
          <a:p>
            <a:pPr eaLnBrk="1" hangingPunct="1">
              <a:defRPr/>
            </a:pPr>
            <a:endParaRPr lang="en-US" sz="600"/>
          </a:p>
        </p:txBody>
      </p:sp>
      <p:sp>
        <p:nvSpPr>
          <p:cNvPr id="244" name="Freeform 80"/>
          <p:cNvSpPr>
            <a:spLocks/>
          </p:cNvSpPr>
          <p:nvPr/>
        </p:nvSpPr>
        <p:spPr bwMode="auto">
          <a:xfrm>
            <a:off x="4154488" y="480136"/>
            <a:ext cx="576262" cy="611188"/>
          </a:xfrm>
          <a:custGeom>
            <a:avLst/>
            <a:gdLst>
              <a:gd name="T0" fmla="*/ 82550 w 363"/>
              <a:gd name="T1" fmla="*/ 333375 h 385"/>
              <a:gd name="T2" fmla="*/ 115887 w 363"/>
              <a:gd name="T3" fmla="*/ 288925 h 385"/>
              <a:gd name="T4" fmla="*/ 103187 w 363"/>
              <a:gd name="T5" fmla="*/ 236538 h 385"/>
              <a:gd name="T6" fmla="*/ 128587 w 363"/>
              <a:gd name="T7" fmla="*/ 217488 h 385"/>
              <a:gd name="T8" fmla="*/ 115887 w 363"/>
              <a:gd name="T9" fmla="*/ 177800 h 385"/>
              <a:gd name="T10" fmla="*/ 153987 w 363"/>
              <a:gd name="T11" fmla="*/ 158750 h 385"/>
              <a:gd name="T12" fmla="*/ 141287 w 363"/>
              <a:gd name="T13" fmla="*/ 158750 h 385"/>
              <a:gd name="T14" fmla="*/ 141287 w 363"/>
              <a:gd name="T15" fmla="*/ 85725 h 385"/>
              <a:gd name="T16" fmla="*/ 200025 w 363"/>
              <a:gd name="T17" fmla="*/ 0 h 385"/>
              <a:gd name="T18" fmla="*/ 257175 w 363"/>
              <a:gd name="T19" fmla="*/ 0 h 385"/>
              <a:gd name="T20" fmla="*/ 257175 w 363"/>
              <a:gd name="T21" fmla="*/ 73025 h 385"/>
              <a:gd name="T22" fmla="*/ 342900 w 363"/>
              <a:gd name="T23" fmla="*/ 85725 h 385"/>
              <a:gd name="T24" fmla="*/ 342900 w 363"/>
              <a:gd name="T25" fmla="*/ 144463 h 385"/>
              <a:gd name="T26" fmla="*/ 419100 w 363"/>
              <a:gd name="T27" fmla="*/ 144463 h 385"/>
              <a:gd name="T28" fmla="*/ 419100 w 363"/>
              <a:gd name="T29" fmla="*/ 190500 h 385"/>
              <a:gd name="T30" fmla="*/ 490537 w 363"/>
              <a:gd name="T31" fmla="*/ 217488 h 385"/>
              <a:gd name="T32" fmla="*/ 419100 w 363"/>
              <a:gd name="T33" fmla="*/ 263525 h 385"/>
              <a:gd name="T34" fmla="*/ 419100 w 363"/>
              <a:gd name="T35" fmla="*/ 288925 h 385"/>
              <a:gd name="T36" fmla="*/ 400050 w 363"/>
              <a:gd name="T37" fmla="*/ 333375 h 385"/>
              <a:gd name="T38" fmla="*/ 444500 w 363"/>
              <a:gd name="T39" fmla="*/ 381000 h 385"/>
              <a:gd name="T40" fmla="*/ 458787 w 363"/>
              <a:gd name="T41" fmla="*/ 465138 h 385"/>
              <a:gd name="T42" fmla="*/ 528637 w 363"/>
              <a:gd name="T43" fmla="*/ 549275 h 385"/>
              <a:gd name="T44" fmla="*/ 574675 w 363"/>
              <a:gd name="T45" fmla="*/ 582613 h 385"/>
              <a:gd name="T46" fmla="*/ 141287 w 363"/>
              <a:gd name="T47" fmla="*/ 582613 h 385"/>
              <a:gd name="T48" fmla="*/ 115887 w 363"/>
              <a:gd name="T49" fmla="*/ 609600 h 385"/>
              <a:gd name="T50" fmla="*/ 12700 w 363"/>
              <a:gd name="T51" fmla="*/ 549275 h 385"/>
              <a:gd name="T52" fmla="*/ 12700 w 363"/>
              <a:gd name="T53" fmla="*/ 511175 h 385"/>
              <a:gd name="T54" fmla="*/ 0 w 363"/>
              <a:gd name="T55" fmla="*/ 496888 h 385"/>
              <a:gd name="T56" fmla="*/ 25400 w 363"/>
              <a:gd name="T57" fmla="*/ 406400 h 385"/>
              <a:gd name="T58" fmla="*/ 82550 w 363"/>
              <a:gd name="T59" fmla="*/ 333375 h 385"/>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363" h="385">
                <a:moveTo>
                  <a:pt x="52" y="210"/>
                </a:moveTo>
                <a:lnTo>
                  <a:pt x="73" y="182"/>
                </a:lnTo>
                <a:lnTo>
                  <a:pt x="65" y="149"/>
                </a:lnTo>
                <a:lnTo>
                  <a:pt x="81" y="137"/>
                </a:lnTo>
                <a:lnTo>
                  <a:pt x="73" y="112"/>
                </a:lnTo>
                <a:lnTo>
                  <a:pt x="97" y="100"/>
                </a:lnTo>
                <a:lnTo>
                  <a:pt x="89" y="100"/>
                </a:lnTo>
                <a:lnTo>
                  <a:pt x="89" y="54"/>
                </a:lnTo>
                <a:lnTo>
                  <a:pt x="126" y="0"/>
                </a:lnTo>
                <a:lnTo>
                  <a:pt x="162" y="0"/>
                </a:lnTo>
                <a:lnTo>
                  <a:pt x="162" y="46"/>
                </a:lnTo>
                <a:lnTo>
                  <a:pt x="216" y="54"/>
                </a:lnTo>
                <a:lnTo>
                  <a:pt x="216" y="91"/>
                </a:lnTo>
                <a:lnTo>
                  <a:pt x="264" y="91"/>
                </a:lnTo>
                <a:lnTo>
                  <a:pt x="264" y="120"/>
                </a:lnTo>
                <a:lnTo>
                  <a:pt x="309" y="137"/>
                </a:lnTo>
                <a:lnTo>
                  <a:pt x="264" y="166"/>
                </a:lnTo>
                <a:lnTo>
                  <a:pt x="264" y="182"/>
                </a:lnTo>
                <a:lnTo>
                  <a:pt x="252" y="210"/>
                </a:lnTo>
                <a:lnTo>
                  <a:pt x="280" y="240"/>
                </a:lnTo>
                <a:lnTo>
                  <a:pt x="289" y="293"/>
                </a:lnTo>
                <a:lnTo>
                  <a:pt x="333" y="346"/>
                </a:lnTo>
                <a:lnTo>
                  <a:pt x="362" y="367"/>
                </a:lnTo>
                <a:lnTo>
                  <a:pt x="89" y="367"/>
                </a:lnTo>
                <a:lnTo>
                  <a:pt x="73" y="384"/>
                </a:lnTo>
                <a:lnTo>
                  <a:pt x="8" y="346"/>
                </a:lnTo>
                <a:lnTo>
                  <a:pt x="8" y="322"/>
                </a:lnTo>
                <a:lnTo>
                  <a:pt x="0" y="313"/>
                </a:lnTo>
                <a:lnTo>
                  <a:pt x="16" y="256"/>
                </a:lnTo>
                <a:lnTo>
                  <a:pt x="52" y="210"/>
                </a:lnTo>
              </a:path>
            </a:pathLst>
          </a:custGeom>
          <a:solidFill>
            <a:schemeClr val="accent4">
              <a:lumMod val="60000"/>
              <a:lumOff val="40000"/>
              <a:alpha val="66000"/>
            </a:schemeClr>
          </a:solidFill>
          <a:ln w="12700" cap="rnd" cmpd="sng">
            <a:solidFill>
              <a:schemeClr val="tx1"/>
            </a:solidFill>
            <a:prstDash val="solid"/>
            <a:round/>
            <a:headEnd type="none" w="med" len="med"/>
            <a:tailEnd type="none" w="med" len="med"/>
          </a:ln>
          <a:effectLst/>
        </p:spPr>
        <p:txBody>
          <a:bodyPr/>
          <a:lstStyle/>
          <a:p>
            <a:pPr eaLnBrk="1" hangingPunct="1">
              <a:defRPr/>
            </a:pPr>
            <a:endParaRPr lang="en-US" sz="600">
              <a:latin typeface="+mn-lt"/>
            </a:endParaRPr>
          </a:p>
        </p:txBody>
      </p:sp>
      <p:sp>
        <p:nvSpPr>
          <p:cNvPr id="245" name="Freeform 81"/>
          <p:cNvSpPr>
            <a:spLocks/>
          </p:cNvSpPr>
          <p:nvPr/>
        </p:nvSpPr>
        <p:spPr bwMode="auto">
          <a:xfrm>
            <a:off x="4554538" y="769061"/>
            <a:ext cx="635000" cy="341313"/>
          </a:xfrm>
          <a:custGeom>
            <a:avLst/>
            <a:gdLst>
              <a:gd name="T0" fmla="*/ 523875 w 400"/>
              <a:gd name="T1" fmla="*/ 234950 h 215"/>
              <a:gd name="T2" fmla="*/ 523875 w 400"/>
              <a:gd name="T3" fmla="*/ 207963 h 215"/>
              <a:gd name="T4" fmla="*/ 504825 w 400"/>
              <a:gd name="T5" fmla="*/ 207963 h 215"/>
              <a:gd name="T6" fmla="*/ 504825 w 400"/>
              <a:gd name="T7" fmla="*/ 176213 h 215"/>
              <a:gd name="T8" fmla="*/ 477838 w 400"/>
              <a:gd name="T9" fmla="*/ 207963 h 215"/>
              <a:gd name="T10" fmla="*/ 433388 w 400"/>
              <a:gd name="T11" fmla="*/ 207963 h 215"/>
              <a:gd name="T12" fmla="*/ 420688 w 400"/>
              <a:gd name="T13" fmla="*/ 234950 h 215"/>
              <a:gd name="T14" fmla="*/ 374650 w 400"/>
              <a:gd name="T15" fmla="*/ 234950 h 215"/>
              <a:gd name="T16" fmla="*/ 336550 w 400"/>
              <a:gd name="T17" fmla="*/ 293688 h 215"/>
              <a:gd name="T18" fmla="*/ 317500 w 400"/>
              <a:gd name="T19" fmla="*/ 260350 h 215"/>
              <a:gd name="T20" fmla="*/ 317500 w 400"/>
              <a:gd name="T21" fmla="*/ 293688 h 215"/>
              <a:gd name="T22" fmla="*/ 336550 w 400"/>
              <a:gd name="T23" fmla="*/ 306388 h 215"/>
              <a:gd name="T24" fmla="*/ 336550 w 400"/>
              <a:gd name="T25" fmla="*/ 293688 h 215"/>
              <a:gd name="T26" fmla="*/ 361950 w 400"/>
              <a:gd name="T27" fmla="*/ 339725 h 215"/>
              <a:gd name="T28" fmla="*/ 265113 w 400"/>
              <a:gd name="T29" fmla="*/ 320675 h 215"/>
              <a:gd name="T30" fmla="*/ 244475 w 400"/>
              <a:gd name="T31" fmla="*/ 293688 h 215"/>
              <a:gd name="T32" fmla="*/ 206375 w 400"/>
              <a:gd name="T33" fmla="*/ 320675 h 215"/>
              <a:gd name="T34" fmla="*/ 174625 w 400"/>
              <a:gd name="T35" fmla="*/ 293688 h 215"/>
              <a:gd name="T36" fmla="*/ 128588 w 400"/>
              <a:gd name="T37" fmla="*/ 260350 h 215"/>
              <a:gd name="T38" fmla="*/ 58738 w 400"/>
              <a:gd name="T39" fmla="*/ 176213 h 215"/>
              <a:gd name="T40" fmla="*/ 44450 w 400"/>
              <a:gd name="T41" fmla="*/ 92075 h 215"/>
              <a:gd name="T42" fmla="*/ 0 w 400"/>
              <a:gd name="T43" fmla="*/ 44450 h 215"/>
              <a:gd name="T44" fmla="*/ 19050 w 400"/>
              <a:gd name="T45" fmla="*/ 0 h 215"/>
              <a:gd name="T46" fmla="*/ 465138 w 400"/>
              <a:gd name="T47" fmla="*/ 0 h 215"/>
              <a:gd name="T48" fmla="*/ 465138 w 400"/>
              <a:gd name="T49" fmla="*/ 31750 h 215"/>
              <a:gd name="T50" fmla="*/ 633413 w 400"/>
              <a:gd name="T51" fmla="*/ 31750 h 215"/>
              <a:gd name="T52" fmla="*/ 633413 w 400"/>
              <a:gd name="T53" fmla="*/ 207963 h 215"/>
              <a:gd name="T54" fmla="*/ 523875 w 400"/>
              <a:gd name="T55" fmla="*/ 234950 h 215"/>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400" h="215">
                <a:moveTo>
                  <a:pt x="330" y="148"/>
                </a:moveTo>
                <a:lnTo>
                  <a:pt x="330" y="131"/>
                </a:lnTo>
                <a:lnTo>
                  <a:pt x="318" y="131"/>
                </a:lnTo>
                <a:lnTo>
                  <a:pt x="318" y="111"/>
                </a:lnTo>
                <a:lnTo>
                  <a:pt x="301" y="131"/>
                </a:lnTo>
                <a:lnTo>
                  <a:pt x="273" y="131"/>
                </a:lnTo>
                <a:lnTo>
                  <a:pt x="265" y="148"/>
                </a:lnTo>
                <a:lnTo>
                  <a:pt x="236" y="148"/>
                </a:lnTo>
                <a:lnTo>
                  <a:pt x="212" y="185"/>
                </a:lnTo>
                <a:lnTo>
                  <a:pt x="200" y="164"/>
                </a:lnTo>
                <a:lnTo>
                  <a:pt x="200" y="185"/>
                </a:lnTo>
                <a:lnTo>
                  <a:pt x="212" y="193"/>
                </a:lnTo>
                <a:lnTo>
                  <a:pt x="212" y="185"/>
                </a:lnTo>
                <a:lnTo>
                  <a:pt x="228" y="214"/>
                </a:lnTo>
                <a:lnTo>
                  <a:pt x="167" y="202"/>
                </a:lnTo>
                <a:lnTo>
                  <a:pt x="154" y="185"/>
                </a:lnTo>
                <a:lnTo>
                  <a:pt x="130" y="202"/>
                </a:lnTo>
                <a:lnTo>
                  <a:pt x="110" y="185"/>
                </a:lnTo>
                <a:lnTo>
                  <a:pt x="81" y="164"/>
                </a:lnTo>
                <a:lnTo>
                  <a:pt x="37" y="111"/>
                </a:lnTo>
                <a:lnTo>
                  <a:pt x="28" y="58"/>
                </a:lnTo>
                <a:lnTo>
                  <a:pt x="0" y="28"/>
                </a:lnTo>
                <a:lnTo>
                  <a:pt x="12" y="0"/>
                </a:lnTo>
                <a:lnTo>
                  <a:pt x="293" y="0"/>
                </a:lnTo>
                <a:lnTo>
                  <a:pt x="293" y="20"/>
                </a:lnTo>
                <a:lnTo>
                  <a:pt x="399" y="20"/>
                </a:lnTo>
                <a:lnTo>
                  <a:pt x="399" y="131"/>
                </a:lnTo>
                <a:lnTo>
                  <a:pt x="330" y="148"/>
                </a:lnTo>
              </a:path>
            </a:pathLst>
          </a:custGeom>
          <a:solidFill>
            <a:schemeClr val="accent4">
              <a:lumMod val="60000"/>
              <a:lumOff val="40000"/>
              <a:alpha val="66000"/>
            </a:schemeClr>
          </a:solidFill>
          <a:ln w="12700" cap="rnd" cmpd="sng">
            <a:solidFill>
              <a:schemeClr val="tx1"/>
            </a:solidFill>
            <a:prstDash val="solid"/>
            <a:round/>
            <a:headEnd type="none" w="med" len="med"/>
            <a:tailEnd type="none" w="med" len="med"/>
          </a:ln>
          <a:effectLst/>
        </p:spPr>
        <p:txBody>
          <a:bodyPr/>
          <a:lstStyle/>
          <a:p>
            <a:pPr eaLnBrk="1" hangingPunct="1">
              <a:defRPr/>
            </a:pPr>
            <a:endParaRPr lang="en-US" sz="600">
              <a:latin typeface="+mn-lt"/>
            </a:endParaRPr>
          </a:p>
        </p:txBody>
      </p:sp>
      <p:sp>
        <p:nvSpPr>
          <p:cNvPr id="246" name="Freeform 82"/>
          <p:cNvSpPr>
            <a:spLocks/>
          </p:cNvSpPr>
          <p:nvPr/>
        </p:nvSpPr>
        <p:spPr bwMode="auto">
          <a:xfrm>
            <a:off x="3346450" y="259474"/>
            <a:ext cx="536575" cy="439737"/>
          </a:xfrm>
          <a:custGeom>
            <a:avLst/>
            <a:gdLst>
              <a:gd name="T0" fmla="*/ 490538 w 338"/>
              <a:gd name="T1" fmla="*/ 266700 h 277"/>
              <a:gd name="T2" fmla="*/ 490538 w 338"/>
              <a:gd name="T3" fmla="*/ 398462 h 277"/>
              <a:gd name="T4" fmla="*/ 128588 w 338"/>
              <a:gd name="T5" fmla="*/ 379412 h 277"/>
              <a:gd name="T6" fmla="*/ 103188 w 338"/>
              <a:gd name="T7" fmla="*/ 411162 h 277"/>
              <a:gd name="T8" fmla="*/ 0 w 338"/>
              <a:gd name="T9" fmla="*/ 438150 h 277"/>
              <a:gd name="T10" fmla="*/ 0 w 338"/>
              <a:gd name="T11" fmla="*/ 398462 h 277"/>
              <a:gd name="T12" fmla="*/ 90488 w 338"/>
              <a:gd name="T13" fmla="*/ 379412 h 277"/>
              <a:gd name="T14" fmla="*/ 128588 w 338"/>
              <a:gd name="T15" fmla="*/ 339725 h 277"/>
              <a:gd name="T16" fmla="*/ 103188 w 338"/>
              <a:gd name="T17" fmla="*/ 319087 h 277"/>
              <a:gd name="T18" fmla="*/ 69850 w 338"/>
              <a:gd name="T19" fmla="*/ 188912 h 277"/>
              <a:gd name="T20" fmla="*/ 141288 w 338"/>
              <a:gd name="T21" fmla="*/ 136525 h 277"/>
              <a:gd name="T22" fmla="*/ 160338 w 338"/>
              <a:gd name="T23" fmla="*/ 103187 h 277"/>
              <a:gd name="T24" fmla="*/ 160338 w 338"/>
              <a:gd name="T25" fmla="*/ 58737 h 277"/>
              <a:gd name="T26" fmla="*/ 173038 w 338"/>
              <a:gd name="T27" fmla="*/ 46037 h 277"/>
              <a:gd name="T28" fmla="*/ 231775 w 338"/>
              <a:gd name="T29" fmla="*/ 46037 h 277"/>
              <a:gd name="T30" fmla="*/ 246063 w 338"/>
              <a:gd name="T31" fmla="*/ 92075 h 277"/>
              <a:gd name="T32" fmla="*/ 361950 w 338"/>
              <a:gd name="T33" fmla="*/ 92075 h 277"/>
              <a:gd name="T34" fmla="*/ 374650 w 338"/>
              <a:gd name="T35" fmla="*/ 0 h 277"/>
              <a:gd name="T36" fmla="*/ 490538 w 338"/>
              <a:gd name="T37" fmla="*/ 19050 h 277"/>
              <a:gd name="T38" fmla="*/ 490538 w 338"/>
              <a:gd name="T39" fmla="*/ 46037 h 277"/>
              <a:gd name="T40" fmla="*/ 534988 w 338"/>
              <a:gd name="T41" fmla="*/ 46037 h 277"/>
              <a:gd name="T42" fmla="*/ 534988 w 338"/>
              <a:gd name="T43" fmla="*/ 266700 h 277"/>
              <a:gd name="T44" fmla="*/ 490538 w 338"/>
              <a:gd name="T45" fmla="*/ 266700 h 27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338" h="277">
                <a:moveTo>
                  <a:pt x="309" y="168"/>
                </a:moveTo>
                <a:lnTo>
                  <a:pt x="309" y="251"/>
                </a:lnTo>
                <a:lnTo>
                  <a:pt x="81" y="239"/>
                </a:lnTo>
                <a:lnTo>
                  <a:pt x="65" y="259"/>
                </a:lnTo>
                <a:lnTo>
                  <a:pt x="0" y="276"/>
                </a:lnTo>
                <a:lnTo>
                  <a:pt x="0" y="251"/>
                </a:lnTo>
                <a:lnTo>
                  <a:pt x="57" y="239"/>
                </a:lnTo>
                <a:lnTo>
                  <a:pt x="81" y="214"/>
                </a:lnTo>
                <a:lnTo>
                  <a:pt x="65" y="201"/>
                </a:lnTo>
                <a:lnTo>
                  <a:pt x="44" y="119"/>
                </a:lnTo>
                <a:lnTo>
                  <a:pt x="89" y="86"/>
                </a:lnTo>
                <a:lnTo>
                  <a:pt x="101" y="65"/>
                </a:lnTo>
                <a:lnTo>
                  <a:pt x="101" y="37"/>
                </a:lnTo>
                <a:lnTo>
                  <a:pt x="109" y="29"/>
                </a:lnTo>
                <a:lnTo>
                  <a:pt x="146" y="29"/>
                </a:lnTo>
                <a:lnTo>
                  <a:pt x="155" y="58"/>
                </a:lnTo>
                <a:lnTo>
                  <a:pt x="228" y="58"/>
                </a:lnTo>
                <a:lnTo>
                  <a:pt x="236" y="0"/>
                </a:lnTo>
                <a:lnTo>
                  <a:pt x="309" y="12"/>
                </a:lnTo>
                <a:lnTo>
                  <a:pt x="309" y="29"/>
                </a:lnTo>
                <a:lnTo>
                  <a:pt x="337" y="29"/>
                </a:lnTo>
                <a:lnTo>
                  <a:pt x="337" y="168"/>
                </a:lnTo>
                <a:lnTo>
                  <a:pt x="309" y="168"/>
                </a:lnTo>
              </a:path>
            </a:pathLst>
          </a:custGeom>
          <a:solidFill>
            <a:schemeClr val="accent4">
              <a:lumMod val="60000"/>
              <a:lumOff val="40000"/>
              <a:alpha val="66000"/>
            </a:schemeClr>
          </a:solidFill>
          <a:ln w="12700" cap="rnd" cmpd="sng">
            <a:solidFill>
              <a:schemeClr val="tx1"/>
            </a:solidFill>
            <a:prstDash val="solid"/>
            <a:round/>
            <a:headEnd type="none" w="med" len="med"/>
            <a:tailEnd type="none" w="med" len="med"/>
          </a:ln>
          <a:effectLst/>
        </p:spPr>
        <p:txBody>
          <a:bodyPr/>
          <a:lstStyle/>
          <a:p>
            <a:pPr eaLnBrk="1" hangingPunct="1">
              <a:defRPr/>
            </a:pPr>
            <a:endParaRPr lang="en-US" sz="600">
              <a:latin typeface="+mn-lt"/>
            </a:endParaRPr>
          </a:p>
        </p:txBody>
      </p:sp>
      <p:sp>
        <p:nvSpPr>
          <p:cNvPr id="247" name="Freeform 83"/>
          <p:cNvSpPr>
            <a:spLocks/>
          </p:cNvSpPr>
          <p:nvPr/>
        </p:nvSpPr>
        <p:spPr bwMode="auto">
          <a:xfrm>
            <a:off x="6402388" y="2545474"/>
            <a:ext cx="719137" cy="295275"/>
          </a:xfrm>
          <a:custGeom>
            <a:avLst/>
            <a:gdLst>
              <a:gd name="T0" fmla="*/ 2147483647 w 453"/>
              <a:gd name="T1" fmla="*/ 2147483647 h 186"/>
              <a:gd name="T2" fmla="*/ 2147483647 w 453"/>
              <a:gd name="T3" fmla="*/ 2147483647 h 186"/>
              <a:gd name="T4" fmla="*/ 2147483647 w 453"/>
              <a:gd name="T5" fmla="*/ 2147483647 h 186"/>
              <a:gd name="T6" fmla="*/ 2147483647 w 453"/>
              <a:gd name="T7" fmla="*/ 0 h 186"/>
              <a:gd name="T8" fmla="*/ 2147483647 w 453"/>
              <a:gd name="T9" fmla="*/ 0 h 186"/>
              <a:gd name="T10" fmla="*/ 2147483647 w 453"/>
              <a:gd name="T11" fmla="*/ 2147483647 h 186"/>
              <a:gd name="T12" fmla="*/ 2147483647 w 453"/>
              <a:gd name="T13" fmla="*/ 2147483647 h 186"/>
              <a:gd name="T14" fmla="*/ 2147483647 w 453"/>
              <a:gd name="T15" fmla="*/ 2147483647 h 186"/>
              <a:gd name="T16" fmla="*/ 2147483647 w 453"/>
              <a:gd name="T17" fmla="*/ 2147483647 h 186"/>
              <a:gd name="T18" fmla="*/ 2147483647 w 453"/>
              <a:gd name="T19" fmla="*/ 2147483647 h 186"/>
              <a:gd name="T20" fmla="*/ 0 w 453"/>
              <a:gd name="T21" fmla="*/ 2147483647 h 186"/>
              <a:gd name="T22" fmla="*/ 2147483647 w 453"/>
              <a:gd name="T23" fmla="*/ 2147483647 h 18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453" h="186">
                <a:moveTo>
                  <a:pt x="24" y="164"/>
                </a:moveTo>
                <a:lnTo>
                  <a:pt x="74" y="29"/>
                </a:lnTo>
                <a:lnTo>
                  <a:pt x="334" y="29"/>
                </a:lnTo>
                <a:lnTo>
                  <a:pt x="334" y="0"/>
                </a:lnTo>
                <a:lnTo>
                  <a:pt x="452" y="0"/>
                </a:lnTo>
                <a:lnTo>
                  <a:pt x="452" y="103"/>
                </a:lnTo>
                <a:lnTo>
                  <a:pt x="452" y="135"/>
                </a:lnTo>
                <a:lnTo>
                  <a:pt x="424" y="135"/>
                </a:lnTo>
                <a:lnTo>
                  <a:pt x="424" y="185"/>
                </a:lnTo>
                <a:lnTo>
                  <a:pt x="90" y="185"/>
                </a:lnTo>
                <a:lnTo>
                  <a:pt x="0" y="185"/>
                </a:lnTo>
                <a:lnTo>
                  <a:pt x="24" y="164"/>
                </a:lnTo>
              </a:path>
            </a:pathLst>
          </a:custGeom>
          <a:solidFill>
            <a:schemeClr val="accent4">
              <a:lumMod val="40000"/>
              <a:lumOff val="60000"/>
            </a:schemeClr>
          </a:solidFill>
          <a:ln w="12700" cap="rnd" cmpd="sng">
            <a:solidFill>
              <a:schemeClr val="tx1"/>
            </a:solidFill>
            <a:prstDash val="solid"/>
            <a:round/>
            <a:headEnd type="none" w="med" len="med"/>
            <a:tailEnd type="none" w="med" len="med"/>
          </a:ln>
          <a:effectLst/>
        </p:spPr>
        <p:txBody>
          <a:bodyPr/>
          <a:lstStyle/>
          <a:p>
            <a:pPr eaLnBrk="1" hangingPunct="1">
              <a:defRPr/>
            </a:pPr>
            <a:endParaRPr lang="en-US" sz="600">
              <a:latin typeface="+mn-lt"/>
            </a:endParaRPr>
          </a:p>
        </p:txBody>
      </p:sp>
      <p:sp>
        <p:nvSpPr>
          <p:cNvPr id="248" name="Freeform 84"/>
          <p:cNvSpPr>
            <a:spLocks/>
          </p:cNvSpPr>
          <p:nvPr/>
        </p:nvSpPr>
        <p:spPr bwMode="auto">
          <a:xfrm>
            <a:off x="6357938" y="2839161"/>
            <a:ext cx="273050" cy="465138"/>
          </a:xfrm>
          <a:custGeom>
            <a:avLst/>
            <a:gdLst>
              <a:gd name="T0" fmla="*/ 2147483647 w 172"/>
              <a:gd name="T1" fmla="*/ 2147483647 h 293"/>
              <a:gd name="T2" fmla="*/ 2147483647 w 172"/>
              <a:gd name="T3" fmla="*/ 2147483647 h 293"/>
              <a:gd name="T4" fmla="*/ 2147483647 w 172"/>
              <a:gd name="T5" fmla="*/ 2147483647 h 293"/>
              <a:gd name="T6" fmla="*/ 2147483647 w 172"/>
              <a:gd name="T7" fmla="*/ 2147483647 h 293"/>
              <a:gd name="T8" fmla="*/ 2147483647 w 172"/>
              <a:gd name="T9" fmla="*/ 2147483647 h 293"/>
              <a:gd name="T10" fmla="*/ 2147483647 w 172"/>
              <a:gd name="T11" fmla="*/ 2147483647 h 293"/>
              <a:gd name="T12" fmla="*/ 2147483647 w 172"/>
              <a:gd name="T13" fmla="*/ 2147483647 h 293"/>
              <a:gd name="T14" fmla="*/ 2147483647 w 172"/>
              <a:gd name="T15" fmla="*/ 2147483647 h 293"/>
              <a:gd name="T16" fmla="*/ 2147483647 w 172"/>
              <a:gd name="T17" fmla="*/ 2147483647 h 293"/>
              <a:gd name="T18" fmla="*/ 2147483647 w 172"/>
              <a:gd name="T19" fmla="*/ 2147483647 h 293"/>
              <a:gd name="T20" fmla="*/ 2147483647 w 172"/>
              <a:gd name="T21" fmla="*/ 2147483647 h 293"/>
              <a:gd name="T22" fmla="*/ 2147483647 w 172"/>
              <a:gd name="T23" fmla="*/ 2147483647 h 293"/>
              <a:gd name="T24" fmla="*/ 2147483647 w 172"/>
              <a:gd name="T25" fmla="*/ 2147483647 h 293"/>
              <a:gd name="T26" fmla="*/ 2147483647 w 172"/>
              <a:gd name="T27" fmla="*/ 2147483647 h 293"/>
              <a:gd name="T28" fmla="*/ 2147483647 w 172"/>
              <a:gd name="T29" fmla="*/ 2147483647 h 293"/>
              <a:gd name="T30" fmla="*/ 2147483647 w 172"/>
              <a:gd name="T31" fmla="*/ 2147483647 h 293"/>
              <a:gd name="T32" fmla="*/ 2147483647 w 172"/>
              <a:gd name="T33" fmla="*/ 2147483647 h 293"/>
              <a:gd name="T34" fmla="*/ 2147483647 w 172"/>
              <a:gd name="T35" fmla="*/ 2147483647 h 293"/>
              <a:gd name="T36" fmla="*/ 2147483647 w 172"/>
              <a:gd name="T37" fmla="*/ 2147483647 h 293"/>
              <a:gd name="T38" fmla="*/ 2147483647 w 172"/>
              <a:gd name="T39" fmla="*/ 2147483647 h 293"/>
              <a:gd name="T40" fmla="*/ 2147483647 w 172"/>
              <a:gd name="T41" fmla="*/ 2147483647 h 293"/>
              <a:gd name="T42" fmla="*/ 2147483647 w 172"/>
              <a:gd name="T43" fmla="*/ 2147483647 h 293"/>
              <a:gd name="T44" fmla="*/ 2147483647 w 172"/>
              <a:gd name="T45" fmla="*/ 2147483647 h 293"/>
              <a:gd name="T46" fmla="*/ 2147483647 w 172"/>
              <a:gd name="T47" fmla="*/ 2147483647 h 293"/>
              <a:gd name="T48" fmla="*/ 2147483647 w 172"/>
              <a:gd name="T49" fmla="*/ 2147483647 h 293"/>
              <a:gd name="T50" fmla="*/ 2147483647 w 172"/>
              <a:gd name="T51" fmla="*/ 2147483647 h 293"/>
              <a:gd name="T52" fmla="*/ 2147483647 w 172"/>
              <a:gd name="T53" fmla="*/ 2147483647 h 293"/>
              <a:gd name="T54" fmla="*/ 0 w 172"/>
              <a:gd name="T55" fmla="*/ 2147483647 h 293"/>
              <a:gd name="T56" fmla="*/ 2147483647 w 172"/>
              <a:gd name="T57" fmla="*/ 2147483647 h 293"/>
              <a:gd name="T58" fmla="*/ 2147483647 w 172"/>
              <a:gd name="T59" fmla="*/ 2147483647 h 293"/>
              <a:gd name="T60" fmla="*/ 2147483647 w 172"/>
              <a:gd name="T61" fmla="*/ 0 h 293"/>
              <a:gd name="T62" fmla="*/ 2147483647 w 172"/>
              <a:gd name="T63" fmla="*/ 0 h 293"/>
              <a:gd name="T64" fmla="*/ 2147483647 w 172"/>
              <a:gd name="T65" fmla="*/ 2147483647 h 293"/>
              <a:gd name="T66" fmla="*/ 2147483647 w 172"/>
              <a:gd name="T67" fmla="*/ 2147483647 h 293"/>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72" h="293">
                <a:moveTo>
                  <a:pt x="118" y="106"/>
                </a:moveTo>
                <a:lnTo>
                  <a:pt x="118" y="90"/>
                </a:lnTo>
                <a:lnTo>
                  <a:pt x="102" y="82"/>
                </a:lnTo>
                <a:lnTo>
                  <a:pt x="110" y="106"/>
                </a:lnTo>
                <a:lnTo>
                  <a:pt x="90" y="127"/>
                </a:lnTo>
                <a:lnTo>
                  <a:pt x="102" y="127"/>
                </a:lnTo>
                <a:lnTo>
                  <a:pt x="81" y="144"/>
                </a:lnTo>
                <a:lnTo>
                  <a:pt x="126" y="172"/>
                </a:lnTo>
                <a:lnTo>
                  <a:pt x="154" y="180"/>
                </a:lnTo>
                <a:lnTo>
                  <a:pt x="171" y="180"/>
                </a:lnTo>
                <a:lnTo>
                  <a:pt x="146" y="189"/>
                </a:lnTo>
                <a:lnTo>
                  <a:pt x="154" y="180"/>
                </a:lnTo>
                <a:lnTo>
                  <a:pt x="163" y="209"/>
                </a:lnTo>
                <a:lnTo>
                  <a:pt x="146" y="201"/>
                </a:lnTo>
                <a:lnTo>
                  <a:pt x="171" y="218"/>
                </a:lnTo>
                <a:lnTo>
                  <a:pt x="146" y="218"/>
                </a:lnTo>
                <a:lnTo>
                  <a:pt x="154" y="234"/>
                </a:lnTo>
                <a:lnTo>
                  <a:pt x="134" y="255"/>
                </a:lnTo>
                <a:lnTo>
                  <a:pt x="134" y="283"/>
                </a:lnTo>
                <a:lnTo>
                  <a:pt x="110" y="292"/>
                </a:lnTo>
                <a:lnTo>
                  <a:pt x="102" y="263"/>
                </a:lnTo>
                <a:lnTo>
                  <a:pt x="73" y="263"/>
                </a:lnTo>
                <a:lnTo>
                  <a:pt x="65" y="209"/>
                </a:lnTo>
                <a:lnTo>
                  <a:pt x="44" y="209"/>
                </a:lnTo>
                <a:lnTo>
                  <a:pt x="44" y="189"/>
                </a:lnTo>
                <a:lnTo>
                  <a:pt x="44" y="226"/>
                </a:lnTo>
                <a:lnTo>
                  <a:pt x="8" y="209"/>
                </a:lnTo>
                <a:lnTo>
                  <a:pt x="0" y="180"/>
                </a:lnTo>
                <a:lnTo>
                  <a:pt x="28" y="127"/>
                </a:lnTo>
                <a:lnTo>
                  <a:pt x="44" y="61"/>
                </a:lnTo>
                <a:lnTo>
                  <a:pt x="28" y="0"/>
                </a:lnTo>
                <a:lnTo>
                  <a:pt x="118" y="0"/>
                </a:lnTo>
                <a:lnTo>
                  <a:pt x="126" y="98"/>
                </a:lnTo>
                <a:lnTo>
                  <a:pt x="118" y="106"/>
                </a:lnTo>
              </a:path>
            </a:pathLst>
          </a:custGeom>
          <a:solidFill>
            <a:schemeClr val="accent4">
              <a:lumMod val="40000"/>
              <a:lumOff val="60000"/>
            </a:schemeClr>
          </a:solidFill>
          <a:ln w="12700" cap="rnd" cmpd="sng">
            <a:solidFill>
              <a:schemeClr val="tx1"/>
            </a:solidFill>
            <a:prstDash val="solid"/>
            <a:round/>
            <a:headEnd type="none" w="med" len="med"/>
            <a:tailEnd type="none" w="med" len="med"/>
          </a:ln>
          <a:effectLst/>
        </p:spPr>
        <p:txBody>
          <a:bodyPr/>
          <a:lstStyle/>
          <a:p>
            <a:pPr eaLnBrk="1" hangingPunct="1">
              <a:defRPr/>
            </a:pPr>
            <a:endParaRPr lang="en-US" sz="600">
              <a:latin typeface="+mn-lt"/>
            </a:endParaRPr>
          </a:p>
        </p:txBody>
      </p:sp>
      <p:sp>
        <p:nvSpPr>
          <p:cNvPr id="249" name="Freeform 85"/>
          <p:cNvSpPr>
            <a:spLocks/>
          </p:cNvSpPr>
          <p:nvPr/>
        </p:nvSpPr>
        <p:spPr bwMode="auto">
          <a:xfrm>
            <a:off x="1693862" y="123825"/>
            <a:ext cx="460375" cy="700088"/>
          </a:xfrm>
          <a:custGeom>
            <a:avLst/>
            <a:gdLst>
              <a:gd name="T0" fmla="*/ 2147483646 w 290"/>
              <a:gd name="T1" fmla="*/ 2147483646 h 441"/>
              <a:gd name="T2" fmla="*/ 2147483646 w 290"/>
              <a:gd name="T3" fmla="*/ 2147483646 h 441"/>
              <a:gd name="T4" fmla="*/ 2147483646 w 290"/>
              <a:gd name="T5" fmla="*/ 2147483646 h 441"/>
              <a:gd name="T6" fmla="*/ 2147483646 w 290"/>
              <a:gd name="T7" fmla="*/ 2147483646 h 441"/>
              <a:gd name="T8" fmla="*/ 2147483646 w 290"/>
              <a:gd name="T9" fmla="*/ 2147483646 h 441"/>
              <a:gd name="T10" fmla="*/ 2147483646 w 290"/>
              <a:gd name="T11" fmla="*/ 2147483646 h 441"/>
              <a:gd name="T12" fmla="*/ 2147483646 w 290"/>
              <a:gd name="T13" fmla="*/ 2147483646 h 441"/>
              <a:gd name="T14" fmla="*/ 2147483646 w 290"/>
              <a:gd name="T15" fmla="*/ 2147483646 h 441"/>
              <a:gd name="T16" fmla="*/ 2147483646 w 290"/>
              <a:gd name="T17" fmla="*/ 2147483646 h 441"/>
              <a:gd name="T18" fmla="*/ 2147483646 w 290"/>
              <a:gd name="T19" fmla="*/ 2147483646 h 441"/>
              <a:gd name="T20" fmla="*/ 2147483646 w 290"/>
              <a:gd name="T21" fmla="*/ 2147483646 h 441"/>
              <a:gd name="T22" fmla="*/ 2147483646 w 290"/>
              <a:gd name="T23" fmla="*/ 2147483646 h 441"/>
              <a:gd name="T24" fmla="*/ 2147483646 w 290"/>
              <a:gd name="T25" fmla="*/ 2147483646 h 441"/>
              <a:gd name="T26" fmla="*/ 2147483646 w 290"/>
              <a:gd name="T27" fmla="*/ 2147483646 h 441"/>
              <a:gd name="T28" fmla="*/ 2147483646 w 290"/>
              <a:gd name="T29" fmla="*/ 2147483646 h 441"/>
              <a:gd name="T30" fmla="*/ 2147483646 w 290"/>
              <a:gd name="T31" fmla="*/ 2147483646 h 441"/>
              <a:gd name="T32" fmla="*/ 2147483646 w 290"/>
              <a:gd name="T33" fmla="*/ 2147483646 h 441"/>
              <a:gd name="T34" fmla="*/ 2147483646 w 290"/>
              <a:gd name="T35" fmla="*/ 2147483646 h 441"/>
              <a:gd name="T36" fmla="*/ 2147483646 w 290"/>
              <a:gd name="T37" fmla="*/ 2147483646 h 441"/>
              <a:gd name="T38" fmla="*/ 2147483646 w 290"/>
              <a:gd name="T39" fmla="*/ 2147483646 h 441"/>
              <a:gd name="T40" fmla="*/ 0 w 290"/>
              <a:gd name="T41" fmla="*/ 2147483646 h 441"/>
              <a:gd name="T42" fmla="*/ 2147483646 w 290"/>
              <a:gd name="T43" fmla="*/ 2147483646 h 441"/>
              <a:gd name="T44" fmla="*/ 2147483646 w 290"/>
              <a:gd name="T45" fmla="*/ 0 h 441"/>
              <a:gd name="T46" fmla="*/ 2147483646 w 290"/>
              <a:gd name="T47" fmla="*/ 0 h 441"/>
              <a:gd name="T48" fmla="*/ 2147483646 w 290"/>
              <a:gd name="T49" fmla="*/ 2147483646 h 441"/>
              <a:gd name="T50" fmla="*/ 2147483646 w 290"/>
              <a:gd name="T51" fmla="*/ 2147483646 h 441"/>
              <a:gd name="T52" fmla="*/ 2147483646 w 290"/>
              <a:gd name="T53" fmla="*/ 2147483646 h 441"/>
              <a:gd name="T54" fmla="*/ 2147483646 w 290"/>
              <a:gd name="T55" fmla="*/ 2147483646 h 441"/>
              <a:gd name="T56" fmla="*/ 2147483646 w 290"/>
              <a:gd name="T57" fmla="*/ 2147483646 h 441"/>
              <a:gd name="T58" fmla="*/ 2147483646 w 290"/>
              <a:gd name="T59" fmla="*/ 2147483646 h 441"/>
              <a:gd name="T60" fmla="*/ 2147483646 w 290"/>
              <a:gd name="T61" fmla="*/ 2147483646 h 441"/>
              <a:gd name="T62" fmla="*/ 2147483646 w 290"/>
              <a:gd name="T63" fmla="*/ 2147483646 h 441"/>
              <a:gd name="T64" fmla="*/ 2147483646 w 290"/>
              <a:gd name="T65" fmla="*/ 2147483646 h 44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90" h="441">
                <a:moveTo>
                  <a:pt x="265" y="284"/>
                </a:moveTo>
                <a:lnTo>
                  <a:pt x="289" y="300"/>
                </a:lnTo>
                <a:lnTo>
                  <a:pt x="281" y="329"/>
                </a:lnTo>
                <a:lnTo>
                  <a:pt x="273" y="350"/>
                </a:lnTo>
                <a:lnTo>
                  <a:pt x="216" y="375"/>
                </a:lnTo>
                <a:lnTo>
                  <a:pt x="216" y="395"/>
                </a:lnTo>
                <a:lnTo>
                  <a:pt x="65" y="440"/>
                </a:lnTo>
                <a:lnTo>
                  <a:pt x="110" y="420"/>
                </a:lnTo>
                <a:lnTo>
                  <a:pt x="118" y="412"/>
                </a:lnTo>
                <a:lnTo>
                  <a:pt x="81" y="412"/>
                </a:lnTo>
                <a:lnTo>
                  <a:pt x="110" y="412"/>
                </a:lnTo>
                <a:lnTo>
                  <a:pt x="127" y="395"/>
                </a:lnTo>
                <a:lnTo>
                  <a:pt x="118" y="387"/>
                </a:lnTo>
                <a:lnTo>
                  <a:pt x="127" y="358"/>
                </a:lnTo>
                <a:lnTo>
                  <a:pt x="171" y="338"/>
                </a:lnTo>
                <a:lnTo>
                  <a:pt x="127" y="329"/>
                </a:lnTo>
                <a:lnTo>
                  <a:pt x="118" y="300"/>
                </a:lnTo>
                <a:lnTo>
                  <a:pt x="147" y="238"/>
                </a:lnTo>
                <a:lnTo>
                  <a:pt x="135" y="202"/>
                </a:lnTo>
                <a:lnTo>
                  <a:pt x="73" y="157"/>
                </a:lnTo>
                <a:lnTo>
                  <a:pt x="0" y="82"/>
                </a:lnTo>
                <a:lnTo>
                  <a:pt x="37" y="17"/>
                </a:lnTo>
                <a:lnTo>
                  <a:pt x="29" y="0"/>
                </a:lnTo>
                <a:lnTo>
                  <a:pt x="289" y="0"/>
                </a:lnTo>
                <a:lnTo>
                  <a:pt x="216" y="45"/>
                </a:lnTo>
                <a:lnTo>
                  <a:pt x="216" y="66"/>
                </a:lnTo>
                <a:lnTo>
                  <a:pt x="200" y="91"/>
                </a:lnTo>
                <a:lnTo>
                  <a:pt x="208" y="111"/>
                </a:lnTo>
                <a:lnTo>
                  <a:pt x="200" y="164"/>
                </a:lnTo>
                <a:lnTo>
                  <a:pt x="216" y="173"/>
                </a:lnTo>
                <a:lnTo>
                  <a:pt x="228" y="230"/>
                </a:lnTo>
                <a:lnTo>
                  <a:pt x="273" y="276"/>
                </a:lnTo>
                <a:lnTo>
                  <a:pt x="265" y="284"/>
                </a:lnTo>
              </a:path>
            </a:pathLst>
          </a:custGeom>
          <a:noFill/>
          <a:ln w="12700" cap="rnd"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50" name="Freeform 86"/>
          <p:cNvSpPr>
            <a:spLocks/>
          </p:cNvSpPr>
          <p:nvPr/>
        </p:nvSpPr>
        <p:spPr bwMode="auto">
          <a:xfrm>
            <a:off x="2501900" y="123825"/>
            <a:ext cx="401637" cy="569913"/>
          </a:xfrm>
          <a:custGeom>
            <a:avLst/>
            <a:gdLst>
              <a:gd name="T0" fmla="*/ 2147483647 w 253"/>
              <a:gd name="T1" fmla="*/ 2147483647 h 359"/>
              <a:gd name="T2" fmla="*/ 2147483647 w 253"/>
              <a:gd name="T3" fmla="*/ 2147483647 h 359"/>
              <a:gd name="T4" fmla="*/ 2147483647 w 253"/>
              <a:gd name="T5" fmla="*/ 2147483647 h 359"/>
              <a:gd name="T6" fmla="*/ 2147483647 w 253"/>
              <a:gd name="T7" fmla="*/ 2147483647 h 359"/>
              <a:gd name="T8" fmla="*/ 2147483647 w 253"/>
              <a:gd name="T9" fmla="*/ 2147483647 h 359"/>
              <a:gd name="T10" fmla="*/ 2147483647 w 253"/>
              <a:gd name="T11" fmla="*/ 2147483647 h 359"/>
              <a:gd name="T12" fmla="*/ 2147483647 w 253"/>
              <a:gd name="T13" fmla="*/ 2147483647 h 359"/>
              <a:gd name="T14" fmla="*/ 2147483647 w 253"/>
              <a:gd name="T15" fmla="*/ 2147483647 h 359"/>
              <a:gd name="T16" fmla="*/ 2147483647 w 253"/>
              <a:gd name="T17" fmla="*/ 2147483647 h 359"/>
              <a:gd name="T18" fmla="*/ 0 w 253"/>
              <a:gd name="T19" fmla="*/ 2147483647 h 359"/>
              <a:gd name="T20" fmla="*/ 2147483647 w 253"/>
              <a:gd name="T21" fmla="*/ 0 h 359"/>
              <a:gd name="T22" fmla="*/ 2147483647 w 253"/>
              <a:gd name="T23" fmla="*/ 0 h 359"/>
              <a:gd name="T24" fmla="*/ 2147483647 w 253"/>
              <a:gd name="T25" fmla="*/ 2147483647 h 359"/>
              <a:gd name="T26" fmla="*/ 2147483647 w 253"/>
              <a:gd name="T27" fmla="*/ 2147483647 h 35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53" h="359">
                <a:moveTo>
                  <a:pt x="228" y="329"/>
                </a:moveTo>
                <a:lnTo>
                  <a:pt x="208" y="300"/>
                </a:lnTo>
                <a:lnTo>
                  <a:pt x="228" y="292"/>
                </a:lnTo>
                <a:lnTo>
                  <a:pt x="200" y="292"/>
                </a:lnTo>
                <a:lnTo>
                  <a:pt x="200" y="313"/>
                </a:lnTo>
                <a:lnTo>
                  <a:pt x="192" y="292"/>
                </a:lnTo>
                <a:lnTo>
                  <a:pt x="192" y="321"/>
                </a:lnTo>
                <a:lnTo>
                  <a:pt x="110" y="350"/>
                </a:lnTo>
                <a:lnTo>
                  <a:pt x="126" y="358"/>
                </a:lnTo>
                <a:lnTo>
                  <a:pt x="0" y="358"/>
                </a:lnTo>
                <a:lnTo>
                  <a:pt x="8" y="0"/>
                </a:lnTo>
                <a:lnTo>
                  <a:pt x="252" y="0"/>
                </a:lnTo>
                <a:lnTo>
                  <a:pt x="244" y="329"/>
                </a:lnTo>
                <a:lnTo>
                  <a:pt x="228" y="329"/>
                </a:lnTo>
              </a:path>
            </a:pathLst>
          </a:custGeom>
          <a:noFill/>
          <a:ln w="12700" cap="rnd" cmpd="sng">
            <a:solidFill>
              <a:schemeClr val="tx1"/>
            </a:solidFill>
            <a:prstDash val="solid"/>
            <a:round/>
            <a:headEnd type="none" w="med" len="med"/>
            <a:tailEnd type="none" w="med" len="med"/>
          </a:ln>
        </p:spPr>
        <p:txBody>
          <a:bodyPr/>
          <a:lstStyle/>
          <a:p>
            <a:pPr eaLnBrk="1" hangingPunct="1">
              <a:defRPr/>
            </a:pPr>
            <a:endParaRPr lang="en-US" sz="600"/>
          </a:p>
        </p:txBody>
      </p:sp>
      <p:sp>
        <p:nvSpPr>
          <p:cNvPr id="251" name="Freeform 87"/>
          <p:cNvSpPr>
            <a:spLocks/>
          </p:cNvSpPr>
          <p:nvPr/>
        </p:nvSpPr>
        <p:spPr bwMode="auto">
          <a:xfrm>
            <a:off x="2011362" y="123825"/>
            <a:ext cx="504825" cy="642938"/>
          </a:xfrm>
          <a:custGeom>
            <a:avLst/>
            <a:gdLst>
              <a:gd name="T0" fmla="*/ 2147483646 w 318"/>
              <a:gd name="T1" fmla="*/ 2147483646 h 405"/>
              <a:gd name="T2" fmla="*/ 2147483646 w 318"/>
              <a:gd name="T3" fmla="*/ 2147483646 h 405"/>
              <a:gd name="T4" fmla="*/ 2147483646 w 318"/>
              <a:gd name="T5" fmla="*/ 2147483646 h 405"/>
              <a:gd name="T6" fmla="*/ 2147483646 w 318"/>
              <a:gd name="T7" fmla="*/ 2147483646 h 405"/>
              <a:gd name="T8" fmla="*/ 2147483646 w 318"/>
              <a:gd name="T9" fmla="*/ 2147483646 h 405"/>
              <a:gd name="T10" fmla="*/ 2147483646 w 318"/>
              <a:gd name="T11" fmla="*/ 2147483646 h 405"/>
              <a:gd name="T12" fmla="*/ 2147483646 w 318"/>
              <a:gd name="T13" fmla="*/ 2147483646 h 405"/>
              <a:gd name="T14" fmla="*/ 2147483646 w 318"/>
              <a:gd name="T15" fmla="*/ 2147483646 h 405"/>
              <a:gd name="T16" fmla="*/ 2147483646 w 318"/>
              <a:gd name="T17" fmla="*/ 2147483646 h 405"/>
              <a:gd name="T18" fmla="*/ 2147483646 w 318"/>
              <a:gd name="T19" fmla="*/ 2147483646 h 405"/>
              <a:gd name="T20" fmla="*/ 2147483646 w 318"/>
              <a:gd name="T21" fmla="*/ 2147483646 h 405"/>
              <a:gd name="T22" fmla="*/ 2147483646 w 318"/>
              <a:gd name="T23" fmla="*/ 2147483646 h 405"/>
              <a:gd name="T24" fmla="*/ 2147483646 w 318"/>
              <a:gd name="T25" fmla="*/ 2147483646 h 405"/>
              <a:gd name="T26" fmla="*/ 2147483646 w 318"/>
              <a:gd name="T27" fmla="*/ 2147483646 h 405"/>
              <a:gd name="T28" fmla="*/ 2147483646 w 318"/>
              <a:gd name="T29" fmla="*/ 2147483646 h 405"/>
              <a:gd name="T30" fmla="*/ 2147483646 w 318"/>
              <a:gd name="T31" fmla="*/ 2147483646 h 405"/>
              <a:gd name="T32" fmla="*/ 2147483646 w 318"/>
              <a:gd name="T33" fmla="*/ 2147483646 h 405"/>
              <a:gd name="T34" fmla="*/ 2147483646 w 318"/>
              <a:gd name="T35" fmla="*/ 2147483646 h 405"/>
              <a:gd name="T36" fmla="*/ 2147483646 w 318"/>
              <a:gd name="T37" fmla="*/ 2147483646 h 405"/>
              <a:gd name="T38" fmla="*/ 2147483646 w 318"/>
              <a:gd name="T39" fmla="*/ 2147483646 h 405"/>
              <a:gd name="T40" fmla="*/ 2147483646 w 318"/>
              <a:gd name="T41" fmla="*/ 2147483646 h 405"/>
              <a:gd name="T42" fmla="*/ 2147483646 w 318"/>
              <a:gd name="T43" fmla="*/ 2147483646 h 405"/>
              <a:gd name="T44" fmla="*/ 2147483646 w 318"/>
              <a:gd name="T45" fmla="*/ 2147483646 h 405"/>
              <a:gd name="T46" fmla="*/ 2147483646 w 318"/>
              <a:gd name="T47" fmla="*/ 2147483646 h 405"/>
              <a:gd name="T48" fmla="*/ 0 w 318"/>
              <a:gd name="T49" fmla="*/ 2147483646 h 405"/>
              <a:gd name="T50" fmla="*/ 2147483646 w 318"/>
              <a:gd name="T51" fmla="*/ 2147483646 h 405"/>
              <a:gd name="T52" fmla="*/ 0 w 318"/>
              <a:gd name="T53" fmla="*/ 2147483646 h 405"/>
              <a:gd name="T54" fmla="*/ 2147483646 w 318"/>
              <a:gd name="T55" fmla="*/ 2147483646 h 405"/>
              <a:gd name="T56" fmla="*/ 2147483646 w 318"/>
              <a:gd name="T57" fmla="*/ 2147483646 h 405"/>
              <a:gd name="T58" fmla="*/ 2147483646 w 318"/>
              <a:gd name="T59" fmla="*/ 0 h 405"/>
              <a:gd name="T60" fmla="*/ 2147483646 w 318"/>
              <a:gd name="T61" fmla="*/ 0 h 405"/>
              <a:gd name="T62" fmla="*/ 2147483646 w 318"/>
              <a:gd name="T63" fmla="*/ 2147483646 h 405"/>
              <a:gd name="T64" fmla="*/ 2147483646 w 318"/>
              <a:gd name="T65" fmla="*/ 2147483646 h 40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18" h="405">
                <a:moveTo>
                  <a:pt x="73" y="404"/>
                </a:moveTo>
                <a:lnTo>
                  <a:pt x="65" y="387"/>
                </a:lnTo>
                <a:lnTo>
                  <a:pt x="73" y="387"/>
                </a:lnTo>
                <a:lnTo>
                  <a:pt x="171" y="366"/>
                </a:lnTo>
                <a:lnTo>
                  <a:pt x="228" y="329"/>
                </a:lnTo>
                <a:lnTo>
                  <a:pt x="265" y="350"/>
                </a:lnTo>
                <a:lnTo>
                  <a:pt x="183" y="300"/>
                </a:lnTo>
                <a:lnTo>
                  <a:pt x="191" y="292"/>
                </a:lnTo>
                <a:lnTo>
                  <a:pt x="183" y="284"/>
                </a:lnTo>
                <a:lnTo>
                  <a:pt x="199" y="255"/>
                </a:lnTo>
                <a:lnTo>
                  <a:pt x="183" y="238"/>
                </a:lnTo>
                <a:lnTo>
                  <a:pt x="162" y="247"/>
                </a:lnTo>
                <a:lnTo>
                  <a:pt x="183" y="267"/>
                </a:lnTo>
                <a:lnTo>
                  <a:pt x="126" y="350"/>
                </a:lnTo>
                <a:lnTo>
                  <a:pt x="126" y="338"/>
                </a:lnTo>
                <a:lnTo>
                  <a:pt x="126" y="292"/>
                </a:lnTo>
                <a:lnTo>
                  <a:pt x="109" y="284"/>
                </a:lnTo>
                <a:lnTo>
                  <a:pt x="109" y="276"/>
                </a:lnTo>
                <a:lnTo>
                  <a:pt x="81" y="255"/>
                </a:lnTo>
                <a:lnTo>
                  <a:pt x="73" y="255"/>
                </a:lnTo>
                <a:lnTo>
                  <a:pt x="81" y="276"/>
                </a:lnTo>
                <a:lnTo>
                  <a:pt x="73" y="276"/>
                </a:lnTo>
                <a:lnTo>
                  <a:pt x="28" y="230"/>
                </a:lnTo>
                <a:lnTo>
                  <a:pt x="16" y="173"/>
                </a:lnTo>
                <a:lnTo>
                  <a:pt x="0" y="164"/>
                </a:lnTo>
                <a:lnTo>
                  <a:pt x="8" y="111"/>
                </a:lnTo>
                <a:lnTo>
                  <a:pt x="0" y="91"/>
                </a:lnTo>
                <a:lnTo>
                  <a:pt x="16" y="66"/>
                </a:lnTo>
                <a:lnTo>
                  <a:pt x="16" y="45"/>
                </a:lnTo>
                <a:lnTo>
                  <a:pt x="89" y="0"/>
                </a:lnTo>
                <a:lnTo>
                  <a:pt x="317" y="0"/>
                </a:lnTo>
                <a:lnTo>
                  <a:pt x="309" y="358"/>
                </a:lnTo>
                <a:lnTo>
                  <a:pt x="73" y="404"/>
                </a:lnTo>
              </a:path>
            </a:pathLst>
          </a:custGeom>
          <a:noFill/>
          <a:ln w="12700" cap="rnd"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52" name="Freeform 88"/>
          <p:cNvSpPr>
            <a:spLocks/>
          </p:cNvSpPr>
          <p:nvPr/>
        </p:nvSpPr>
        <p:spPr bwMode="auto">
          <a:xfrm>
            <a:off x="2889250" y="123825"/>
            <a:ext cx="531812" cy="712788"/>
          </a:xfrm>
          <a:custGeom>
            <a:avLst/>
            <a:gdLst>
              <a:gd name="T0" fmla="*/ 0 w 335"/>
              <a:gd name="T1" fmla="*/ 2147483647 h 449"/>
              <a:gd name="T2" fmla="*/ 2147483647 w 335"/>
              <a:gd name="T3" fmla="*/ 2147483647 h 449"/>
              <a:gd name="T4" fmla="*/ 2147483647 w 335"/>
              <a:gd name="T5" fmla="*/ 2147483647 h 449"/>
              <a:gd name="T6" fmla="*/ 2147483647 w 335"/>
              <a:gd name="T7" fmla="*/ 2147483647 h 449"/>
              <a:gd name="T8" fmla="*/ 2147483647 w 335"/>
              <a:gd name="T9" fmla="*/ 2147483647 h 449"/>
              <a:gd name="T10" fmla="*/ 2147483647 w 335"/>
              <a:gd name="T11" fmla="*/ 2147483647 h 449"/>
              <a:gd name="T12" fmla="*/ 2147483647 w 335"/>
              <a:gd name="T13" fmla="*/ 2147483647 h 449"/>
              <a:gd name="T14" fmla="*/ 2147483647 w 335"/>
              <a:gd name="T15" fmla="*/ 2147483647 h 449"/>
              <a:gd name="T16" fmla="*/ 2147483647 w 335"/>
              <a:gd name="T17" fmla="*/ 2147483647 h 449"/>
              <a:gd name="T18" fmla="*/ 2147483647 w 335"/>
              <a:gd name="T19" fmla="*/ 2147483647 h 449"/>
              <a:gd name="T20" fmla="*/ 2147483647 w 335"/>
              <a:gd name="T21" fmla="*/ 2147483647 h 449"/>
              <a:gd name="T22" fmla="*/ 2147483647 w 335"/>
              <a:gd name="T23" fmla="*/ 2147483647 h 449"/>
              <a:gd name="T24" fmla="*/ 2147483647 w 335"/>
              <a:gd name="T25" fmla="*/ 2147483647 h 449"/>
              <a:gd name="T26" fmla="*/ 2147483647 w 335"/>
              <a:gd name="T27" fmla="*/ 2147483647 h 449"/>
              <a:gd name="T28" fmla="*/ 2147483647 w 335"/>
              <a:gd name="T29" fmla="*/ 2147483647 h 449"/>
              <a:gd name="T30" fmla="*/ 2147483647 w 335"/>
              <a:gd name="T31" fmla="*/ 2147483647 h 449"/>
              <a:gd name="T32" fmla="*/ 2147483647 w 335"/>
              <a:gd name="T33" fmla="*/ 2147483647 h 449"/>
              <a:gd name="T34" fmla="*/ 2147483647 w 335"/>
              <a:gd name="T35" fmla="*/ 2147483647 h 449"/>
              <a:gd name="T36" fmla="*/ 2147483647 w 335"/>
              <a:gd name="T37" fmla="*/ 2147483647 h 449"/>
              <a:gd name="T38" fmla="*/ 0 w 335"/>
              <a:gd name="T39" fmla="*/ 2147483647 h 449"/>
              <a:gd name="T40" fmla="*/ 2147483647 w 335"/>
              <a:gd name="T41" fmla="*/ 0 h 449"/>
              <a:gd name="T42" fmla="*/ 2147483647 w 335"/>
              <a:gd name="T43" fmla="*/ 0 h 449"/>
              <a:gd name="T44" fmla="*/ 2147483647 w 335"/>
              <a:gd name="T45" fmla="*/ 2147483647 h 449"/>
              <a:gd name="T46" fmla="*/ 2147483647 w 335"/>
              <a:gd name="T47" fmla="*/ 2147483647 h 449"/>
              <a:gd name="T48" fmla="*/ 2147483647 w 335"/>
              <a:gd name="T49" fmla="*/ 2147483647 h 449"/>
              <a:gd name="T50" fmla="*/ 2147483647 w 335"/>
              <a:gd name="T51" fmla="*/ 2147483647 h 449"/>
              <a:gd name="T52" fmla="*/ 2147483647 w 335"/>
              <a:gd name="T53" fmla="*/ 2147483647 h 449"/>
              <a:gd name="T54" fmla="*/ 2147483647 w 335"/>
              <a:gd name="T55" fmla="*/ 2147483647 h 449"/>
              <a:gd name="T56" fmla="*/ 2147483647 w 335"/>
              <a:gd name="T57" fmla="*/ 2147483647 h 449"/>
              <a:gd name="T58" fmla="*/ 2147483647 w 335"/>
              <a:gd name="T59" fmla="*/ 2147483647 h 449"/>
              <a:gd name="T60" fmla="*/ 2147483647 w 335"/>
              <a:gd name="T61" fmla="*/ 2147483647 h 449"/>
              <a:gd name="T62" fmla="*/ 0 w 335"/>
              <a:gd name="T63" fmla="*/ 2147483647 h 449"/>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335" h="449">
                <a:moveTo>
                  <a:pt x="0" y="366"/>
                </a:moveTo>
                <a:lnTo>
                  <a:pt x="45" y="375"/>
                </a:lnTo>
                <a:lnTo>
                  <a:pt x="45" y="350"/>
                </a:lnTo>
                <a:lnTo>
                  <a:pt x="53" y="366"/>
                </a:lnTo>
                <a:lnTo>
                  <a:pt x="90" y="375"/>
                </a:lnTo>
                <a:lnTo>
                  <a:pt x="102" y="366"/>
                </a:lnTo>
                <a:lnTo>
                  <a:pt x="82" y="358"/>
                </a:lnTo>
                <a:lnTo>
                  <a:pt x="90" y="350"/>
                </a:lnTo>
                <a:lnTo>
                  <a:pt x="135" y="375"/>
                </a:lnTo>
                <a:lnTo>
                  <a:pt x="172" y="387"/>
                </a:lnTo>
                <a:lnTo>
                  <a:pt x="155" y="350"/>
                </a:lnTo>
                <a:lnTo>
                  <a:pt x="164" y="350"/>
                </a:lnTo>
                <a:lnTo>
                  <a:pt x="147" y="350"/>
                </a:lnTo>
                <a:lnTo>
                  <a:pt x="155" y="321"/>
                </a:lnTo>
                <a:lnTo>
                  <a:pt x="127" y="329"/>
                </a:lnTo>
                <a:lnTo>
                  <a:pt x="118" y="300"/>
                </a:lnTo>
                <a:lnTo>
                  <a:pt x="102" y="321"/>
                </a:lnTo>
                <a:lnTo>
                  <a:pt x="90" y="313"/>
                </a:lnTo>
                <a:lnTo>
                  <a:pt x="90" y="300"/>
                </a:lnTo>
                <a:lnTo>
                  <a:pt x="0" y="329"/>
                </a:lnTo>
                <a:lnTo>
                  <a:pt x="8" y="0"/>
                </a:lnTo>
                <a:lnTo>
                  <a:pt x="216" y="0"/>
                </a:lnTo>
                <a:lnTo>
                  <a:pt x="216" y="185"/>
                </a:lnTo>
                <a:lnTo>
                  <a:pt x="334" y="185"/>
                </a:lnTo>
                <a:lnTo>
                  <a:pt x="289" y="218"/>
                </a:lnTo>
                <a:lnTo>
                  <a:pt x="310" y="300"/>
                </a:lnTo>
                <a:lnTo>
                  <a:pt x="326" y="313"/>
                </a:lnTo>
                <a:lnTo>
                  <a:pt x="302" y="338"/>
                </a:lnTo>
                <a:lnTo>
                  <a:pt x="245" y="350"/>
                </a:lnTo>
                <a:lnTo>
                  <a:pt x="245" y="375"/>
                </a:lnTo>
                <a:lnTo>
                  <a:pt x="245" y="448"/>
                </a:lnTo>
                <a:lnTo>
                  <a:pt x="0" y="366"/>
                </a:lnTo>
              </a:path>
            </a:pathLst>
          </a:custGeom>
          <a:solidFill>
            <a:schemeClr val="accent4">
              <a:lumMod val="40000"/>
              <a:lumOff val="60000"/>
            </a:schemeClr>
          </a:solidFill>
          <a:ln w="12700" cap="rnd" cmpd="sng">
            <a:solidFill>
              <a:schemeClr val="tx1"/>
            </a:solidFill>
            <a:prstDash val="solid"/>
            <a:round/>
            <a:headEnd type="none" w="med" len="med"/>
            <a:tailEnd type="none" w="med" len="med"/>
          </a:ln>
        </p:spPr>
        <p:txBody>
          <a:bodyPr/>
          <a:lstStyle/>
          <a:p>
            <a:pPr eaLnBrk="1" hangingPunct="1">
              <a:defRPr/>
            </a:pPr>
            <a:endParaRPr lang="en-US" sz="600"/>
          </a:p>
        </p:txBody>
      </p:sp>
      <p:sp>
        <p:nvSpPr>
          <p:cNvPr id="253" name="Freeform 89"/>
          <p:cNvSpPr>
            <a:spLocks/>
          </p:cNvSpPr>
          <p:nvPr/>
        </p:nvSpPr>
        <p:spPr bwMode="auto">
          <a:xfrm>
            <a:off x="2079625" y="683336"/>
            <a:ext cx="422275" cy="74613"/>
          </a:xfrm>
          <a:custGeom>
            <a:avLst/>
            <a:gdLst>
              <a:gd name="T0" fmla="*/ 2147483647 w 266"/>
              <a:gd name="T1" fmla="*/ 0 h 47"/>
              <a:gd name="T2" fmla="*/ 2147483647 w 266"/>
              <a:gd name="T3" fmla="*/ 2147483647 h 47"/>
              <a:gd name="T4" fmla="*/ 0 w 266"/>
              <a:gd name="T5" fmla="*/ 2147483647 h 47"/>
              <a:gd name="T6" fmla="*/ 2147483647 w 266"/>
              <a:gd name="T7" fmla="*/ 0 h 4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66" h="47">
                <a:moveTo>
                  <a:pt x="265" y="0"/>
                </a:moveTo>
                <a:lnTo>
                  <a:pt x="16" y="46"/>
                </a:lnTo>
                <a:lnTo>
                  <a:pt x="0" y="38"/>
                </a:lnTo>
                <a:lnTo>
                  <a:pt x="265" y="0"/>
                </a:lnTo>
              </a:path>
            </a:pathLst>
          </a:custGeom>
          <a:solidFill>
            <a:srgbClr val="99FF66"/>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defRPr/>
            </a:pPr>
            <a:endParaRPr lang="en-US" sz="600">
              <a:latin typeface="+mn-lt"/>
            </a:endParaRPr>
          </a:p>
        </p:txBody>
      </p:sp>
      <p:sp>
        <p:nvSpPr>
          <p:cNvPr id="254" name="Freeform 90"/>
          <p:cNvSpPr>
            <a:spLocks/>
          </p:cNvSpPr>
          <p:nvPr/>
        </p:nvSpPr>
        <p:spPr bwMode="auto">
          <a:xfrm>
            <a:off x="2841625" y="657936"/>
            <a:ext cx="117475" cy="26988"/>
          </a:xfrm>
          <a:custGeom>
            <a:avLst/>
            <a:gdLst>
              <a:gd name="T0" fmla="*/ 0 w 74"/>
              <a:gd name="T1" fmla="*/ 2147483647 h 17"/>
              <a:gd name="T2" fmla="*/ 2147483647 w 74"/>
              <a:gd name="T3" fmla="*/ 0 h 17"/>
              <a:gd name="T4" fmla="*/ 2147483647 w 74"/>
              <a:gd name="T5" fmla="*/ 2147483647 h 17"/>
              <a:gd name="T6" fmla="*/ 0 w 74"/>
              <a:gd name="T7" fmla="*/ 2147483647 h 1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4" h="17">
                <a:moveTo>
                  <a:pt x="0" y="16"/>
                </a:moveTo>
                <a:lnTo>
                  <a:pt x="8" y="0"/>
                </a:lnTo>
                <a:lnTo>
                  <a:pt x="73" y="16"/>
                </a:lnTo>
                <a:lnTo>
                  <a:pt x="0" y="16"/>
                </a:lnTo>
              </a:path>
            </a:pathLst>
          </a:custGeom>
          <a:solidFill>
            <a:srgbClr val="99FF66"/>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defRPr/>
            </a:pPr>
            <a:endParaRPr lang="en-US" sz="600">
              <a:latin typeface="+mn-lt"/>
            </a:endParaRPr>
          </a:p>
        </p:txBody>
      </p:sp>
      <p:sp>
        <p:nvSpPr>
          <p:cNvPr id="255" name="Freeform 91"/>
          <p:cNvSpPr>
            <a:spLocks/>
          </p:cNvSpPr>
          <p:nvPr/>
        </p:nvSpPr>
        <p:spPr bwMode="auto">
          <a:xfrm>
            <a:off x="8243888" y="4621924"/>
            <a:ext cx="777875" cy="366712"/>
          </a:xfrm>
          <a:custGeom>
            <a:avLst/>
            <a:gdLst>
              <a:gd name="T0" fmla="*/ 750888 w 490"/>
              <a:gd name="T1" fmla="*/ 352425 h 231"/>
              <a:gd name="T2" fmla="*/ 201613 w 490"/>
              <a:gd name="T3" fmla="*/ 365125 h 231"/>
              <a:gd name="T4" fmla="*/ 201613 w 490"/>
              <a:gd name="T5" fmla="*/ 352425 h 231"/>
              <a:gd name="T6" fmla="*/ 14288 w 490"/>
              <a:gd name="T7" fmla="*/ 352425 h 231"/>
              <a:gd name="T8" fmla="*/ 14288 w 490"/>
              <a:gd name="T9" fmla="*/ 77787 h 231"/>
              <a:gd name="T10" fmla="*/ 0 w 490"/>
              <a:gd name="T11" fmla="*/ 0 h 231"/>
              <a:gd name="T12" fmla="*/ 776288 w 490"/>
              <a:gd name="T13" fmla="*/ 19050 h 231"/>
              <a:gd name="T14" fmla="*/ 750888 w 490"/>
              <a:gd name="T15" fmla="*/ 352425 h 23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90" h="231">
                <a:moveTo>
                  <a:pt x="473" y="222"/>
                </a:moveTo>
                <a:lnTo>
                  <a:pt x="127" y="230"/>
                </a:lnTo>
                <a:lnTo>
                  <a:pt x="127" y="222"/>
                </a:lnTo>
                <a:lnTo>
                  <a:pt x="9" y="222"/>
                </a:lnTo>
                <a:lnTo>
                  <a:pt x="9" y="49"/>
                </a:lnTo>
                <a:lnTo>
                  <a:pt x="0" y="0"/>
                </a:lnTo>
                <a:lnTo>
                  <a:pt x="489" y="12"/>
                </a:lnTo>
                <a:lnTo>
                  <a:pt x="473" y="222"/>
                </a:lnTo>
              </a:path>
            </a:pathLst>
          </a:custGeom>
          <a:solidFill>
            <a:schemeClr val="accent4">
              <a:lumMod val="40000"/>
              <a:lumOff val="60000"/>
            </a:schemeClr>
          </a:solidFill>
          <a:ln w="12700" cap="rnd" cmpd="sng">
            <a:solidFill>
              <a:schemeClr val="tx1"/>
            </a:solidFill>
            <a:prstDash val="solid"/>
            <a:round/>
            <a:headEnd type="none" w="med" len="med"/>
            <a:tailEnd type="none" w="med" len="med"/>
          </a:ln>
          <a:effectLst/>
        </p:spPr>
        <p:txBody>
          <a:bodyPr/>
          <a:lstStyle/>
          <a:p>
            <a:pPr eaLnBrk="1" hangingPunct="1">
              <a:defRPr/>
            </a:pPr>
            <a:endParaRPr lang="en-US" sz="600">
              <a:latin typeface="+mn-lt"/>
            </a:endParaRPr>
          </a:p>
        </p:txBody>
      </p:sp>
      <p:sp>
        <p:nvSpPr>
          <p:cNvPr id="256" name="Rectangle 92"/>
          <p:cNvSpPr>
            <a:spLocks noChangeArrowheads="1"/>
          </p:cNvSpPr>
          <p:nvPr/>
        </p:nvSpPr>
        <p:spPr bwMode="auto">
          <a:xfrm>
            <a:off x="5486400" y="540461"/>
            <a:ext cx="5048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b">
            <a:spAutoFit/>
          </a:bodyPr>
          <a:lstStyle/>
          <a:p>
            <a:pPr>
              <a:spcBef>
                <a:spcPct val="30000"/>
              </a:spcBef>
              <a:defRPr/>
            </a:pPr>
            <a:r>
              <a:rPr lang="en-US" altLang="en-US" sz="600" b="1" dirty="0">
                <a:latin typeface="+mn-lt"/>
              </a:rPr>
              <a:t>MADISON</a:t>
            </a:r>
          </a:p>
        </p:txBody>
      </p:sp>
      <p:sp>
        <p:nvSpPr>
          <p:cNvPr id="257" name="Rectangle 93"/>
          <p:cNvSpPr>
            <a:spLocks noChangeArrowheads="1"/>
          </p:cNvSpPr>
          <p:nvPr/>
        </p:nvSpPr>
        <p:spPr bwMode="auto">
          <a:xfrm>
            <a:off x="5386388" y="865899"/>
            <a:ext cx="43497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b">
            <a:spAutoFit/>
          </a:bodyPr>
          <a:lstStyle/>
          <a:p>
            <a:pPr>
              <a:spcBef>
                <a:spcPct val="30000"/>
              </a:spcBef>
              <a:defRPr/>
            </a:pPr>
            <a:r>
              <a:rPr lang="en-US" altLang="en-US" sz="600" b="1">
                <a:latin typeface="+mn-lt"/>
              </a:rPr>
              <a:t>TAYLOR</a:t>
            </a:r>
          </a:p>
        </p:txBody>
      </p:sp>
      <p:sp>
        <p:nvSpPr>
          <p:cNvPr id="258" name="Rectangle 94"/>
          <p:cNvSpPr>
            <a:spLocks noChangeArrowheads="1"/>
          </p:cNvSpPr>
          <p:nvPr/>
        </p:nvSpPr>
        <p:spPr bwMode="auto">
          <a:xfrm>
            <a:off x="5164138" y="449974"/>
            <a:ext cx="477837" cy="166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b">
            <a:spAutoFit/>
          </a:bodyPr>
          <a:lstStyle/>
          <a:p>
            <a:pPr>
              <a:spcBef>
                <a:spcPct val="30000"/>
              </a:spcBef>
              <a:defRPr/>
            </a:pPr>
            <a:r>
              <a:rPr lang="en-US" altLang="en-US" sz="500" b="1" dirty="0">
                <a:latin typeface="+mn-lt"/>
              </a:rPr>
              <a:t>JEFFERSON</a:t>
            </a:r>
          </a:p>
        </p:txBody>
      </p:sp>
      <p:sp>
        <p:nvSpPr>
          <p:cNvPr id="259" name="Rectangle 96"/>
          <p:cNvSpPr>
            <a:spLocks noChangeArrowheads="1"/>
          </p:cNvSpPr>
          <p:nvPr/>
        </p:nvSpPr>
        <p:spPr bwMode="auto">
          <a:xfrm>
            <a:off x="2033588" y="242011"/>
            <a:ext cx="5969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b">
            <a:spAutoFit/>
          </a:bodyPr>
          <a:lstStyle/>
          <a:p>
            <a:pPr>
              <a:spcBef>
                <a:spcPct val="30000"/>
              </a:spcBef>
              <a:defRPr/>
            </a:pPr>
            <a:r>
              <a:rPr lang="en-US" altLang="en-US" sz="600" b="1" dirty="0">
                <a:latin typeface="+mn-lt"/>
              </a:rPr>
              <a:t>SANTA ROSA</a:t>
            </a:r>
          </a:p>
        </p:txBody>
      </p:sp>
      <p:sp>
        <p:nvSpPr>
          <p:cNvPr id="260" name="Rectangle 97"/>
          <p:cNvSpPr>
            <a:spLocks noChangeArrowheads="1"/>
          </p:cNvSpPr>
          <p:nvPr/>
        </p:nvSpPr>
        <p:spPr bwMode="auto">
          <a:xfrm>
            <a:off x="2513013" y="154699"/>
            <a:ext cx="515937" cy="174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b">
            <a:spAutoFit/>
          </a:bodyPr>
          <a:lstStyle/>
          <a:p>
            <a:pPr>
              <a:spcBef>
                <a:spcPct val="30000"/>
              </a:spcBef>
              <a:defRPr/>
            </a:pPr>
            <a:r>
              <a:rPr lang="en-US" altLang="en-US" sz="550" b="1" dirty="0">
                <a:latin typeface="+mn-lt"/>
              </a:rPr>
              <a:t>OKALOOSA</a:t>
            </a:r>
          </a:p>
        </p:txBody>
      </p:sp>
      <p:sp>
        <p:nvSpPr>
          <p:cNvPr id="261" name="Rectangle 98"/>
          <p:cNvSpPr>
            <a:spLocks noChangeArrowheads="1"/>
          </p:cNvSpPr>
          <p:nvPr/>
        </p:nvSpPr>
        <p:spPr bwMode="auto">
          <a:xfrm>
            <a:off x="2936875" y="389649"/>
            <a:ext cx="473075" cy="182562"/>
          </a:xfrm>
          <a:prstGeom prst="rect">
            <a:avLst/>
          </a:prstGeom>
          <a:noFill/>
          <a:ln>
            <a:noFill/>
          </a:ln>
          <a:effectLst/>
          <a:extLst/>
        </p:spPr>
        <p:txBody>
          <a:bodyPr wrap="none" lIns="90488" tIns="44450" rIns="90488" bIns="44450" anchor="b">
            <a:spAutoFit/>
          </a:bodyPr>
          <a:lstStyle/>
          <a:p>
            <a:pPr>
              <a:spcBef>
                <a:spcPct val="30000"/>
              </a:spcBef>
              <a:defRPr/>
            </a:pPr>
            <a:r>
              <a:rPr lang="en-US" altLang="en-US" sz="600" b="1" dirty="0">
                <a:latin typeface="+mn-lt"/>
              </a:rPr>
              <a:t>WALTON</a:t>
            </a:r>
          </a:p>
        </p:txBody>
      </p:sp>
      <p:sp>
        <p:nvSpPr>
          <p:cNvPr id="262" name="Rectangle 99"/>
          <p:cNvSpPr>
            <a:spLocks noChangeArrowheads="1"/>
          </p:cNvSpPr>
          <p:nvPr/>
        </p:nvSpPr>
        <p:spPr bwMode="auto">
          <a:xfrm>
            <a:off x="3308350" y="115011"/>
            <a:ext cx="455613" cy="182563"/>
          </a:xfrm>
          <a:prstGeom prst="rect">
            <a:avLst/>
          </a:prstGeom>
          <a:noFill/>
          <a:ln>
            <a:noFill/>
          </a:ln>
          <a:effectLst/>
          <a:extLst>
            <a:ext uri="{909E8E84-426E-40DD-AFC4-6F175D3DCCD1}">
              <a14:hiddenFill xmlns:a14="http://schemas.microsoft.com/office/drawing/2010/main">
                <a:solidFill>
                  <a:srgbClr val="FF3300"/>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b">
            <a:spAutoFit/>
          </a:bodyPr>
          <a:lstStyle/>
          <a:p>
            <a:pPr>
              <a:spcBef>
                <a:spcPct val="30000"/>
              </a:spcBef>
              <a:defRPr/>
            </a:pPr>
            <a:r>
              <a:rPr lang="en-US" altLang="en-US" sz="600" b="1">
                <a:latin typeface="+mn-lt"/>
              </a:rPr>
              <a:t>HOLMES</a:t>
            </a:r>
          </a:p>
        </p:txBody>
      </p:sp>
      <p:sp>
        <p:nvSpPr>
          <p:cNvPr id="263" name="Rectangle 100"/>
          <p:cNvSpPr>
            <a:spLocks noChangeArrowheads="1"/>
          </p:cNvSpPr>
          <p:nvPr/>
        </p:nvSpPr>
        <p:spPr bwMode="auto">
          <a:xfrm>
            <a:off x="3860800" y="188036"/>
            <a:ext cx="476250" cy="182563"/>
          </a:xfrm>
          <a:prstGeom prst="rect">
            <a:avLst/>
          </a:prstGeom>
          <a:noFill/>
          <a:ln>
            <a:noFill/>
          </a:ln>
          <a:effectLst/>
          <a:extLst>
            <a:ext uri="{909E8E84-426E-40DD-AFC4-6F175D3DCCD1}">
              <a14:hiddenFill xmlns:a14="http://schemas.microsoft.com/office/drawing/2010/main">
                <a:solidFill>
                  <a:srgbClr val="FF3300"/>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b">
            <a:spAutoFit/>
          </a:bodyPr>
          <a:lstStyle/>
          <a:p>
            <a:pPr>
              <a:spcBef>
                <a:spcPct val="30000"/>
              </a:spcBef>
              <a:defRPr/>
            </a:pPr>
            <a:r>
              <a:rPr lang="en-US" altLang="en-US" sz="600" b="1">
                <a:latin typeface="+mn-lt"/>
              </a:rPr>
              <a:t>JACKSON</a:t>
            </a:r>
          </a:p>
        </p:txBody>
      </p:sp>
      <p:sp>
        <p:nvSpPr>
          <p:cNvPr id="264" name="Rectangle 101"/>
          <p:cNvSpPr>
            <a:spLocks noChangeArrowheads="1"/>
          </p:cNvSpPr>
          <p:nvPr/>
        </p:nvSpPr>
        <p:spPr bwMode="auto">
          <a:xfrm>
            <a:off x="3381375" y="394411"/>
            <a:ext cx="566738" cy="166688"/>
          </a:xfrm>
          <a:prstGeom prst="rect">
            <a:avLst/>
          </a:prstGeom>
          <a:noFill/>
          <a:ln>
            <a:noFill/>
          </a:ln>
          <a:effectLst/>
          <a:extLst>
            <a:ext uri="{909E8E84-426E-40DD-AFC4-6F175D3DCCD1}">
              <a14:hiddenFill xmlns:a14="http://schemas.microsoft.com/office/drawing/2010/main">
                <a:solidFill>
                  <a:srgbClr val="FF3300"/>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b">
            <a:spAutoFit/>
          </a:bodyPr>
          <a:lstStyle/>
          <a:p>
            <a:pPr>
              <a:spcBef>
                <a:spcPct val="30000"/>
              </a:spcBef>
              <a:defRPr/>
            </a:pPr>
            <a:r>
              <a:rPr lang="en-US" altLang="en-US" sz="500" b="1" dirty="0">
                <a:latin typeface="+mn-lt"/>
              </a:rPr>
              <a:t>WASHINGTON</a:t>
            </a:r>
          </a:p>
        </p:txBody>
      </p:sp>
      <p:sp>
        <p:nvSpPr>
          <p:cNvPr id="265" name="Rectangle 102"/>
          <p:cNvSpPr>
            <a:spLocks noChangeArrowheads="1"/>
          </p:cNvSpPr>
          <p:nvPr/>
        </p:nvSpPr>
        <p:spPr bwMode="auto">
          <a:xfrm>
            <a:off x="3835400" y="542049"/>
            <a:ext cx="501650" cy="182562"/>
          </a:xfrm>
          <a:prstGeom prst="rect">
            <a:avLst/>
          </a:prstGeom>
          <a:noFill/>
          <a:ln>
            <a:noFill/>
          </a:ln>
          <a:effectLst/>
          <a:extLst>
            <a:ext uri="{909E8E84-426E-40DD-AFC4-6F175D3DCCD1}">
              <a14:hiddenFill xmlns:a14="http://schemas.microsoft.com/office/drawing/2010/main">
                <a:solidFill>
                  <a:srgbClr val="FF3300"/>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b">
            <a:spAutoFit/>
          </a:bodyPr>
          <a:lstStyle/>
          <a:p>
            <a:pPr>
              <a:spcBef>
                <a:spcPct val="30000"/>
              </a:spcBef>
              <a:defRPr/>
            </a:pPr>
            <a:r>
              <a:rPr lang="en-US" altLang="en-US" sz="600" b="1" dirty="0">
                <a:latin typeface="+mn-lt"/>
              </a:rPr>
              <a:t>CALHOUN</a:t>
            </a:r>
          </a:p>
        </p:txBody>
      </p:sp>
      <p:sp>
        <p:nvSpPr>
          <p:cNvPr id="266" name="Rectangle 103"/>
          <p:cNvSpPr>
            <a:spLocks noChangeArrowheads="1"/>
          </p:cNvSpPr>
          <p:nvPr/>
        </p:nvSpPr>
        <p:spPr bwMode="auto">
          <a:xfrm>
            <a:off x="3482975" y="629361"/>
            <a:ext cx="3127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b">
            <a:spAutoFit/>
          </a:bodyPr>
          <a:lstStyle/>
          <a:p>
            <a:pPr>
              <a:spcBef>
                <a:spcPct val="30000"/>
              </a:spcBef>
              <a:defRPr/>
            </a:pPr>
            <a:r>
              <a:rPr lang="en-US" altLang="en-US" sz="600" b="1">
                <a:latin typeface="+mn-lt"/>
              </a:rPr>
              <a:t>BAY</a:t>
            </a:r>
          </a:p>
        </p:txBody>
      </p:sp>
      <p:sp>
        <p:nvSpPr>
          <p:cNvPr id="267" name="Rectangle 104"/>
          <p:cNvSpPr>
            <a:spLocks noChangeArrowheads="1"/>
          </p:cNvSpPr>
          <p:nvPr/>
        </p:nvSpPr>
        <p:spPr bwMode="auto">
          <a:xfrm>
            <a:off x="3900488" y="1011949"/>
            <a:ext cx="349250" cy="182562"/>
          </a:xfrm>
          <a:prstGeom prst="rect">
            <a:avLst/>
          </a:prstGeom>
          <a:noFill/>
          <a:ln>
            <a:noFill/>
          </a:ln>
          <a:effectLst/>
          <a:extLst>
            <a:ext uri="{909E8E84-426E-40DD-AFC4-6F175D3DCCD1}">
              <a14:hiddenFill xmlns:a14="http://schemas.microsoft.com/office/drawing/2010/main">
                <a:solidFill>
                  <a:srgbClr val="FF3300"/>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b">
            <a:spAutoFit/>
          </a:bodyPr>
          <a:lstStyle/>
          <a:p>
            <a:pPr>
              <a:spcBef>
                <a:spcPct val="30000"/>
              </a:spcBef>
              <a:defRPr/>
            </a:pPr>
            <a:r>
              <a:rPr lang="en-US" altLang="en-US" sz="600" b="1" dirty="0">
                <a:latin typeface="+mn-lt"/>
              </a:rPr>
              <a:t>GULF</a:t>
            </a:r>
          </a:p>
        </p:txBody>
      </p:sp>
      <p:sp>
        <p:nvSpPr>
          <p:cNvPr id="268" name="Rectangle 105"/>
          <p:cNvSpPr>
            <a:spLocks noChangeArrowheads="1"/>
          </p:cNvSpPr>
          <p:nvPr/>
        </p:nvSpPr>
        <p:spPr bwMode="auto">
          <a:xfrm>
            <a:off x="4403725" y="408699"/>
            <a:ext cx="500063"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b">
            <a:spAutoFit/>
          </a:bodyPr>
          <a:lstStyle/>
          <a:p>
            <a:pPr>
              <a:spcBef>
                <a:spcPct val="30000"/>
              </a:spcBef>
              <a:defRPr/>
            </a:pPr>
            <a:r>
              <a:rPr lang="en-US" altLang="en-US" sz="600" b="1" dirty="0">
                <a:latin typeface="+mn-lt"/>
              </a:rPr>
              <a:t>GADSDEN</a:t>
            </a:r>
          </a:p>
        </p:txBody>
      </p:sp>
      <p:sp>
        <p:nvSpPr>
          <p:cNvPr id="269" name="Rectangle 106"/>
          <p:cNvSpPr>
            <a:spLocks noChangeArrowheads="1"/>
          </p:cNvSpPr>
          <p:nvPr/>
        </p:nvSpPr>
        <p:spPr bwMode="auto">
          <a:xfrm>
            <a:off x="4165600" y="776999"/>
            <a:ext cx="436563"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b">
            <a:spAutoFit/>
          </a:bodyPr>
          <a:lstStyle/>
          <a:p>
            <a:pPr>
              <a:spcBef>
                <a:spcPct val="30000"/>
              </a:spcBef>
              <a:defRPr/>
            </a:pPr>
            <a:r>
              <a:rPr lang="en-US" altLang="en-US" sz="600" b="1" dirty="0">
                <a:latin typeface="+mn-lt"/>
              </a:rPr>
              <a:t>LIBERTY</a:t>
            </a:r>
          </a:p>
        </p:txBody>
      </p:sp>
      <p:sp>
        <p:nvSpPr>
          <p:cNvPr id="270" name="Rectangle 107"/>
          <p:cNvSpPr>
            <a:spLocks noChangeArrowheads="1"/>
          </p:cNvSpPr>
          <p:nvPr/>
        </p:nvSpPr>
        <p:spPr bwMode="auto">
          <a:xfrm>
            <a:off x="4216400" y="1062749"/>
            <a:ext cx="5048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b">
            <a:spAutoFit/>
          </a:bodyPr>
          <a:lstStyle/>
          <a:p>
            <a:pPr>
              <a:spcBef>
                <a:spcPct val="30000"/>
              </a:spcBef>
              <a:defRPr/>
            </a:pPr>
            <a:r>
              <a:rPr lang="en-US" altLang="en-US" sz="600" b="1" dirty="0">
                <a:latin typeface="+mn-lt"/>
              </a:rPr>
              <a:t>FRANKLIN</a:t>
            </a:r>
          </a:p>
        </p:txBody>
      </p:sp>
      <p:sp>
        <p:nvSpPr>
          <p:cNvPr id="271" name="Rectangle 108"/>
          <p:cNvSpPr>
            <a:spLocks noChangeArrowheads="1"/>
          </p:cNvSpPr>
          <p:nvPr/>
        </p:nvSpPr>
        <p:spPr bwMode="auto">
          <a:xfrm>
            <a:off x="4841875" y="542049"/>
            <a:ext cx="354013"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b">
            <a:spAutoFit/>
          </a:bodyPr>
          <a:lstStyle/>
          <a:p>
            <a:pPr>
              <a:spcBef>
                <a:spcPct val="30000"/>
              </a:spcBef>
              <a:defRPr/>
            </a:pPr>
            <a:r>
              <a:rPr lang="en-US" altLang="en-US" sz="600" b="1" dirty="0">
                <a:latin typeface="+mn-lt"/>
              </a:rPr>
              <a:t>LEON</a:t>
            </a:r>
          </a:p>
        </p:txBody>
      </p:sp>
      <p:sp>
        <p:nvSpPr>
          <p:cNvPr id="272" name="Rectangle 109"/>
          <p:cNvSpPr>
            <a:spLocks noChangeArrowheads="1"/>
          </p:cNvSpPr>
          <p:nvPr/>
        </p:nvSpPr>
        <p:spPr bwMode="auto">
          <a:xfrm>
            <a:off x="4587875" y="805574"/>
            <a:ext cx="50165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b">
            <a:spAutoFit/>
          </a:bodyPr>
          <a:lstStyle/>
          <a:p>
            <a:pPr>
              <a:spcBef>
                <a:spcPct val="30000"/>
              </a:spcBef>
              <a:defRPr/>
            </a:pPr>
            <a:r>
              <a:rPr lang="en-US" altLang="en-US" sz="600" b="1" dirty="0">
                <a:latin typeface="+mn-lt"/>
              </a:rPr>
              <a:t>WAKULLA</a:t>
            </a:r>
          </a:p>
        </p:txBody>
      </p:sp>
      <p:sp>
        <p:nvSpPr>
          <p:cNvPr id="273" name="Rectangle 110"/>
          <p:cNvSpPr>
            <a:spLocks noChangeArrowheads="1"/>
          </p:cNvSpPr>
          <p:nvPr/>
        </p:nvSpPr>
        <p:spPr bwMode="auto">
          <a:xfrm>
            <a:off x="5994400" y="469024"/>
            <a:ext cx="538163" cy="180975"/>
          </a:xfrm>
          <a:prstGeom prst="rect">
            <a:avLst/>
          </a:prstGeom>
          <a:noFill/>
          <a:ln>
            <a:noFill/>
          </a:ln>
          <a:effectLst/>
          <a:extLst>
            <a:ext uri="{909E8E84-426E-40DD-AFC4-6F175D3DCCD1}">
              <a14:hiddenFill xmlns:a14="http://schemas.microsoft.com/office/drawing/2010/main">
                <a:solidFill>
                  <a:srgbClr val="FF33CC"/>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b">
            <a:spAutoFit/>
          </a:bodyPr>
          <a:lstStyle/>
          <a:p>
            <a:pPr>
              <a:spcBef>
                <a:spcPct val="30000"/>
              </a:spcBef>
              <a:defRPr/>
            </a:pPr>
            <a:r>
              <a:rPr lang="en-US" altLang="en-US" sz="600" b="1" dirty="0">
                <a:latin typeface="+mn-lt"/>
              </a:rPr>
              <a:t>HAMILTON</a:t>
            </a:r>
          </a:p>
        </p:txBody>
      </p:sp>
      <p:sp>
        <p:nvSpPr>
          <p:cNvPr id="274" name="Rectangle 111"/>
          <p:cNvSpPr>
            <a:spLocks noChangeArrowheads="1"/>
          </p:cNvSpPr>
          <p:nvPr/>
        </p:nvSpPr>
        <p:spPr bwMode="auto">
          <a:xfrm>
            <a:off x="5913438" y="776999"/>
            <a:ext cx="563562" cy="182562"/>
          </a:xfrm>
          <a:prstGeom prst="rect">
            <a:avLst/>
          </a:prstGeom>
          <a:noFill/>
          <a:ln>
            <a:noFill/>
          </a:ln>
          <a:effectLst/>
          <a:extLst>
            <a:ext uri="{909E8E84-426E-40DD-AFC4-6F175D3DCCD1}">
              <a14:hiddenFill xmlns:a14="http://schemas.microsoft.com/office/drawing/2010/main">
                <a:solidFill>
                  <a:srgbClr val="FF33CC"/>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b">
            <a:spAutoFit/>
          </a:bodyPr>
          <a:lstStyle/>
          <a:p>
            <a:pPr>
              <a:spcBef>
                <a:spcPct val="30000"/>
              </a:spcBef>
              <a:defRPr/>
            </a:pPr>
            <a:r>
              <a:rPr lang="en-US" altLang="en-US" sz="600" b="1" dirty="0">
                <a:latin typeface="+mn-lt"/>
              </a:rPr>
              <a:t>SUWANNEE</a:t>
            </a:r>
          </a:p>
        </p:txBody>
      </p:sp>
      <p:sp>
        <p:nvSpPr>
          <p:cNvPr id="275" name="Rectangle 112"/>
          <p:cNvSpPr>
            <a:spLocks noChangeArrowheads="1"/>
          </p:cNvSpPr>
          <p:nvPr/>
        </p:nvSpPr>
        <p:spPr bwMode="auto">
          <a:xfrm>
            <a:off x="5797550" y="1035761"/>
            <a:ext cx="533400" cy="182563"/>
          </a:xfrm>
          <a:prstGeom prst="rect">
            <a:avLst/>
          </a:prstGeom>
          <a:noFill/>
          <a:ln>
            <a:noFill/>
          </a:ln>
          <a:effectLst/>
        </p:spPr>
        <p:txBody>
          <a:bodyPr wrap="none" lIns="90488" tIns="44450" rIns="90488" bIns="44450" anchor="b">
            <a:spAutoFit/>
          </a:bodyPr>
          <a:lstStyle/>
          <a:p>
            <a:pPr>
              <a:spcBef>
                <a:spcPct val="30000"/>
              </a:spcBef>
              <a:defRPr/>
            </a:pPr>
            <a:r>
              <a:rPr lang="en-US" altLang="en-US" sz="600" b="1" dirty="0">
                <a:latin typeface="+mn-lt"/>
              </a:rPr>
              <a:t>LAFAYETTE</a:t>
            </a:r>
          </a:p>
        </p:txBody>
      </p:sp>
      <p:sp>
        <p:nvSpPr>
          <p:cNvPr id="276" name="Rectangle 113"/>
          <p:cNvSpPr>
            <a:spLocks noChangeArrowheads="1"/>
          </p:cNvSpPr>
          <p:nvPr/>
        </p:nvSpPr>
        <p:spPr bwMode="auto">
          <a:xfrm>
            <a:off x="5851525" y="1350086"/>
            <a:ext cx="350838" cy="182563"/>
          </a:xfrm>
          <a:prstGeom prst="rect">
            <a:avLst/>
          </a:prstGeom>
          <a:noFill/>
          <a:ln>
            <a:noFill/>
          </a:ln>
          <a:effectLst/>
          <a:extLst>
            <a:ext uri="{909E8E84-426E-40DD-AFC4-6F175D3DCCD1}">
              <a14:hiddenFill xmlns:a14="http://schemas.microsoft.com/office/drawing/2010/main">
                <a:solidFill>
                  <a:srgbClr val="FF33CC"/>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b">
            <a:spAutoFit/>
          </a:bodyPr>
          <a:lstStyle/>
          <a:p>
            <a:pPr>
              <a:spcBef>
                <a:spcPct val="30000"/>
              </a:spcBef>
              <a:defRPr/>
            </a:pPr>
            <a:r>
              <a:rPr lang="en-US" altLang="en-US" sz="600" b="1">
                <a:latin typeface="+mn-lt"/>
              </a:rPr>
              <a:t>DIXIE</a:t>
            </a:r>
          </a:p>
        </p:txBody>
      </p:sp>
      <p:sp>
        <p:nvSpPr>
          <p:cNvPr id="277" name="Rectangle 114"/>
          <p:cNvSpPr>
            <a:spLocks noChangeArrowheads="1"/>
          </p:cNvSpPr>
          <p:nvPr/>
        </p:nvSpPr>
        <p:spPr bwMode="auto">
          <a:xfrm>
            <a:off x="6351588" y="757949"/>
            <a:ext cx="476250" cy="166687"/>
          </a:xfrm>
          <a:prstGeom prst="rect">
            <a:avLst/>
          </a:prstGeom>
          <a:noFill/>
          <a:ln>
            <a:noFill/>
          </a:ln>
          <a:effectLst/>
          <a:extLst>
            <a:ext uri="{909E8E84-426E-40DD-AFC4-6F175D3DCCD1}">
              <a14:hiddenFill xmlns:a14="http://schemas.microsoft.com/office/drawing/2010/main">
                <a:solidFill>
                  <a:srgbClr val="FF33CC"/>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b">
            <a:spAutoFit/>
          </a:bodyPr>
          <a:lstStyle/>
          <a:p>
            <a:pPr>
              <a:spcBef>
                <a:spcPct val="30000"/>
              </a:spcBef>
              <a:defRPr/>
            </a:pPr>
            <a:r>
              <a:rPr lang="en-US" altLang="en-US" sz="500" b="1" dirty="0">
                <a:latin typeface="+mn-lt"/>
              </a:rPr>
              <a:t>COLUMBIA</a:t>
            </a:r>
          </a:p>
        </p:txBody>
      </p:sp>
      <p:sp>
        <p:nvSpPr>
          <p:cNvPr id="278" name="Rectangle 115"/>
          <p:cNvSpPr>
            <a:spLocks noChangeArrowheads="1"/>
          </p:cNvSpPr>
          <p:nvPr/>
        </p:nvSpPr>
        <p:spPr bwMode="auto">
          <a:xfrm>
            <a:off x="6199188" y="1277061"/>
            <a:ext cx="430212" cy="158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b">
            <a:spAutoFit/>
          </a:bodyPr>
          <a:lstStyle/>
          <a:p>
            <a:pPr>
              <a:spcBef>
                <a:spcPct val="30000"/>
              </a:spcBef>
              <a:defRPr/>
            </a:pPr>
            <a:r>
              <a:rPr lang="en-US" altLang="en-US" sz="450" b="1" dirty="0">
                <a:latin typeface="+mn-lt"/>
              </a:rPr>
              <a:t>GILCHRIST</a:t>
            </a:r>
          </a:p>
        </p:txBody>
      </p:sp>
      <p:sp>
        <p:nvSpPr>
          <p:cNvPr id="279" name="Rectangle 116"/>
          <p:cNvSpPr>
            <a:spLocks noChangeArrowheads="1"/>
          </p:cNvSpPr>
          <p:nvPr/>
        </p:nvSpPr>
        <p:spPr bwMode="auto">
          <a:xfrm>
            <a:off x="6257925" y="1643774"/>
            <a:ext cx="336550" cy="182562"/>
          </a:xfrm>
          <a:prstGeom prst="rect">
            <a:avLst/>
          </a:prstGeom>
          <a:noFill/>
          <a:ln>
            <a:noFill/>
          </a:ln>
          <a:effectLst/>
          <a:extLst>
            <a:ext uri="{909E8E84-426E-40DD-AFC4-6F175D3DCCD1}">
              <a14:hiddenFill xmlns:a14="http://schemas.microsoft.com/office/drawing/2010/main">
                <a:solidFill>
                  <a:srgbClr val="FF33CC"/>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b">
            <a:spAutoFit/>
          </a:bodyPr>
          <a:lstStyle/>
          <a:p>
            <a:pPr>
              <a:spcBef>
                <a:spcPct val="30000"/>
              </a:spcBef>
              <a:defRPr/>
            </a:pPr>
            <a:r>
              <a:rPr lang="en-US" altLang="en-US" sz="600" b="1">
                <a:latin typeface="+mn-lt"/>
              </a:rPr>
              <a:t>LEVY</a:t>
            </a:r>
          </a:p>
        </p:txBody>
      </p:sp>
      <p:sp>
        <p:nvSpPr>
          <p:cNvPr id="280" name="Rectangle 117"/>
          <p:cNvSpPr>
            <a:spLocks noChangeArrowheads="1"/>
          </p:cNvSpPr>
          <p:nvPr/>
        </p:nvSpPr>
        <p:spPr bwMode="auto">
          <a:xfrm>
            <a:off x="6769100" y="1065924"/>
            <a:ext cx="482600" cy="166687"/>
          </a:xfrm>
          <a:prstGeom prst="rect">
            <a:avLst/>
          </a:prstGeom>
          <a:noFill/>
          <a:ln>
            <a:noFill/>
          </a:ln>
          <a:effectLst/>
          <a:extLst>
            <a:ext uri="{909E8E84-426E-40DD-AFC4-6F175D3DCCD1}">
              <a14:hiddenFill xmlns:a14="http://schemas.microsoft.com/office/drawing/2010/main">
                <a:solidFill>
                  <a:srgbClr val="FF33CC"/>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b">
            <a:spAutoFit/>
          </a:bodyPr>
          <a:lstStyle/>
          <a:p>
            <a:pPr>
              <a:spcBef>
                <a:spcPct val="30000"/>
              </a:spcBef>
              <a:defRPr/>
            </a:pPr>
            <a:r>
              <a:rPr lang="en-US" altLang="en-US" sz="500" b="1" dirty="0">
                <a:latin typeface="+mn-lt"/>
              </a:rPr>
              <a:t>BRADFORD</a:t>
            </a:r>
          </a:p>
        </p:txBody>
      </p:sp>
      <p:sp>
        <p:nvSpPr>
          <p:cNvPr id="281" name="Rectangle 118"/>
          <p:cNvSpPr>
            <a:spLocks noChangeArrowheads="1"/>
          </p:cNvSpPr>
          <p:nvPr/>
        </p:nvSpPr>
        <p:spPr bwMode="auto">
          <a:xfrm>
            <a:off x="6591300" y="1235786"/>
            <a:ext cx="4921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b">
            <a:spAutoFit/>
          </a:bodyPr>
          <a:lstStyle/>
          <a:p>
            <a:pPr>
              <a:spcBef>
                <a:spcPct val="30000"/>
              </a:spcBef>
              <a:defRPr/>
            </a:pPr>
            <a:r>
              <a:rPr lang="en-US" altLang="en-US" sz="600" b="1">
                <a:latin typeface="+mn-lt"/>
              </a:rPr>
              <a:t>ALACHUA</a:t>
            </a:r>
          </a:p>
        </p:txBody>
      </p:sp>
      <p:sp>
        <p:nvSpPr>
          <p:cNvPr id="282" name="Rectangle 119"/>
          <p:cNvSpPr>
            <a:spLocks noChangeArrowheads="1"/>
          </p:cNvSpPr>
          <p:nvPr/>
        </p:nvSpPr>
        <p:spPr bwMode="auto">
          <a:xfrm>
            <a:off x="7172325" y="1335799"/>
            <a:ext cx="477838"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b">
            <a:spAutoFit/>
          </a:bodyPr>
          <a:lstStyle/>
          <a:p>
            <a:pPr>
              <a:spcBef>
                <a:spcPct val="30000"/>
              </a:spcBef>
              <a:defRPr/>
            </a:pPr>
            <a:r>
              <a:rPr lang="en-US" altLang="en-US" sz="600" b="1">
                <a:latin typeface="+mn-lt"/>
              </a:rPr>
              <a:t>PUTNAM</a:t>
            </a:r>
          </a:p>
        </p:txBody>
      </p:sp>
      <p:sp>
        <p:nvSpPr>
          <p:cNvPr id="283" name="Rectangle 120"/>
          <p:cNvSpPr>
            <a:spLocks noChangeArrowheads="1"/>
          </p:cNvSpPr>
          <p:nvPr/>
        </p:nvSpPr>
        <p:spPr bwMode="auto">
          <a:xfrm>
            <a:off x="6911975" y="1746961"/>
            <a:ext cx="46355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b">
            <a:spAutoFit/>
          </a:bodyPr>
          <a:lstStyle/>
          <a:p>
            <a:pPr>
              <a:spcBef>
                <a:spcPct val="30000"/>
              </a:spcBef>
              <a:defRPr/>
            </a:pPr>
            <a:r>
              <a:rPr lang="en-US" altLang="en-US" sz="600" b="1">
                <a:latin typeface="+mn-lt"/>
              </a:rPr>
              <a:t>MARION</a:t>
            </a:r>
          </a:p>
        </p:txBody>
      </p:sp>
      <p:sp>
        <p:nvSpPr>
          <p:cNvPr id="284" name="Rectangle 121"/>
          <p:cNvSpPr>
            <a:spLocks noChangeArrowheads="1"/>
          </p:cNvSpPr>
          <p:nvPr/>
        </p:nvSpPr>
        <p:spPr bwMode="auto">
          <a:xfrm>
            <a:off x="7288213" y="2085099"/>
            <a:ext cx="339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b">
            <a:spAutoFit/>
          </a:bodyPr>
          <a:lstStyle/>
          <a:p>
            <a:pPr>
              <a:spcBef>
                <a:spcPct val="30000"/>
              </a:spcBef>
              <a:defRPr/>
            </a:pPr>
            <a:r>
              <a:rPr lang="en-US" altLang="en-US" sz="600" b="1">
                <a:latin typeface="+mn-lt"/>
              </a:rPr>
              <a:t>LAKE</a:t>
            </a:r>
          </a:p>
        </p:txBody>
      </p:sp>
      <p:sp>
        <p:nvSpPr>
          <p:cNvPr id="285" name="Rectangle 122"/>
          <p:cNvSpPr>
            <a:spLocks noChangeArrowheads="1"/>
          </p:cNvSpPr>
          <p:nvPr/>
        </p:nvSpPr>
        <p:spPr bwMode="auto">
          <a:xfrm>
            <a:off x="6503988" y="2100974"/>
            <a:ext cx="41275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b">
            <a:spAutoFit/>
          </a:bodyPr>
          <a:lstStyle/>
          <a:p>
            <a:pPr>
              <a:spcBef>
                <a:spcPct val="30000"/>
              </a:spcBef>
              <a:defRPr/>
            </a:pPr>
            <a:r>
              <a:rPr lang="en-US" altLang="en-US" sz="600" b="1" dirty="0">
                <a:latin typeface="+mn-lt"/>
              </a:rPr>
              <a:t>CITRUS</a:t>
            </a:r>
          </a:p>
        </p:txBody>
      </p:sp>
      <p:sp>
        <p:nvSpPr>
          <p:cNvPr id="286" name="Rectangle 123"/>
          <p:cNvSpPr>
            <a:spLocks noChangeArrowheads="1"/>
          </p:cNvSpPr>
          <p:nvPr/>
        </p:nvSpPr>
        <p:spPr bwMode="auto">
          <a:xfrm>
            <a:off x="6881813" y="2278774"/>
            <a:ext cx="412750" cy="166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b">
            <a:spAutoFit/>
          </a:bodyPr>
          <a:lstStyle/>
          <a:p>
            <a:pPr>
              <a:spcBef>
                <a:spcPct val="30000"/>
              </a:spcBef>
              <a:defRPr/>
            </a:pPr>
            <a:r>
              <a:rPr lang="en-US" altLang="en-US" sz="500" b="1" dirty="0">
                <a:latin typeface="+mn-lt"/>
              </a:rPr>
              <a:t>SUMTER</a:t>
            </a:r>
          </a:p>
        </p:txBody>
      </p:sp>
      <p:sp>
        <p:nvSpPr>
          <p:cNvPr id="287" name="Rectangle 124"/>
          <p:cNvSpPr>
            <a:spLocks noChangeArrowheads="1"/>
          </p:cNvSpPr>
          <p:nvPr/>
        </p:nvSpPr>
        <p:spPr bwMode="auto">
          <a:xfrm>
            <a:off x="6480175" y="2394661"/>
            <a:ext cx="5588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b">
            <a:spAutoFit/>
          </a:bodyPr>
          <a:lstStyle/>
          <a:p>
            <a:pPr>
              <a:spcBef>
                <a:spcPct val="30000"/>
              </a:spcBef>
              <a:defRPr/>
            </a:pPr>
            <a:r>
              <a:rPr lang="en-US" altLang="en-US" sz="600" b="1" dirty="0">
                <a:latin typeface="+mn-lt"/>
              </a:rPr>
              <a:t>HERNANDO</a:t>
            </a:r>
          </a:p>
        </p:txBody>
      </p:sp>
      <p:sp>
        <p:nvSpPr>
          <p:cNvPr id="288" name="Rectangle 125"/>
          <p:cNvSpPr>
            <a:spLocks noChangeArrowheads="1"/>
          </p:cNvSpPr>
          <p:nvPr/>
        </p:nvSpPr>
        <p:spPr bwMode="auto">
          <a:xfrm>
            <a:off x="6737350" y="732549"/>
            <a:ext cx="3937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b">
            <a:spAutoFit/>
          </a:bodyPr>
          <a:lstStyle/>
          <a:p>
            <a:pPr>
              <a:spcBef>
                <a:spcPct val="30000"/>
              </a:spcBef>
              <a:defRPr/>
            </a:pPr>
            <a:r>
              <a:rPr lang="en-US" altLang="en-US" sz="600" b="1">
                <a:latin typeface="+mn-lt"/>
              </a:rPr>
              <a:t>BAKER</a:t>
            </a:r>
          </a:p>
        </p:txBody>
      </p:sp>
      <p:sp>
        <p:nvSpPr>
          <p:cNvPr id="289" name="Rectangle 126"/>
          <p:cNvSpPr>
            <a:spLocks noChangeArrowheads="1"/>
          </p:cNvSpPr>
          <p:nvPr/>
        </p:nvSpPr>
        <p:spPr bwMode="auto">
          <a:xfrm>
            <a:off x="7143750" y="349961"/>
            <a:ext cx="45085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b">
            <a:spAutoFit/>
          </a:bodyPr>
          <a:lstStyle/>
          <a:p>
            <a:pPr>
              <a:spcBef>
                <a:spcPct val="30000"/>
              </a:spcBef>
              <a:defRPr/>
            </a:pPr>
            <a:r>
              <a:rPr lang="en-US" altLang="en-US" sz="600" b="1">
                <a:latin typeface="+mn-lt"/>
              </a:rPr>
              <a:t>NASSAU</a:t>
            </a:r>
          </a:p>
        </p:txBody>
      </p:sp>
      <p:sp>
        <p:nvSpPr>
          <p:cNvPr id="290" name="Rectangle 127"/>
          <p:cNvSpPr>
            <a:spLocks noChangeArrowheads="1"/>
          </p:cNvSpPr>
          <p:nvPr/>
        </p:nvSpPr>
        <p:spPr bwMode="auto">
          <a:xfrm>
            <a:off x="7273925" y="673811"/>
            <a:ext cx="40481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b">
            <a:spAutoFit/>
          </a:bodyPr>
          <a:lstStyle/>
          <a:p>
            <a:pPr>
              <a:spcBef>
                <a:spcPct val="30000"/>
              </a:spcBef>
              <a:defRPr/>
            </a:pPr>
            <a:r>
              <a:rPr lang="en-US" altLang="en-US" sz="600" b="1">
                <a:latin typeface="+mn-lt"/>
              </a:rPr>
              <a:t>DUVAL</a:t>
            </a:r>
          </a:p>
        </p:txBody>
      </p:sp>
      <p:sp>
        <p:nvSpPr>
          <p:cNvPr id="291" name="Rectangle 128"/>
          <p:cNvSpPr>
            <a:spLocks noChangeArrowheads="1"/>
          </p:cNvSpPr>
          <p:nvPr/>
        </p:nvSpPr>
        <p:spPr bwMode="auto">
          <a:xfrm>
            <a:off x="7143750" y="983374"/>
            <a:ext cx="341313"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b">
            <a:spAutoFit/>
          </a:bodyPr>
          <a:lstStyle/>
          <a:p>
            <a:pPr>
              <a:spcBef>
                <a:spcPct val="30000"/>
              </a:spcBef>
              <a:defRPr/>
            </a:pPr>
            <a:r>
              <a:rPr lang="en-US" altLang="en-US" sz="600" b="1">
                <a:latin typeface="+mn-lt"/>
              </a:rPr>
              <a:t>CLAY</a:t>
            </a:r>
          </a:p>
        </p:txBody>
      </p:sp>
      <p:sp>
        <p:nvSpPr>
          <p:cNvPr id="292" name="Rectangle 129"/>
          <p:cNvSpPr>
            <a:spLocks noChangeArrowheads="1"/>
          </p:cNvSpPr>
          <p:nvPr/>
        </p:nvSpPr>
        <p:spPr bwMode="auto">
          <a:xfrm>
            <a:off x="7456488" y="992899"/>
            <a:ext cx="452437"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b">
            <a:spAutoFit/>
          </a:bodyPr>
          <a:lstStyle/>
          <a:p>
            <a:pPr>
              <a:spcBef>
                <a:spcPct val="30000"/>
              </a:spcBef>
              <a:defRPr/>
            </a:pPr>
            <a:r>
              <a:rPr lang="en-US" altLang="en-US" sz="600" b="1" dirty="0">
                <a:latin typeface="+mn-lt"/>
              </a:rPr>
              <a:t>ST </a:t>
            </a:r>
            <a:r>
              <a:rPr lang="en-US" altLang="en-US" sz="500" b="1" dirty="0">
                <a:latin typeface="+mn-lt"/>
              </a:rPr>
              <a:t>JOHNS</a:t>
            </a:r>
          </a:p>
        </p:txBody>
      </p:sp>
      <p:sp>
        <p:nvSpPr>
          <p:cNvPr id="293" name="Rectangle 130"/>
          <p:cNvSpPr>
            <a:spLocks noChangeArrowheads="1"/>
          </p:cNvSpPr>
          <p:nvPr/>
        </p:nvSpPr>
        <p:spPr bwMode="auto">
          <a:xfrm>
            <a:off x="7623175" y="1497724"/>
            <a:ext cx="458788"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b">
            <a:spAutoFit/>
          </a:bodyPr>
          <a:lstStyle/>
          <a:p>
            <a:pPr>
              <a:spcBef>
                <a:spcPct val="30000"/>
              </a:spcBef>
              <a:defRPr/>
            </a:pPr>
            <a:r>
              <a:rPr lang="en-US" altLang="en-US" sz="600" b="1">
                <a:latin typeface="+mn-lt"/>
              </a:rPr>
              <a:t>FLAGLER</a:t>
            </a:r>
          </a:p>
        </p:txBody>
      </p:sp>
      <p:sp>
        <p:nvSpPr>
          <p:cNvPr id="294" name="Rectangle 131"/>
          <p:cNvSpPr>
            <a:spLocks noChangeArrowheads="1"/>
          </p:cNvSpPr>
          <p:nvPr/>
        </p:nvSpPr>
        <p:spPr bwMode="auto">
          <a:xfrm>
            <a:off x="7767638" y="1910474"/>
            <a:ext cx="465137"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b">
            <a:spAutoFit/>
          </a:bodyPr>
          <a:lstStyle/>
          <a:p>
            <a:pPr>
              <a:spcBef>
                <a:spcPct val="30000"/>
              </a:spcBef>
              <a:defRPr/>
            </a:pPr>
            <a:r>
              <a:rPr lang="en-US" altLang="en-US" sz="600" b="1">
                <a:latin typeface="+mn-lt"/>
              </a:rPr>
              <a:t>VOLUSIA</a:t>
            </a:r>
          </a:p>
        </p:txBody>
      </p:sp>
      <p:sp>
        <p:nvSpPr>
          <p:cNvPr id="295" name="Rectangle 132"/>
          <p:cNvSpPr>
            <a:spLocks noChangeArrowheads="1"/>
          </p:cNvSpPr>
          <p:nvPr/>
        </p:nvSpPr>
        <p:spPr bwMode="auto">
          <a:xfrm>
            <a:off x="7650163" y="2251786"/>
            <a:ext cx="515937"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b">
            <a:spAutoFit/>
          </a:bodyPr>
          <a:lstStyle/>
          <a:p>
            <a:pPr>
              <a:spcBef>
                <a:spcPct val="30000"/>
              </a:spcBef>
              <a:defRPr/>
            </a:pPr>
            <a:r>
              <a:rPr lang="en-US" altLang="en-US" sz="600" b="1">
                <a:latin typeface="+mn-lt"/>
              </a:rPr>
              <a:t>SEMINOLE</a:t>
            </a:r>
          </a:p>
        </p:txBody>
      </p:sp>
      <p:sp>
        <p:nvSpPr>
          <p:cNvPr id="296" name="Rectangle 133"/>
          <p:cNvSpPr>
            <a:spLocks noChangeArrowheads="1"/>
          </p:cNvSpPr>
          <p:nvPr/>
        </p:nvSpPr>
        <p:spPr bwMode="auto">
          <a:xfrm>
            <a:off x="7578725" y="2424824"/>
            <a:ext cx="461963"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b">
            <a:spAutoFit/>
          </a:bodyPr>
          <a:lstStyle/>
          <a:p>
            <a:pPr>
              <a:spcBef>
                <a:spcPct val="30000"/>
              </a:spcBef>
              <a:defRPr/>
            </a:pPr>
            <a:r>
              <a:rPr lang="en-US" altLang="en-US" sz="600" b="1">
                <a:latin typeface="+mn-lt"/>
              </a:rPr>
              <a:t>ORANGE</a:t>
            </a:r>
          </a:p>
        </p:txBody>
      </p:sp>
      <p:sp>
        <p:nvSpPr>
          <p:cNvPr id="297" name="Rectangle 134"/>
          <p:cNvSpPr>
            <a:spLocks noChangeArrowheads="1"/>
          </p:cNvSpPr>
          <p:nvPr/>
        </p:nvSpPr>
        <p:spPr bwMode="auto">
          <a:xfrm>
            <a:off x="8189913" y="2469274"/>
            <a:ext cx="441325" cy="166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b">
            <a:spAutoFit/>
          </a:bodyPr>
          <a:lstStyle/>
          <a:p>
            <a:pPr>
              <a:spcBef>
                <a:spcPct val="30000"/>
              </a:spcBef>
              <a:defRPr/>
            </a:pPr>
            <a:r>
              <a:rPr lang="en-US" altLang="en-US" sz="500" b="1" dirty="0">
                <a:latin typeface="+mn-lt"/>
              </a:rPr>
              <a:t>BREVARD</a:t>
            </a:r>
          </a:p>
        </p:txBody>
      </p:sp>
      <p:sp>
        <p:nvSpPr>
          <p:cNvPr id="298" name="Rectangle 135"/>
          <p:cNvSpPr>
            <a:spLocks noChangeArrowheads="1"/>
          </p:cNvSpPr>
          <p:nvPr/>
        </p:nvSpPr>
        <p:spPr bwMode="auto">
          <a:xfrm>
            <a:off x="7797800" y="2805824"/>
            <a:ext cx="477838"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b">
            <a:spAutoFit/>
          </a:bodyPr>
          <a:lstStyle/>
          <a:p>
            <a:pPr>
              <a:spcBef>
                <a:spcPct val="30000"/>
              </a:spcBef>
              <a:defRPr/>
            </a:pPr>
            <a:r>
              <a:rPr lang="en-US" altLang="en-US" sz="600" b="1">
                <a:latin typeface="+mn-lt"/>
              </a:rPr>
              <a:t>OSCEOLA</a:t>
            </a:r>
          </a:p>
        </p:txBody>
      </p:sp>
      <p:sp>
        <p:nvSpPr>
          <p:cNvPr id="299" name="Rectangle 136"/>
          <p:cNvSpPr>
            <a:spLocks noChangeArrowheads="1"/>
          </p:cNvSpPr>
          <p:nvPr/>
        </p:nvSpPr>
        <p:spPr bwMode="auto">
          <a:xfrm>
            <a:off x="6591300" y="2615324"/>
            <a:ext cx="400050" cy="182562"/>
          </a:xfrm>
          <a:prstGeom prst="rect">
            <a:avLst/>
          </a:prstGeom>
          <a:noFill/>
          <a:ln>
            <a:noFill/>
          </a:ln>
          <a:effectLst/>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b">
            <a:spAutoFit/>
          </a:bodyPr>
          <a:lstStyle/>
          <a:p>
            <a:pPr>
              <a:spcBef>
                <a:spcPct val="30000"/>
              </a:spcBef>
              <a:defRPr/>
            </a:pPr>
            <a:r>
              <a:rPr lang="en-US" altLang="en-US" sz="600" b="1">
                <a:latin typeface="+mn-lt"/>
              </a:rPr>
              <a:t>PASCO</a:t>
            </a:r>
          </a:p>
        </p:txBody>
      </p:sp>
      <p:sp>
        <p:nvSpPr>
          <p:cNvPr id="300" name="Rectangle 137"/>
          <p:cNvSpPr>
            <a:spLocks noChangeArrowheads="1"/>
          </p:cNvSpPr>
          <p:nvPr/>
        </p:nvSpPr>
        <p:spPr bwMode="auto">
          <a:xfrm>
            <a:off x="6481763" y="2835986"/>
            <a:ext cx="68897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b">
            <a:spAutoFit/>
          </a:bodyPr>
          <a:lstStyle/>
          <a:p>
            <a:pPr>
              <a:spcBef>
                <a:spcPct val="30000"/>
              </a:spcBef>
              <a:defRPr/>
            </a:pPr>
            <a:r>
              <a:rPr lang="en-US" altLang="en-US" sz="600" b="1" dirty="0">
                <a:latin typeface="+mn-lt"/>
              </a:rPr>
              <a:t>HILLSBOROUGH</a:t>
            </a:r>
          </a:p>
        </p:txBody>
      </p:sp>
      <p:sp>
        <p:nvSpPr>
          <p:cNvPr id="301" name="Rectangle 138"/>
          <p:cNvSpPr>
            <a:spLocks noChangeArrowheads="1"/>
          </p:cNvSpPr>
          <p:nvPr/>
        </p:nvSpPr>
        <p:spPr bwMode="auto">
          <a:xfrm>
            <a:off x="7181850" y="2786774"/>
            <a:ext cx="34925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b">
            <a:spAutoFit/>
          </a:bodyPr>
          <a:lstStyle/>
          <a:p>
            <a:pPr>
              <a:spcBef>
                <a:spcPct val="30000"/>
              </a:spcBef>
              <a:defRPr/>
            </a:pPr>
            <a:r>
              <a:rPr lang="en-US" altLang="en-US" sz="600" b="1">
                <a:latin typeface="+mn-lt"/>
              </a:rPr>
              <a:t>POLK</a:t>
            </a:r>
          </a:p>
        </p:txBody>
      </p:sp>
      <p:sp>
        <p:nvSpPr>
          <p:cNvPr id="302" name="Rectangle 139"/>
          <p:cNvSpPr>
            <a:spLocks noChangeArrowheads="1"/>
          </p:cNvSpPr>
          <p:nvPr/>
        </p:nvSpPr>
        <p:spPr bwMode="auto">
          <a:xfrm>
            <a:off x="6729413" y="3394786"/>
            <a:ext cx="454025" cy="166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b">
            <a:spAutoFit/>
          </a:bodyPr>
          <a:lstStyle/>
          <a:p>
            <a:pPr>
              <a:spcBef>
                <a:spcPct val="30000"/>
              </a:spcBef>
              <a:defRPr/>
            </a:pPr>
            <a:r>
              <a:rPr lang="en-US" altLang="en-US" sz="500" b="1" dirty="0">
                <a:latin typeface="+mn-lt"/>
              </a:rPr>
              <a:t>MANATEE</a:t>
            </a:r>
          </a:p>
        </p:txBody>
      </p:sp>
      <p:sp>
        <p:nvSpPr>
          <p:cNvPr id="303" name="Rectangle 140"/>
          <p:cNvSpPr>
            <a:spLocks noChangeArrowheads="1"/>
          </p:cNvSpPr>
          <p:nvPr/>
        </p:nvSpPr>
        <p:spPr bwMode="auto">
          <a:xfrm>
            <a:off x="7143750" y="3424949"/>
            <a:ext cx="442913"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b">
            <a:spAutoFit/>
          </a:bodyPr>
          <a:lstStyle/>
          <a:p>
            <a:pPr>
              <a:spcBef>
                <a:spcPct val="30000"/>
              </a:spcBef>
              <a:defRPr/>
            </a:pPr>
            <a:r>
              <a:rPr lang="en-US" altLang="en-US" sz="600" b="1">
                <a:latin typeface="+mn-lt"/>
              </a:rPr>
              <a:t>HARDEE</a:t>
            </a:r>
          </a:p>
        </p:txBody>
      </p:sp>
      <p:sp>
        <p:nvSpPr>
          <p:cNvPr id="304" name="Rectangle 141"/>
          <p:cNvSpPr>
            <a:spLocks noChangeArrowheads="1"/>
          </p:cNvSpPr>
          <p:nvPr/>
        </p:nvSpPr>
        <p:spPr bwMode="auto">
          <a:xfrm>
            <a:off x="7564438" y="3570999"/>
            <a:ext cx="56515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b">
            <a:spAutoFit/>
          </a:bodyPr>
          <a:lstStyle/>
          <a:p>
            <a:pPr>
              <a:spcBef>
                <a:spcPct val="30000"/>
              </a:spcBef>
              <a:defRPr/>
            </a:pPr>
            <a:r>
              <a:rPr lang="en-US" altLang="en-US" sz="600" b="1">
                <a:latin typeface="+mn-lt"/>
              </a:rPr>
              <a:t>HIGHLANDS</a:t>
            </a:r>
          </a:p>
        </p:txBody>
      </p:sp>
      <p:sp>
        <p:nvSpPr>
          <p:cNvPr id="305" name="Rectangle 142"/>
          <p:cNvSpPr>
            <a:spLocks noChangeArrowheads="1"/>
          </p:cNvSpPr>
          <p:nvPr/>
        </p:nvSpPr>
        <p:spPr bwMode="auto">
          <a:xfrm>
            <a:off x="5981700" y="2964574"/>
            <a:ext cx="481013" cy="182562"/>
          </a:xfrm>
          <a:prstGeom prst="rect">
            <a:avLst/>
          </a:prstGeom>
          <a:noFill/>
          <a:ln>
            <a:noFill/>
          </a:ln>
          <a:effectLst/>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b">
            <a:spAutoFit/>
          </a:bodyPr>
          <a:lstStyle/>
          <a:p>
            <a:pPr>
              <a:spcBef>
                <a:spcPct val="30000"/>
              </a:spcBef>
              <a:defRPr/>
            </a:pPr>
            <a:r>
              <a:rPr lang="en-US" altLang="en-US" sz="600" b="1">
                <a:latin typeface="+mn-lt"/>
              </a:rPr>
              <a:t>PINELLAS</a:t>
            </a:r>
          </a:p>
        </p:txBody>
      </p:sp>
      <p:sp>
        <p:nvSpPr>
          <p:cNvPr id="306" name="Rectangle 143"/>
          <p:cNvSpPr>
            <a:spLocks noChangeArrowheads="1"/>
          </p:cNvSpPr>
          <p:nvPr/>
        </p:nvSpPr>
        <p:spPr bwMode="auto">
          <a:xfrm>
            <a:off x="6621463" y="975436"/>
            <a:ext cx="369887" cy="166688"/>
          </a:xfrm>
          <a:prstGeom prst="rect">
            <a:avLst/>
          </a:prstGeom>
          <a:noFill/>
          <a:ln>
            <a:noFill/>
          </a:ln>
          <a:effectLst/>
          <a:extLst>
            <a:ext uri="{909E8E84-426E-40DD-AFC4-6F175D3DCCD1}">
              <a14:hiddenFill xmlns:a14="http://schemas.microsoft.com/office/drawing/2010/main">
                <a:solidFill>
                  <a:srgbClr val="FF33CC"/>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b">
            <a:spAutoFit/>
          </a:bodyPr>
          <a:lstStyle/>
          <a:p>
            <a:pPr>
              <a:spcBef>
                <a:spcPct val="30000"/>
              </a:spcBef>
              <a:defRPr/>
            </a:pPr>
            <a:r>
              <a:rPr lang="en-US" altLang="en-US" sz="500" b="1" dirty="0">
                <a:latin typeface="+mn-lt"/>
              </a:rPr>
              <a:t>UNION</a:t>
            </a:r>
          </a:p>
        </p:txBody>
      </p:sp>
      <p:sp>
        <p:nvSpPr>
          <p:cNvPr id="307" name="Rectangle 144"/>
          <p:cNvSpPr>
            <a:spLocks noChangeArrowheads="1"/>
          </p:cNvSpPr>
          <p:nvPr/>
        </p:nvSpPr>
        <p:spPr bwMode="auto">
          <a:xfrm>
            <a:off x="8216900" y="3204286"/>
            <a:ext cx="555625" cy="166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b">
            <a:spAutoFit/>
          </a:bodyPr>
          <a:lstStyle/>
          <a:p>
            <a:pPr>
              <a:spcBef>
                <a:spcPct val="30000"/>
              </a:spcBef>
              <a:defRPr/>
            </a:pPr>
            <a:r>
              <a:rPr lang="en-US" altLang="en-US" sz="500" b="1" dirty="0">
                <a:latin typeface="+mn-lt"/>
              </a:rPr>
              <a:t>INDIAN RIVER</a:t>
            </a:r>
          </a:p>
        </p:txBody>
      </p:sp>
      <p:sp>
        <p:nvSpPr>
          <p:cNvPr id="308" name="Rectangle 145"/>
          <p:cNvSpPr>
            <a:spLocks noChangeArrowheads="1"/>
          </p:cNvSpPr>
          <p:nvPr/>
        </p:nvSpPr>
        <p:spPr bwMode="auto">
          <a:xfrm>
            <a:off x="7899400" y="3409074"/>
            <a:ext cx="6064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b">
            <a:spAutoFit/>
          </a:bodyPr>
          <a:lstStyle/>
          <a:p>
            <a:pPr>
              <a:spcBef>
                <a:spcPct val="30000"/>
              </a:spcBef>
              <a:defRPr/>
            </a:pPr>
            <a:r>
              <a:rPr lang="en-US" altLang="en-US" sz="600" b="1">
                <a:latin typeface="+mn-lt"/>
              </a:rPr>
              <a:t>OKEECHOBEE</a:t>
            </a:r>
          </a:p>
        </p:txBody>
      </p:sp>
      <p:sp>
        <p:nvSpPr>
          <p:cNvPr id="309" name="Rectangle 146"/>
          <p:cNvSpPr>
            <a:spLocks noChangeArrowheads="1"/>
          </p:cNvSpPr>
          <p:nvPr/>
        </p:nvSpPr>
        <p:spPr bwMode="auto">
          <a:xfrm>
            <a:off x="8407400" y="3497974"/>
            <a:ext cx="455613"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b">
            <a:spAutoFit/>
          </a:bodyPr>
          <a:lstStyle/>
          <a:p>
            <a:pPr>
              <a:spcBef>
                <a:spcPct val="30000"/>
              </a:spcBef>
              <a:defRPr/>
            </a:pPr>
            <a:r>
              <a:rPr lang="en-US" altLang="en-US" sz="600" b="1">
                <a:latin typeface="+mn-lt"/>
              </a:rPr>
              <a:t>ST LUCIE</a:t>
            </a:r>
          </a:p>
        </p:txBody>
      </p:sp>
      <p:sp>
        <p:nvSpPr>
          <p:cNvPr id="310" name="Rectangle 147"/>
          <p:cNvSpPr>
            <a:spLocks noChangeArrowheads="1"/>
          </p:cNvSpPr>
          <p:nvPr/>
        </p:nvSpPr>
        <p:spPr bwMode="auto">
          <a:xfrm>
            <a:off x="8494713" y="3791661"/>
            <a:ext cx="45085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b">
            <a:spAutoFit/>
          </a:bodyPr>
          <a:lstStyle/>
          <a:p>
            <a:pPr>
              <a:spcBef>
                <a:spcPct val="30000"/>
              </a:spcBef>
              <a:defRPr/>
            </a:pPr>
            <a:r>
              <a:rPr lang="en-US" altLang="en-US" sz="600" b="1">
                <a:latin typeface="+mn-lt"/>
              </a:rPr>
              <a:t>MARTIN</a:t>
            </a:r>
          </a:p>
        </p:txBody>
      </p:sp>
      <p:sp>
        <p:nvSpPr>
          <p:cNvPr id="311" name="Rectangle 148"/>
          <p:cNvSpPr>
            <a:spLocks noChangeArrowheads="1"/>
          </p:cNvSpPr>
          <p:nvPr/>
        </p:nvSpPr>
        <p:spPr bwMode="auto">
          <a:xfrm>
            <a:off x="8421688" y="4247274"/>
            <a:ext cx="603250" cy="182562"/>
          </a:xfrm>
          <a:prstGeom prst="rect">
            <a:avLst/>
          </a:prstGeom>
          <a:noFill/>
          <a:ln>
            <a:noFill/>
          </a:ln>
          <a:effectLst/>
        </p:spPr>
        <p:txBody>
          <a:bodyPr wrap="none" lIns="90488" tIns="44450" rIns="90488" bIns="44450" anchor="b">
            <a:spAutoFit/>
          </a:bodyPr>
          <a:lstStyle/>
          <a:p>
            <a:pPr>
              <a:spcBef>
                <a:spcPct val="30000"/>
              </a:spcBef>
              <a:defRPr/>
            </a:pPr>
            <a:r>
              <a:rPr lang="en-US" altLang="en-US" sz="600" b="1" dirty="0">
                <a:latin typeface="+mn-lt"/>
              </a:rPr>
              <a:t>PALM BEACH</a:t>
            </a:r>
          </a:p>
        </p:txBody>
      </p:sp>
      <p:sp>
        <p:nvSpPr>
          <p:cNvPr id="312" name="Rectangle 149"/>
          <p:cNvSpPr>
            <a:spLocks noChangeArrowheads="1"/>
          </p:cNvSpPr>
          <p:nvPr/>
        </p:nvSpPr>
        <p:spPr bwMode="auto">
          <a:xfrm>
            <a:off x="8378825" y="4718761"/>
            <a:ext cx="5286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b">
            <a:spAutoFit/>
          </a:bodyPr>
          <a:lstStyle/>
          <a:p>
            <a:pPr>
              <a:spcBef>
                <a:spcPct val="30000"/>
              </a:spcBef>
              <a:defRPr/>
            </a:pPr>
            <a:r>
              <a:rPr lang="en-US" altLang="en-US" sz="600" b="1">
                <a:latin typeface="+mn-lt"/>
              </a:rPr>
              <a:t>BROWARD</a:t>
            </a:r>
          </a:p>
        </p:txBody>
      </p:sp>
      <p:sp>
        <p:nvSpPr>
          <p:cNvPr id="313" name="Rectangle 150"/>
          <p:cNvSpPr>
            <a:spLocks noChangeArrowheads="1"/>
          </p:cNvSpPr>
          <p:nvPr/>
        </p:nvSpPr>
        <p:spPr bwMode="auto">
          <a:xfrm>
            <a:off x="8334375" y="5204536"/>
            <a:ext cx="36195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b">
            <a:spAutoFit/>
          </a:bodyPr>
          <a:lstStyle/>
          <a:p>
            <a:pPr>
              <a:spcBef>
                <a:spcPct val="30000"/>
              </a:spcBef>
              <a:defRPr/>
            </a:pPr>
            <a:r>
              <a:rPr lang="en-US" altLang="en-US" sz="600" b="1">
                <a:latin typeface="+mn-lt"/>
              </a:rPr>
              <a:t>DADE</a:t>
            </a:r>
          </a:p>
        </p:txBody>
      </p:sp>
      <p:sp>
        <p:nvSpPr>
          <p:cNvPr id="314" name="Rectangle 151"/>
          <p:cNvSpPr>
            <a:spLocks noChangeArrowheads="1"/>
          </p:cNvSpPr>
          <p:nvPr/>
        </p:nvSpPr>
        <p:spPr bwMode="auto">
          <a:xfrm>
            <a:off x="7854950" y="5190249"/>
            <a:ext cx="484188"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b">
            <a:spAutoFit/>
          </a:bodyPr>
          <a:lstStyle/>
          <a:p>
            <a:pPr>
              <a:spcBef>
                <a:spcPct val="30000"/>
              </a:spcBef>
              <a:defRPr/>
            </a:pPr>
            <a:r>
              <a:rPr lang="en-US" altLang="en-US" sz="600" b="1">
                <a:latin typeface="+mn-lt"/>
              </a:rPr>
              <a:t>MONROE</a:t>
            </a:r>
          </a:p>
        </p:txBody>
      </p:sp>
      <p:sp>
        <p:nvSpPr>
          <p:cNvPr id="315" name="Rectangle 152"/>
          <p:cNvSpPr>
            <a:spLocks noChangeArrowheads="1"/>
          </p:cNvSpPr>
          <p:nvPr/>
        </p:nvSpPr>
        <p:spPr bwMode="auto">
          <a:xfrm>
            <a:off x="7550150" y="4777499"/>
            <a:ext cx="439738" cy="182562"/>
          </a:xfrm>
          <a:prstGeom prst="rect">
            <a:avLst/>
          </a:prstGeom>
          <a:noFill/>
          <a:ln>
            <a:noFill/>
          </a:ln>
          <a:effectLst/>
        </p:spPr>
        <p:txBody>
          <a:bodyPr wrap="none" lIns="90488" tIns="44450" rIns="90488" bIns="44450" anchor="b">
            <a:spAutoFit/>
          </a:bodyPr>
          <a:lstStyle/>
          <a:p>
            <a:pPr>
              <a:spcBef>
                <a:spcPct val="30000"/>
              </a:spcBef>
              <a:defRPr/>
            </a:pPr>
            <a:r>
              <a:rPr lang="en-US" altLang="en-US" sz="600" b="1" dirty="0">
                <a:latin typeface="+mn-lt"/>
              </a:rPr>
              <a:t>COLLIER</a:t>
            </a:r>
          </a:p>
        </p:txBody>
      </p:sp>
      <p:sp>
        <p:nvSpPr>
          <p:cNvPr id="316" name="Rectangle 153"/>
          <p:cNvSpPr>
            <a:spLocks noChangeArrowheads="1"/>
          </p:cNvSpPr>
          <p:nvPr/>
        </p:nvSpPr>
        <p:spPr bwMode="auto">
          <a:xfrm>
            <a:off x="7710488" y="4240924"/>
            <a:ext cx="449262" cy="18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b">
            <a:spAutoFit/>
          </a:bodyPr>
          <a:lstStyle/>
          <a:p>
            <a:pPr>
              <a:spcBef>
                <a:spcPct val="30000"/>
              </a:spcBef>
              <a:defRPr/>
            </a:pPr>
            <a:r>
              <a:rPr lang="en-US" altLang="en-US" sz="600" b="1">
                <a:latin typeface="+mn-lt"/>
              </a:rPr>
              <a:t>HENDRY</a:t>
            </a:r>
          </a:p>
        </p:txBody>
      </p:sp>
      <p:sp>
        <p:nvSpPr>
          <p:cNvPr id="317" name="Rectangle 154"/>
          <p:cNvSpPr>
            <a:spLocks noChangeArrowheads="1"/>
          </p:cNvSpPr>
          <p:nvPr/>
        </p:nvSpPr>
        <p:spPr bwMode="auto">
          <a:xfrm>
            <a:off x="7288213" y="4291724"/>
            <a:ext cx="2889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b">
            <a:spAutoFit/>
          </a:bodyPr>
          <a:lstStyle/>
          <a:p>
            <a:pPr>
              <a:spcBef>
                <a:spcPct val="30000"/>
              </a:spcBef>
              <a:defRPr/>
            </a:pPr>
            <a:r>
              <a:rPr lang="en-US" altLang="en-US" sz="600" b="1">
                <a:latin typeface="+mn-lt"/>
              </a:rPr>
              <a:t>LEE</a:t>
            </a:r>
          </a:p>
        </p:txBody>
      </p:sp>
      <p:sp>
        <p:nvSpPr>
          <p:cNvPr id="318" name="Rectangle 155"/>
          <p:cNvSpPr>
            <a:spLocks noChangeArrowheads="1"/>
          </p:cNvSpPr>
          <p:nvPr/>
        </p:nvSpPr>
        <p:spPr bwMode="auto">
          <a:xfrm>
            <a:off x="7043738" y="3998036"/>
            <a:ext cx="55721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b">
            <a:spAutoFit/>
          </a:bodyPr>
          <a:lstStyle/>
          <a:p>
            <a:pPr>
              <a:spcBef>
                <a:spcPct val="30000"/>
              </a:spcBef>
              <a:defRPr/>
            </a:pPr>
            <a:r>
              <a:rPr lang="en-US" altLang="en-US" sz="600" b="1">
                <a:latin typeface="+mn-lt"/>
              </a:rPr>
              <a:t>CHARLOTTE</a:t>
            </a:r>
          </a:p>
        </p:txBody>
      </p:sp>
      <p:sp>
        <p:nvSpPr>
          <p:cNvPr id="319" name="Rectangle 156"/>
          <p:cNvSpPr>
            <a:spLocks noChangeArrowheads="1"/>
          </p:cNvSpPr>
          <p:nvPr/>
        </p:nvSpPr>
        <p:spPr bwMode="auto">
          <a:xfrm>
            <a:off x="7578725" y="3967874"/>
            <a:ext cx="433388"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b">
            <a:spAutoFit/>
          </a:bodyPr>
          <a:lstStyle/>
          <a:p>
            <a:pPr>
              <a:spcBef>
                <a:spcPct val="30000"/>
              </a:spcBef>
              <a:defRPr/>
            </a:pPr>
            <a:r>
              <a:rPr lang="en-US" altLang="en-US" sz="600" b="1">
                <a:latin typeface="+mn-lt"/>
              </a:rPr>
              <a:t>GLADES</a:t>
            </a:r>
          </a:p>
        </p:txBody>
      </p:sp>
      <p:sp>
        <p:nvSpPr>
          <p:cNvPr id="320" name="Rectangle 157"/>
          <p:cNvSpPr>
            <a:spLocks noChangeArrowheads="1"/>
          </p:cNvSpPr>
          <p:nvPr/>
        </p:nvSpPr>
        <p:spPr bwMode="auto">
          <a:xfrm>
            <a:off x="7143750" y="3704349"/>
            <a:ext cx="446088"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b">
            <a:spAutoFit/>
          </a:bodyPr>
          <a:lstStyle/>
          <a:p>
            <a:pPr>
              <a:spcBef>
                <a:spcPct val="30000"/>
              </a:spcBef>
              <a:defRPr/>
            </a:pPr>
            <a:r>
              <a:rPr lang="en-US" altLang="en-US" sz="600" b="1">
                <a:latin typeface="+mn-lt"/>
              </a:rPr>
              <a:t>DESOTO</a:t>
            </a:r>
          </a:p>
        </p:txBody>
      </p:sp>
      <p:sp>
        <p:nvSpPr>
          <p:cNvPr id="321" name="Rectangle 158"/>
          <p:cNvSpPr>
            <a:spLocks noChangeArrowheads="1"/>
          </p:cNvSpPr>
          <p:nvPr/>
        </p:nvSpPr>
        <p:spPr bwMode="auto">
          <a:xfrm>
            <a:off x="6664325" y="3771024"/>
            <a:ext cx="503238" cy="174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b">
            <a:spAutoFit/>
          </a:bodyPr>
          <a:lstStyle/>
          <a:p>
            <a:pPr>
              <a:spcBef>
                <a:spcPct val="30000"/>
              </a:spcBef>
              <a:defRPr/>
            </a:pPr>
            <a:r>
              <a:rPr lang="en-US" altLang="en-US" sz="550" b="1" dirty="0">
                <a:latin typeface="+mn-lt"/>
              </a:rPr>
              <a:t>SARASOTA</a:t>
            </a:r>
          </a:p>
        </p:txBody>
      </p:sp>
      <p:sp>
        <p:nvSpPr>
          <p:cNvPr id="322" name="Text Box 232"/>
          <p:cNvSpPr txBox="1">
            <a:spLocks noChangeArrowheads="1"/>
          </p:cNvSpPr>
          <p:nvPr/>
        </p:nvSpPr>
        <p:spPr bwMode="auto">
          <a:xfrm>
            <a:off x="7429500" y="559511"/>
            <a:ext cx="18415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defRPr/>
            </a:pPr>
            <a:endParaRPr lang="en-US" altLang="en-US" sz="600" smtClean="0">
              <a:latin typeface="+mn-lt"/>
            </a:endParaRPr>
          </a:p>
        </p:txBody>
      </p:sp>
      <p:sp>
        <p:nvSpPr>
          <p:cNvPr id="323" name="Rectangle 95"/>
          <p:cNvSpPr>
            <a:spLocks noChangeArrowheads="1"/>
          </p:cNvSpPr>
          <p:nvPr/>
        </p:nvSpPr>
        <p:spPr bwMode="auto">
          <a:xfrm>
            <a:off x="1646237" y="115012"/>
            <a:ext cx="595313"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b">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30000"/>
              </a:spcBef>
              <a:buFontTx/>
              <a:buNone/>
            </a:pPr>
            <a:r>
              <a:rPr lang="en-US" altLang="en-US" sz="600" b="1" dirty="0">
                <a:latin typeface="Arial" panose="020B0604020202020204" pitchFamily="34" charset="0"/>
              </a:rPr>
              <a:t>ESCAMBIA</a:t>
            </a:r>
          </a:p>
        </p:txBody>
      </p:sp>
      <p:sp>
        <p:nvSpPr>
          <p:cNvPr id="325" name="Title 1"/>
          <p:cNvSpPr txBox="1">
            <a:spLocks/>
          </p:cNvSpPr>
          <p:nvPr/>
        </p:nvSpPr>
        <p:spPr>
          <a:xfrm>
            <a:off x="1693863" y="1837720"/>
            <a:ext cx="4234656" cy="1150666"/>
          </a:xfrm>
          <a:prstGeom prst="rect">
            <a:avLst/>
          </a:prstGeom>
        </p:spPr>
        <p:txBody>
          <a:bodyPr>
            <a:normAutofit fontScale="5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smtClean="0"/>
              <a:t>Florida Department of Health </a:t>
            </a:r>
          </a:p>
          <a:p>
            <a:r>
              <a:rPr lang="en-US" dirty="0" smtClean="0"/>
              <a:t>County Health Department</a:t>
            </a:r>
          </a:p>
          <a:p>
            <a:r>
              <a:rPr lang="en-US" dirty="0" smtClean="0"/>
              <a:t>School-Based Sealant Programs</a:t>
            </a:r>
            <a:endParaRPr lang="en-US" dirty="0"/>
          </a:p>
        </p:txBody>
      </p:sp>
    </p:spTree>
    <p:extLst>
      <p:ext uri="{BB962C8B-B14F-4D97-AF65-F5344CB8AC3E}">
        <p14:creationId xmlns:p14="http://schemas.microsoft.com/office/powerpoint/2010/main" val="2309291196"/>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Managed Care </a:t>
            </a:r>
            <a:br>
              <a:rPr lang="en-US" dirty="0"/>
            </a:br>
            <a:r>
              <a:rPr lang="en-US" dirty="0"/>
              <a:t>Frequently Asked Questions</a:t>
            </a:r>
          </a:p>
        </p:txBody>
      </p:sp>
      <p:sp>
        <p:nvSpPr>
          <p:cNvPr id="3" name="Content Placeholder 2"/>
          <p:cNvSpPr>
            <a:spLocks noGrp="1"/>
          </p:cNvSpPr>
          <p:nvPr>
            <p:ph idx="1"/>
          </p:nvPr>
        </p:nvSpPr>
        <p:spPr/>
        <p:txBody>
          <a:bodyPr/>
          <a:lstStyle/>
          <a:p>
            <a:pPr marL="514350" lvl="0" indent="-514350">
              <a:buFont typeface="+mj-lt"/>
              <a:buAutoNum type="arabicPeriod" startAt="7"/>
            </a:pPr>
            <a:r>
              <a:rPr lang="en-US" i="1" dirty="0"/>
              <a:t>Can the health plans capture the services in this state fiscal year that have already been rendered</a:t>
            </a:r>
            <a:r>
              <a:rPr lang="en-US" i="1" dirty="0" smtClean="0"/>
              <a:t>?</a:t>
            </a:r>
          </a:p>
          <a:p>
            <a:pPr marL="914400" lvl="1" indent="-514350"/>
            <a:r>
              <a:rPr lang="en-US" b="1" dirty="0" smtClean="0"/>
              <a:t>Yes.</a:t>
            </a:r>
          </a:p>
          <a:p>
            <a:pPr marL="914400" lvl="1" indent="-514350"/>
            <a:r>
              <a:rPr lang="en-US" b="1" dirty="0" smtClean="0"/>
              <a:t>Dental Subcontractor.</a:t>
            </a:r>
          </a:p>
          <a:p>
            <a:pPr marL="914400" lvl="1" indent="-514350"/>
            <a:r>
              <a:rPr lang="en-US" b="1" dirty="0" smtClean="0">
                <a:hlinkClick r:id="rId3"/>
              </a:rPr>
              <a:t>https</a:t>
            </a:r>
            <a:r>
              <a:rPr lang="en-US" b="1" dirty="0">
                <a:hlinkClick r:id="rId3"/>
              </a:rPr>
              <a:t>://home.flmmis.com</a:t>
            </a:r>
            <a:r>
              <a:rPr lang="en-US" b="1" dirty="0" smtClean="0">
                <a:hlinkClick r:id="rId3"/>
              </a:rPr>
              <a:t>/</a:t>
            </a:r>
            <a:r>
              <a:rPr lang="en-US" b="1" dirty="0" smtClean="0"/>
              <a:t>. </a:t>
            </a:r>
            <a:endParaRPr lang="en-US" b="1" dirty="0"/>
          </a:p>
          <a:p>
            <a:endParaRPr lang="en-US" dirty="0"/>
          </a:p>
        </p:txBody>
      </p:sp>
      <p:sp>
        <p:nvSpPr>
          <p:cNvPr id="4" name="Slide Number Placeholder 3"/>
          <p:cNvSpPr>
            <a:spLocks noGrp="1"/>
          </p:cNvSpPr>
          <p:nvPr>
            <p:ph type="sldNum" sz="quarter" idx="12"/>
          </p:nvPr>
        </p:nvSpPr>
        <p:spPr/>
        <p:txBody>
          <a:bodyPr/>
          <a:lstStyle/>
          <a:p>
            <a:fld id="{DDA12493-EE38-4192-A451-3A8BE060E329}" type="slidenum">
              <a:rPr lang="en-US" sz="1600" smtClean="0">
                <a:solidFill>
                  <a:schemeClr val="bg1"/>
                </a:solidFill>
              </a:rPr>
              <a:t>14</a:t>
            </a:fld>
            <a:endParaRPr lang="en-US" sz="1600" dirty="0">
              <a:solidFill>
                <a:schemeClr val="bg1"/>
              </a:solidFill>
            </a:endParaRPr>
          </a:p>
        </p:txBody>
      </p:sp>
    </p:spTree>
    <p:extLst>
      <p:ext uri="{BB962C8B-B14F-4D97-AF65-F5344CB8AC3E}">
        <p14:creationId xmlns:p14="http://schemas.microsoft.com/office/powerpoint/2010/main" val="36530018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Managed Care </a:t>
            </a:r>
            <a:br>
              <a:rPr lang="en-US" dirty="0"/>
            </a:br>
            <a:r>
              <a:rPr lang="en-US" dirty="0"/>
              <a:t>Frequently Asked Questions</a:t>
            </a:r>
          </a:p>
        </p:txBody>
      </p:sp>
      <p:sp>
        <p:nvSpPr>
          <p:cNvPr id="3" name="Content Placeholder 2"/>
          <p:cNvSpPr>
            <a:spLocks noGrp="1"/>
          </p:cNvSpPr>
          <p:nvPr>
            <p:ph idx="1"/>
          </p:nvPr>
        </p:nvSpPr>
        <p:spPr/>
        <p:txBody>
          <a:bodyPr>
            <a:normAutofit/>
          </a:bodyPr>
          <a:lstStyle/>
          <a:p>
            <a:pPr marL="514350" indent="-514350">
              <a:buFont typeface="+mj-lt"/>
              <a:buAutoNum type="arabicPeriod" startAt="8"/>
            </a:pPr>
            <a:r>
              <a:rPr lang="en-US" i="1" dirty="0" smtClean="0"/>
              <a:t>How can health plans receive more information </a:t>
            </a:r>
            <a:r>
              <a:rPr lang="en-US" i="1" dirty="0"/>
              <a:t>on the billing process and </a:t>
            </a:r>
            <a:r>
              <a:rPr lang="en-US" i="1" dirty="0" smtClean="0"/>
              <a:t>claims information for </a:t>
            </a:r>
            <a:r>
              <a:rPr lang="en-US" i="1" dirty="0"/>
              <a:t>children who are receiving </a:t>
            </a:r>
            <a:r>
              <a:rPr lang="en-US" i="1" dirty="0" smtClean="0"/>
              <a:t>services? </a:t>
            </a:r>
          </a:p>
          <a:p>
            <a:pPr lvl="1"/>
            <a:r>
              <a:rPr lang="en-US" b="1" dirty="0" smtClean="0"/>
              <a:t>Agency for Health Care Administration (AHCA) </a:t>
            </a:r>
          </a:p>
          <a:p>
            <a:pPr lvl="1"/>
            <a:r>
              <a:rPr lang="en-US" b="1" dirty="0" smtClean="0"/>
              <a:t>Health plan’s dental subcontractor  </a:t>
            </a:r>
          </a:p>
          <a:p>
            <a:pPr lvl="1"/>
            <a:r>
              <a:rPr lang="en-US" b="1" dirty="0" smtClean="0"/>
              <a:t>Additional statewide or local contracts at sustainable rates</a:t>
            </a:r>
            <a:endParaRPr lang="en-US" b="1" dirty="0"/>
          </a:p>
          <a:p>
            <a:endParaRPr lang="en-US" dirty="0"/>
          </a:p>
        </p:txBody>
      </p:sp>
      <p:sp>
        <p:nvSpPr>
          <p:cNvPr id="4" name="Slide Number Placeholder 3"/>
          <p:cNvSpPr>
            <a:spLocks noGrp="1"/>
          </p:cNvSpPr>
          <p:nvPr>
            <p:ph type="sldNum" sz="quarter" idx="12"/>
          </p:nvPr>
        </p:nvSpPr>
        <p:spPr/>
        <p:txBody>
          <a:bodyPr/>
          <a:lstStyle/>
          <a:p>
            <a:fld id="{DDA12493-EE38-4192-A451-3A8BE060E329}" type="slidenum">
              <a:rPr lang="en-US" sz="1600" smtClean="0">
                <a:solidFill>
                  <a:schemeClr val="bg1"/>
                </a:solidFill>
              </a:rPr>
              <a:t>15</a:t>
            </a:fld>
            <a:endParaRPr lang="en-US" sz="1600" dirty="0">
              <a:solidFill>
                <a:schemeClr val="bg1"/>
              </a:solidFill>
            </a:endParaRPr>
          </a:p>
        </p:txBody>
      </p:sp>
    </p:spTree>
    <p:extLst>
      <p:ext uri="{BB962C8B-B14F-4D97-AF65-F5344CB8AC3E}">
        <p14:creationId xmlns:p14="http://schemas.microsoft.com/office/powerpoint/2010/main" val="4780430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 Information</a:t>
            </a:r>
            <a:endParaRPr lang="en-US" dirty="0"/>
          </a:p>
        </p:txBody>
      </p:sp>
      <p:sp>
        <p:nvSpPr>
          <p:cNvPr id="3" name="Content Placeholder 2"/>
          <p:cNvSpPr>
            <a:spLocks noGrp="1"/>
          </p:cNvSpPr>
          <p:nvPr>
            <p:ph idx="1"/>
          </p:nvPr>
        </p:nvSpPr>
        <p:spPr/>
        <p:txBody>
          <a:bodyPr/>
          <a:lstStyle/>
          <a:p>
            <a:pPr marL="0" indent="0" algn="ctr">
              <a:buNone/>
            </a:pPr>
            <a:endParaRPr lang="en-US" dirty="0" smtClean="0"/>
          </a:p>
          <a:p>
            <a:pPr marL="0" indent="0" algn="ctr">
              <a:buNone/>
            </a:pPr>
            <a:r>
              <a:rPr lang="en-US" dirty="0" smtClean="0"/>
              <a:t>Christina Vracar, DA, MPH</a:t>
            </a:r>
          </a:p>
          <a:p>
            <a:pPr marL="0" indent="0" algn="ctr">
              <a:buNone/>
            </a:pPr>
            <a:r>
              <a:rPr lang="en-US" dirty="0" smtClean="0"/>
              <a:t>Public Health Dental Program Administrator</a:t>
            </a:r>
          </a:p>
          <a:p>
            <a:pPr marL="0" indent="0" algn="ctr">
              <a:buNone/>
            </a:pPr>
            <a:r>
              <a:rPr lang="en-US" dirty="0" smtClean="0"/>
              <a:t>(850) 245-4476</a:t>
            </a:r>
          </a:p>
          <a:p>
            <a:pPr marL="0" indent="0" algn="ctr">
              <a:buNone/>
            </a:pPr>
            <a:r>
              <a:rPr lang="en-US" dirty="0" smtClean="0">
                <a:hlinkClick r:id="rId3"/>
              </a:rPr>
              <a:t>Christina.Vracar@flhealth.gov</a:t>
            </a:r>
            <a:r>
              <a:rPr lang="en-US" dirty="0" smtClean="0"/>
              <a:t> </a:t>
            </a:r>
            <a:endParaRPr lang="en-US" dirty="0"/>
          </a:p>
        </p:txBody>
      </p:sp>
      <p:sp>
        <p:nvSpPr>
          <p:cNvPr id="4" name="Slide Number Placeholder 3"/>
          <p:cNvSpPr>
            <a:spLocks noGrp="1"/>
          </p:cNvSpPr>
          <p:nvPr>
            <p:ph type="sldNum" sz="quarter" idx="12"/>
          </p:nvPr>
        </p:nvSpPr>
        <p:spPr/>
        <p:txBody>
          <a:bodyPr/>
          <a:lstStyle/>
          <a:p>
            <a:fld id="{DDA12493-EE38-4192-A451-3A8BE060E329}" type="slidenum">
              <a:rPr lang="en-US" sz="1600" smtClean="0">
                <a:solidFill>
                  <a:schemeClr val="bg1"/>
                </a:solidFill>
              </a:rPr>
              <a:t>16</a:t>
            </a:fld>
            <a:endParaRPr lang="en-US" sz="1600" dirty="0">
              <a:solidFill>
                <a:schemeClr val="bg1"/>
              </a:solidFill>
            </a:endParaRPr>
          </a:p>
        </p:txBody>
      </p:sp>
    </p:spTree>
    <p:extLst>
      <p:ext uri="{BB962C8B-B14F-4D97-AF65-F5344CB8AC3E}">
        <p14:creationId xmlns:p14="http://schemas.microsoft.com/office/powerpoint/2010/main" val="39300025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Florida School-Based Sealant Program Development</a:t>
            </a:r>
            <a:endParaRPr lang="en-US" dirty="0"/>
          </a:p>
        </p:txBody>
      </p:sp>
      <p:sp>
        <p:nvSpPr>
          <p:cNvPr id="3" name="Content Placeholder 2"/>
          <p:cNvSpPr>
            <a:spLocks noGrp="1"/>
          </p:cNvSpPr>
          <p:nvPr>
            <p:ph idx="1"/>
          </p:nvPr>
        </p:nvSpPr>
        <p:spPr/>
        <p:txBody>
          <a:bodyPr>
            <a:normAutofit/>
          </a:bodyPr>
          <a:lstStyle/>
          <a:p>
            <a:r>
              <a:rPr lang="en-US" dirty="0" smtClean="0"/>
              <a:t>Sections 466.003 and 466.024, Florida Statutes</a:t>
            </a:r>
          </a:p>
          <a:p>
            <a:pPr lvl="1"/>
            <a:r>
              <a:rPr lang="en-US" dirty="0" smtClean="0"/>
              <a:t>Health Access Settings</a:t>
            </a:r>
          </a:p>
          <a:p>
            <a:pPr lvl="1"/>
            <a:r>
              <a:rPr lang="en-US" dirty="0" smtClean="0"/>
              <a:t>Hygiene services without the physical presence, prior examination, or authorization of a dentist</a:t>
            </a:r>
          </a:p>
          <a:p>
            <a:pPr lvl="2"/>
            <a:r>
              <a:rPr lang="en-US" dirty="0" smtClean="0"/>
              <a:t>Dental Sealants</a:t>
            </a:r>
          </a:p>
          <a:p>
            <a:endParaRPr lang="en-US" dirty="0" smtClean="0"/>
          </a:p>
          <a:p>
            <a:endParaRPr lang="en-US" dirty="0"/>
          </a:p>
        </p:txBody>
      </p:sp>
      <p:sp>
        <p:nvSpPr>
          <p:cNvPr id="4" name="Slide Number Placeholder 3"/>
          <p:cNvSpPr>
            <a:spLocks noGrp="1"/>
          </p:cNvSpPr>
          <p:nvPr>
            <p:ph type="sldNum" sz="quarter" idx="12"/>
          </p:nvPr>
        </p:nvSpPr>
        <p:spPr/>
        <p:txBody>
          <a:bodyPr/>
          <a:lstStyle/>
          <a:p>
            <a:fld id="{DDA12493-EE38-4192-A451-3A8BE060E329}" type="slidenum">
              <a:rPr lang="en-US" sz="1600" smtClean="0">
                <a:solidFill>
                  <a:schemeClr val="bg1"/>
                </a:solidFill>
              </a:rPr>
              <a:t>2</a:t>
            </a:fld>
            <a:endParaRPr lang="en-US" sz="1600" dirty="0">
              <a:solidFill>
                <a:schemeClr val="bg1"/>
              </a:solidFill>
            </a:endParaRPr>
          </a:p>
        </p:txBody>
      </p:sp>
    </p:spTree>
    <p:extLst>
      <p:ext uri="{BB962C8B-B14F-4D97-AF65-F5344CB8AC3E}">
        <p14:creationId xmlns:p14="http://schemas.microsoft.com/office/powerpoint/2010/main" val="11640845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Florida Department of Health School-Based Sealant Program Development</a:t>
            </a:r>
            <a:endParaRPr lang="en-US" dirty="0"/>
          </a:p>
        </p:txBody>
      </p:sp>
      <p:sp>
        <p:nvSpPr>
          <p:cNvPr id="3" name="Content Placeholder 2"/>
          <p:cNvSpPr>
            <a:spLocks noGrp="1"/>
          </p:cNvSpPr>
          <p:nvPr>
            <p:ph idx="1"/>
          </p:nvPr>
        </p:nvSpPr>
        <p:spPr/>
        <p:txBody>
          <a:bodyPr>
            <a:normAutofit/>
          </a:bodyPr>
          <a:lstStyle/>
          <a:p>
            <a:pPr>
              <a:spcBef>
                <a:spcPts val="0"/>
              </a:spcBef>
            </a:pPr>
            <a:r>
              <a:rPr lang="en-US" dirty="0" smtClean="0"/>
              <a:t>Local decision to:  </a:t>
            </a:r>
          </a:p>
          <a:p>
            <a:pPr lvl="1">
              <a:spcBef>
                <a:spcPts val="0"/>
              </a:spcBef>
            </a:pPr>
            <a:r>
              <a:rPr lang="en-US" dirty="0" smtClean="0"/>
              <a:t>Add </a:t>
            </a:r>
            <a:r>
              <a:rPr lang="en-US" dirty="0"/>
              <a:t>a </a:t>
            </a:r>
            <a:r>
              <a:rPr lang="en-US" dirty="0" smtClean="0"/>
              <a:t>School-Based Sealant Program (S-BSP) </a:t>
            </a:r>
            <a:r>
              <a:rPr lang="en-US" dirty="0"/>
              <a:t>to an existing </a:t>
            </a:r>
            <a:r>
              <a:rPr lang="en-US" dirty="0" smtClean="0"/>
              <a:t>County Health Department (CHD) </a:t>
            </a:r>
            <a:r>
              <a:rPr lang="en-US" dirty="0"/>
              <a:t>Dental </a:t>
            </a:r>
            <a:r>
              <a:rPr lang="en-US" dirty="0" smtClean="0"/>
              <a:t>Program</a:t>
            </a:r>
            <a:endParaRPr lang="en-US" dirty="0"/>
          </a:p>
          <a:p>
            <a:pPr marL="0" indent="0">
              <a:spcBef>
                <a:spcPts val="0"/>
              </a:spcBef>
              <a:buNone/>
            </a:pPr>
            <a:r>
              <a:rPr lang="en-US" dirty="0" smtClean="0"/>
              <a:t>	or</a:t>
            </a:r>
            <a:endParaRPr lang="en-US" dirty="0"/>
          </a:p>
          <a:p>
            <a:pPr lvl="1">
              <a:spcBef>
                <a:spcPts val="0"/>
              </a:spcBef>
            </a:pPr>
            <a:r>
              <a:rPr lang="en-US" dirty="0" smtClean="0"/>
              <a:t>Initiate </a:t>
            </a:r>
            <a:r>
              <a:rPr lang="en-US" dirty="0"/>
              <a:t>dental services </a:t>
            </a:r>
            <a:r>
              <a:rPr lang="en-US" dirty="0" smtClean="0"/>
              <a:t>at a CHD by </a:t>
            </a:r>
            <a:r>
              <a:rPr lang="en-US" dirty="0"/>
              <a:t>implementation of a </a:t>
            </a:r>
            <a:r>
              <a:rPr lang="en-US" dirty="0" smtClean="0"/>
              <a:t>new S-BSP </a:t>
            </a:r>
            <a:endParaRPr lang="en-US" dirty="0"/>
          </a:p>
        </p:txBody>
      </p:sp>
      <p:sp>
        <p:nvSpPr>
          <p:cNvPr id="4" name="Slide Number Placeholder 3"/>
          <p:cNvSpPr>
            <a:spLocks noGrp="1"/>
          </p:cNvSpPr>
          <p:nvPr>
            <p:ph type="sldNum" sz="quarter" idx="12"/>
          </p:nvPr>
        </p:nvSpPr>
        <p:spPr/>
        <p:txBody>
          <a:bodyPr/>
          <a:lstStyle/>
          <a:p>
            <a:fld id="{DDA12493-EE38-4192-A451-3A8BE060E329}" type="slidenum">
              <a:rPr lang="en-US" sz="1600" smtClean="0">
                <a:solidFill>
                  <a:schemeClr val="bg1"/>
                </a:solidFill>
              </a:rPr>
              <a:t>3</a:t>
            </a:fld>
            <a:endParaRPr lang="en-US" sz="1600" dirty="0">
              <a:solidFill>
                <a:schemeClr val="bg1"/>
              </a:solidFill>
            </a:endParaRPr>
          </a:p>
        </p:txBody>
      </p:sp>
    </p:spTree>
    <p:extLst>
      <p:ext uri="{BB962C8B-B14F-4D97-AF65-F5344CB8AC3E}">
        <p14:creationId xmlns:p14="http://schemas.microsoft.com/office/powerpoint/2010/main" val="5684309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CHD Sealant Return on Investment</a:t>
            </a:r>
            <a:endParaRPr lang="en-US" dirty="0"/>
          </a:p>
        </p:txBody>
      </p:sp>
      <p:sp>
        <p:nvSpPr>
          <p:cNvPr id="3" name="Content Placeholder 2"/>
          <p:cNvSpPr>
            <a:spLocks noGrp="1"/>
          </p:cNvSpPr>
          <p:nvPr>
            <p:ph idx="1"/>
          </p:nvPr>
        </p:nvSpPr>
        <p:spPr/>
        <p:txBody>
          <a:bodyPr/>
          <a:lstStyle/>
          <a:p>
            <a:r>
              <a:rPr lang="en-US" dirty="0" smtClean="0"/>
              <a:t>Sealants can yield up to an 88% Return on Investment</a:t>
            </a:r>
          </a:p>
          <a:p>
            <a:pPr lvl="1"/>
            <a:r>
              <a:rPr lang="en-US" i="1" dirty="0" smtClean="0"/>
              <a:t>Every $1 invested in dental sealants at CHDs saves $1.88 in fillings</a:t>
            </a:r>
          </a:p>
        </p:txBody>
      </p:sp>
      <p:sp>
        <p:nvSpPr>
          <p:cNvPr id="4" name="Slide Number Placeholder 3"/>
          <p:cNvSpPr>
            <a:spLocks noGrp="1"/>
          </p:cNvSpPr>
          <p:nvPr>
            <p:ph type="sldNum" sz="quarter" idx="12"/>
          </p:nvPr>
        </p:nvSpPr>
        <p:spPr/>
        <p:txBody>
          <a:bodyPr/>
          <a:lstStyle/>
          <a:p>
            <a:fld id="{DDA12493-EE38-4192-A451-3A8BE060E329}" type="slidenum">
              <a:rPr lang="en-US" sz="1600" smtClean="0">
                <a:solidFill>
                  <a:schemeClr val="bg1"/>
                </a:solidFill>
              </a:rPr>
              <a:t>4</a:t>
            </a:fld>
            <a:endParaRPr lang="en-US" sz="1600" dirty="0">
              <a:solidFill>
                <a:schemeClr val="bg1"/>
              </a:solidFill>
            </a:endParaRPr>
          </a:p>
        </p:txBody>
      </p:sp>
    </p:spTree>
    <p:extLst>
      <p:ext uri="{BB962C8B-B14F-4D97-AF65-F5344CB8AC3E}">
        <p14:creationId xmlns:p14="http://schemas.microsoft.com/office/powerpoint/2010/main" val="24941314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 Development</a:t>
            </a:r>
            <a:endParaRPr lang="en-US" dirty="0"/>
          </a:p>
        </p:txBody>
      </p:sp>
      <p:sp>
        <p:nvSpPr>
          <p:cNvPr id="3" name="Content Placeholder 2"/>
          <p:cNvSpPr>
            <a:spLocks noGrp="1"/>
          </p:cNvSpPr>
          <p:nvPr>
            <p:ph idx="1"/>
          </p:nvPr>
        </p:nvSpPr>
        <p:spPr/>
        <p:txBody>
          <a:bodyPr>
            <a:normAutofit/>
          </a:bodyPr>
          <a:lstStyle/>
          <a:p>
            <a:r>
              <a:rPr lang="en-US" dirty="0" smtClean="0"/>
              <a:t>Cost-effective workforce and equipment models</a:t>
            </a:r>
            <a:endParaRPr lang="en-US" dirty="0"/>
          </a:p>
          <a:p>
            <a:endParaRPr lang="en-US" dirty="0"/>
          </a:p>
        </p:txBody>
      </p:sp>
      <p:sp>
        <p:nvSpPr>
          <p:cNvPr id="4" name="Slide Number Placeholder 3"/>
          <p:cNvSpPr>
            <a:spLocks noGrp="1"/>
          </p:cNvSpPr>
          <p:nvPr>
            <p:ph type="sldNum" sz="quarter" idx="12"/>
          </p:nvPr>
        </p:nvSpPr>
        <p:spPr/>
        <p:txBody>
          <a:bodyPr/>
          <a:lstStyle/>
          <a:p>
            <a:fld id="{DDA12493-EE38-4192-A451-3A8BE060E329}" type="slidenum">
              <a:rPr lang="en-US" sz="1600" smtClean="0">
                <a:solidFill>
                  <a:schemeClr val="bg1"/>
                </a:solidFill>
              </a:rPr>
              <a:t>5</a:t>
            </a:fld>
            <a:endParaRPr lang="en-US" sz="1600" dirty="0">
              <a:solidFill>
                <a:schemeClr val="bg1"/>
              </a:solidFill>
            </a:endParaRPr>
          </a:p>
        </p:txBody>
      </p:sp>
    </p:spTree>
    <p:extLst>
      <p:ext uri="{BB962C8B-B14F-4D97-AF65-F5344CB8AC3E}">
        <p14:creationId xmlns:p14="http://schemas.microsoft.com/office/powerpoint/2010/main" val="20950987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000" dirty="0" smtClean="0"/>
              <a:t>County Health Department </a:t>
            </a:r>
            <a:br>
              <a:rPr lang="en-US" sz="3000" dirty="0" smtClean="0"/>
            </a:br>
            <a:r>
              <a:rPr lang="en-US" sz="3000" dirty="0" smtClean="0"/>
              <a:t>School-Based Sealant Program</a:t>
            </a:r>
            <a:br>
              <a:rPr lang="en-US" sz="3000" dirty="0" smtClean="0"/>
            </a:br>
            <a:r>
              <a:rPr lang="en-US" sz="3000" dirty="0" smtClean="0"/>
              <a:t>Service Delivery Process Map</a:t>
            </a:r>
            <a:endParaRPr lang="en-US" sz="3000"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2"/>
          </p:nvPr>
        </p:nvSpPr>
        <p:spPr/>
        <p:txBody>
          <a:bodyPr/>
          <a:lstStyle/>
          <a:p>
            <a:fld id="{DDA12493-EE38-4192-A451-3A8BE060E329}" type="slidenum">
              <a:rPr lang="en-US" sz="1600" smtClean="0">
                <a:solidFill>
                  <a:schemeClr val="bg1"/>
                </a:solidFill>
              </a:rPr>
              <a:t>6</a:t>
            </a:fld>
            <a:endParaRPr lang="en-US" sz="1600" dirty="0">
              <a:solidFill>
                <a:schemeClr val="bg1"/>
              </a:solidFill>
            </a:endParaRPr>
          </a:p>
        </p:txBody>
      </p:sp>
    </p:spTree>
    <p:extLst>
      <p:ext uri="{BB962C8B-B14F-4D97-AF65-F5344CB8AC3E}">
        <p14:creationId xmlns:p14="http://schemas.microsoft.com/office/powerpoint/2010/main" val="33915130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Services Billed</a:t>
            </a:r>
            <a:endParaRPr lang="en-US" dirty="0"/>
          </a:p>
        </p:txBody>
      </p:sp>
      <p:sp>
        <p:nvSpPr>
          <p:cNvPr id="3" name="Content Placeholder 2"/>
          <p:cNvSpPr>
            <a:spLocks noGrp="1"/>
          </p:cNvSpPr>
          <p:nvPr>
            <p:ph idx="1"/>
          </p:nvPr>
        </p:nvSpPr>
        <p:spPr/>
        <p:txBody>
          <a:bodyPr/>
          <a:lstStyle/>
          <a:p>
            <a:r>
              <a:rPr lang="en-US" dirty="0"/>
              <a:t>Depending on the model, the following services are commonly provided and billed for by CHD S-BSPs: </a:t>
            </a:r>
          </a:p>
          <a:p>
            <a:endParaRPr lang="en-US" b="1" dirty="0"/>
          </a:p>
        </p:txBody>
      </p:sp>
      <p:sp>
        <p:nvSpPr>
          <p:cNvPr id="5" name="Slide Number Placeholder 4"/>
          <p:cNvSpPr>
            <a:spLocks noGrp="1"/>
          </p:cNvSpPr>
          <p:nvPr>
            <p:ph type="sldNum" sz="quarter" idx="12"/>
          </p:nvPr>
        </p:nvSpPr>
        <p:spPr/>
        <p:txBody>
          <a:bodyPr/>
          <a:lstStyle/>
          <a:p>
            <a:fld id="{DDA12493-EE38-4192-A451-3A8BE060E329}" type="slidenum">
              <a:rPr lang="en-US" sz="1600" smtClean="0">
                <a:solidFill>
                  <a:schemeClr val="bg1"/>
                </a:solidFill>
              </a:rPr>
              <a:t>7</a:t>
            </a:fld>
            <a:endParaRPr lang="en-US" sz="1600" dirty="0">
              <a:solidFill>
                <a:schemeClr val="bg1"/>
              </a:solidFill>
            </a:endParaRPr>
          </a:p>
        </p:txBody>
      </p:sp>
      <p:pic>
        <p:nvPicPr>
          <p:cNvPr id="4" name="Picture 3"/>
          <p:cNvPicPr>
            <a:picLocks noChangeAspect="1"/>
          </p:cNvPicPr>
          <p:nvPr/>
        </p:nvPicPr>
        <p:blipFill>
          <a:blip r:embed="rId3"/>
          <a:stretch>
            <a:fillRect/>
          </a:stretch>
        </p:blipFill>
        <p:spPr>
          <a:xfrm>
            <a:off x="1143000" y="3369125"/>
            <a:ext cx="7184441" cy="2757038"/>
          </a:xfrm>
          <a:prstGeom prst="rect">
            <a:avLst/>
          </a:prstGeom>
        </p:spPr>
      </p:pic>
    </p:spTree>
    <p:extLst>
      <p:ext uri="{BB962C8B-B14F-4D97-AF65-F5344CB8AC3E}">
        <p14:creationId xmlns:p14="http://schemas.microsoft.com/office/powerpoint/2010/main" val="30929989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Collection</a:t>
            </a:r>
            <a:endParaRPr lang="en-US" dirty="0"/>
          </a:p>
        </p:txBody>
      </p:sp>
      <p:sp>
        <p:nvSpPr>
          <p:cNvPr id="3" name="Content Placeholder 2"/>
          <p:cNvSpPr>
            <a:spLocks noGrp="1"/>
          </p:cNvSpPr>
          <p:nvPr>
            <p:ph idx="1"/>
          </p:nvPr>
        </p:nvSpPr>
        <p:spPr/>
        <p:txBody>
          <a:bodyPr/>
          <a:lstStyle/>
          <a:p>
            <a:r>
              <a:rPr lang="en-US" dirty="0"/>
              <a:t>The Florida Department of Health’s Health Management System (HMS) is used to record dental services and bill for services provided.</a:t>
            </a:r>
          </a:p>
          <a:p>
            <a:endParaRPr lang="en-US" dirty="0"/>
          </a:p>
        </p:txBody>
      </p:sp>
      <p:sp>
        <p:nvSpPr>
          <p:cNvPr id="4" name="Slide Number Placeholder 3"/>
          <p:cNvSpPr>
            <a:spLocks noGrp="1"/>
          </p:cNvSpPr>
          <p:nvPr>
            <p:ph type="sldNum" sz="quarter" idx="12"/>
          </p:nvPr>
        </p:nvSpPr>
        <p:spPr/>
        <p:txBody>
          <a:bodyPr/>
          <a:lstStyle/>
          <a:p>
            <a:fld id="{DDA12493-EE38-4192-A451-3A8BE060E329}" type="slidenum">
              <a:rPr lang="en-US" sz="1600" smtClean="0">
                <a:solidFill>
                  <a:schemeClr val="bg1"/>
                </a:solidFill>
              </a:rPr>
              <a:t>8</a:t>
            </a:fld>
            <a:endParaRPr lang="en-US" sz="1600" dirty="0">
              <a:solidFill>
                <a:schemeClr val="bg1"/>
              </a:solidFill>
            </a:endParaRPr>
          </a:p>
        </p:txBody>
      </p:sp>
    </p:spTree>
    <p:extLst>
      <p:ext uri="{BB962C8B-B14F-4D97-AF65-F5344CB8AC3E}">
        <p14:creationId xmlns:p14="http://schemas.microsoft.com/office/powerpoint/2010/main" val="25814763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Managed Care </a:t>
            </a:r>
            <a:br>
              <a:rPr lang="en-US" dirty="0" smtClean="0"/>
            </a:br>
            <a:r>
              <a:rPr lang="en-US" dirty="0" smtClean="0"/>
              <a:t>Frequently Asked Questions</a:t>
            </a:r>
            <a:endParaRPr lang="en-US" dirty="0"/>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i="1" dirty="0" smtClean="0"/>
              <a:t>Does </a:t>
            </a:r>
            <a:r>
              <a:rPr lang="en-US" i="1" dirty="0"/>
              <a:t>the </a:t>
            </a:r>
            <a:r>
              <a:rPr lang="en-US" i="1" dirty="0" smtClean="0"/>
              <a:t>S-BSP administrator </a:t>
            </a:r>
            <a:r>
              <a:rPr lang="en-US" i="1" dirty="0"/>
              <a:t>have access to FLMMIS</a:t>
            </a:r>
            <a:r>
              <a:rPr lang="en-US" i="1" dirty="0" smtClean="0"/>
              <a:t>?</a:t>
            </a:r>
          </a:p>
          <a:p>
            <a:pPr lvl="1"/>
            <a:r>
              <a:rPr lang="en-US" b="1" dirty="0" smtClean="0"/>
              <a:t>Yes.</a:t>
            </a:r>
          </a:p>
          <a:p>
            <a:pPr lvl="1"/>
            <a:endParaRPr lang="en-US" b="1" dirty="0" smtClean="0"/>
          </a:p>
          <a:p>
            <a:pPr marL="514350" indent="-514350">
              <a:buFont typeface="+mj-lt"/>
              <a:buAutoNum type="arabicPeriod"/>
            </a:pPr>
            <a:r>
              <a:rPr lang="en-US" i="1" dirty="0" smtClean="0"/>
              <a:t>How do </a:t>
            </a:r>
            <a:r>
              <a:rPr lang="en-US" i="1" dirty="0"/>
              <a:t>health plans know if a child enrolled in their plan has received sealants </a:t>
            </a:r>
            <a:r>
              <a:rPr lang="en-US" i="1" dirty="0" smtClean="0"/>
              <a:t>in </a:t>
            </a:r>
            <a:r>
              <a:rPr lang="en-US" i="1" dirty="0"/>
              <a:t>a school based sealant </a:t>
            </a:r>
            <a:r>
              <a:rPr lang="en-US" i="1" dirty="0" smtClean="0"/>
              <a:t>program?</a:t>
            </a:r>
          </a:p>
          <a:p>
            <a:pPr marL="914400" lvl="1" indent="-514350"/>
            <a:r>
              <a:rPr lang="en-US" b="1" dirty="0" smtClean="0"/>
              <a:t>Place of Service Designation: 03. </a:t>
            </a:r>
          </a:p>
          <a:p>
            <a:endParaRPr lang="en-US" dirty="0"/>
          </a:p>
        </p:txBody>
      </p:sp>
      <p:sp>
        <p:nvSpPr>
          <p:cNvPr id="4" name="Slide Number Placeholder 3"/>
          <p:cNvSpPr>
            <a:spLocks noGrp="1"/>
          </p:cNvSpPr>
          <p:nvPr>
            <p:ph type="sldNum" sz="quarter" idx="12"/>
          </p:nvPr>
        </p:nvSpPr>
        <p:spPr/>
        <p:txBody>
          <a:bodyPr/>
          <a:lstStyle/>
          <a:p>
            <a:fld id="{DDA12493-EE38-4192-A451-3A8BE060E329}" type="slidenum">
              <a:rPr lang="en-US" sz="1600" smtClean="0">
                <a:solidFill>
                  <a:schemeClr val="bg1"/>
                </a:solidFill>
              </a:rPr>
              <a:t>9</a:t>
            </a:fld>
            <a:endParaRPr lang="en-US" sz="1600" dirty="0">
              <a:solidFill>
                <a:schemeClr val="bg1"/>
              </a:solidFill>
            </a:endParaRPr>
          </a:p>
        </p:txBody>
      </p:sp>
    </p:spTree>
    <p:extLst>
      <p:ext uri="{BB962C8B-B14F-4D97-AF65-F5344CB8AC3E}">
        <p14:creationId xmlns:p14="http://schemas.microsoft.com/office/powerpoint/2010/main" val="92785703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2338</TotalTime>
  <Words>1610</Words>
  <Application>Microsoft Office PowerPoint</Application>
  <PresentationFormat>On-screen Show (4:3)</PresentationFormat>
  <Paragraphs>251</Paragraphs>
  <Slides>16</Slides>
  <Notes>16</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Florida Department of Health County Health Department  School-Based Sealant Programs:  Frequently Asked Questions</vt:lpstr>
      <vt:lpstr>Florida School-Based Sealant Program Development</vt:lpstr>
      <vt:lpstr>Florida Department of Health School-Based Sealant Program Development</vt:lpstr>
      <vt:lpstr>CHD Sealant Return on Investment</vt:lpstr>
      <vt:lpstr>Program Development</vt:lpstr>
      <vt:lpstr>County Health Department  School-Based Sealant Program Service Delivery Process Map</vt:lpstr>
      <vt:lpstr>Services Billed</vt:lpstr>
      <vt:lpstr>Data Collection</vt:lpstr>
      <vt:lpstr>Managed Care  Frequently Asked Questions</vt:lpstr>
      <vt:lpstr>Managed Care  Frequently Asked Questions</vt:lpstr>
      <vt:lpstr>Managed Care  Frequently Asked Questions</vt:lpstr>
      <vt:lpstr>County Health Departments with a School-Based Sealant Program as of April 2016</vt:lpstr>
      <vt:lpstr>PowerPoint Presentation</vt:lpstr>
      <vt:lpstr>Managed Care  Frequently Asked Questions</vt:lpstr>
      <vt:lpstr>Managed Care  Frequently Asked Questions</vt:lpstr>
      <vt:lpstr>Contact Information</vt:lpstr>
    </vt:vector>
  </TitlesOfParts>
  <Company>Florida Department of Health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Vracar, Christina M</dc:creator>
  <cp:lastModifiedBy>Mary Wiley</cp:lastModifiedBy>
  <cp:revision>34</cp:revision>
  <dcterms:created xsi:type="dcterms:W3CDTF">2015-03-23T16:08:33Z</dcterms:created>
  <dcterms:modified xsi:type="dcterms:W3CDTF">2016-05-04T16:26:40Z</dcterms:modified>
</cp:coreProperties>
</file>