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9" r:id="rId4"/>
    <p:sldMasterId id="2147483703" r:id="rId5"/>
    <p:sldMasterId id="2147483717" r:id="rId6"/>
    <p:sldMasterId id="2147483731" r:id="rId7"/>
  </p:sldMasterIdLst>
  <p:notesMasterIdLst>
    <p:notesMasterId r:id="rId29"/>
  </p:notesMasterIdLst>
  <p:handoutMasterIdLst>
    <p:handoutMasterId r:id="rId30"/>
  </p:handoutMasterIdLst>
  <p:sldIdLst>
    <p:sldId id="265" r:id="rId8"/>
    <p:sldId id="272" r:id="rId9"/>
    <p:sldId id="273" r:id="rId10"/>
    <p:sldId id="274" r:id="rId11"/>
    <p:sldId id="268" r:id="rId12"/>
    <p:sldId id="259" r:id="rId13"/>
    <p:sldId id="269" r:id="rId14"/>
    <p:sldId id="260" r:id="rId15"/>
    <p:sldId id="271" r:id="rId16"/>
    <p:sldId id="276" r:id="rId17"/>
    <p:sldId id="277" r:id="rId18"/>
    <p:sldId id="278" r:id="rId19"/>
    <p:sldId id="281" r:id="rId20"/>
    <p:sldId id="292" r:id="rId21"/>
    <p:sldId id="293" r:id="rId22"/>
    <p:sldId id="287" r:id="rId23"/>
    <p:sldId id="294" r:id="rId24"/>
    <p:sldId id="290" r:id="rId25"/>
    <p:sldId id="291" r:id="rId26"/>
    <p:sldId id="280"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McGurrin" initials="MM" lastIdx="4" clrIdx="0">
    <p:extLst/>
  </p:cmAuthor>
  <p:cmAuthor id="2" name="Christy Hormann" initials="C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83" autoAdjust="0"/>
    <p:restoredTop sz="85651" autoAdjust="0"/>
  </p:normalViewPr>
  <p:slideViewPr>
    <p:cSldViewPr>
      <p:cViewPr varScale="1">
        <p:scale>
          <a:sx n="116" d="100"/>
          <a:sy n="116" d="100"/>
        </p:scale>
        <p:origin x="11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30"/>
    </p:cViewPr>
  </p:sorterViewPr>
  <p:notesViewPr>
    <p:cSldViewPr>
      <p:cViewPr varScale="1">
        <p:scale>
          <a:sx n="77" d="100"/>
          <a:sy n="77" d="100"/>
        </p:scale>
        <p:origin x="-23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D4F9D-861E-4549-A40C-D26988388801}" type="doc">
      <dgm:prSet loTypeId="urn:microsoft.com/office/officeart/2005/8/layout/cycle8" loCatId="cycle" qsTypeId="urn:microsoft.com/office/officeart/2005/8/quickstyle/simple1" qsCatId="simple" csTypeId="urn:microsoft.com/office/officeart/2005/8/colors/accent1_2" csCatId="accent1" phldr="1"/>
      <dgm:spPr/>
    </dgm:pt>
    <dgm:pt modelId="{6DA2A484-7C6B-4623-9C31-DACC37FC5E23}" type="pres">
      <dgm:prSet presAssocID="{BD2D4F9D-861E-4549-A40C-D26988388801}" presName="compositeShape" presStyleCnt="0">
        <dgm:presLayoutVars>
          <dgm:chMax val="7"/>
          <dgm:dir/>
          <dgm:resizeHandles val="exact"/>
        </dgm:presLayoutVars>
      </dgm:prSet>
      <dgm:spPr/>
    </dgm:pt>
  </dgm:ptLst>
  <dgm:cxnLst>
    <dgm:cxn modelId="{0B2B1CB6-1CE2-4699-976E-866591A05985}" type="presOf" srcId="{BD2D4F9D-861E-4549-A40C-D26988388801}" destId="{6DA2A484-7C6B-4623-9C31-DACC37FC5E23}" srcOrd="0"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DEE71-4F37-48B9-A0BB-A453167D621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61AB496-CB1B-4332-A80A-6400D815E9C9}">
      <dgm:prSet phldrT="[Text]"/>
      <dgm:spPr/>
      <dgm:t>
        <a:bodyPr/>
        <a:lstStyle/>
        <a:p>
          <a:r>
            <a:rPr lang="en-US" dirty="0" smtClean="0"/>
            <a:t>P</a:t>
          </a:r>
          <a:endParaRPr lang="en-US" dirty="0"/>
        </a:p>
      </dgm:t>
    </dgm:pt>
    <dgm:pt modelId="{02067770-79AB-4831-AB8D-79586CA7F5EF}" type="parTrans" cxnId="{46F2B67B-3FB9-43F4-974F-9150FB591C09}">
      <dgm:prSet/>
      <dgm:spPr/>
      <dgm:t>
        <a:bodyPr/>
        <a:lstStyle/>
        <a:p>
          <a:endParaRPr lang="en-US"/>
        </a:p>
      </dgm:t>
    </dgm:pt>
    <dgm:pt modelId="{D8CCB1C6-54F0-45C8-B35C-BCAC8326B073}" type="sibTrans" cxnId="{46F2B67B-3FB9-43F4-974F-9150FB591C09}">
      <dgm:prSet/>
      <dgm:spPr/>
      <dgm:t>
        <a:bodyPr/>
        <a:lstStyle/>
        <a:p>
          <a:endParaRPr lang="en-US"/>
        </a:p>
      </dgm:t>
    </dgm:pt>
    <dgm:pt modelId="{6611EDF5-C1B3-4A2B-8A71-9F18D6D948DA}">
      <dgm:prSet phldrT="[Text]"/>
      <dgm:spPr/>
      <dgm:t>
        <a:bodyPr/>
        <a:lstStyle/>
        <a:p>
          <a:r>
            <a:rPr lang="en-US" dirty="0" smtClean="0"/>
            <a:t>S</a:t>
          </a:r>
          <a:endParaRPr lang="en-US" dirty="0"/>
        </a:p>
      </dgm:t>
    </dgm:pt>
    <dgm:pt modelId="{6267D071-1268-47E0-AD08-8489B21AC059}" type="parTrans" cxnId="{73FCE5AF-839D-4BA1-98F0-99999A569D78}">
      <dgm:prSet/>
      <dgm:spPr/>
      <dgm:t>
        <a:bodyPr/>
        <a:lstStyle/>
        <a:p>
          <a:endParaRPr lang="en-US"/>
        </a:p>
      </dgm:t>
    </dgm:pt>
    <dgm:pt modelId="{44ACDDCA-9F3C-44E0-B17F-329A1CFF30D6}" type="sibTrans" cxnId="{73FCE5AF-839D-4BA1-98F0-99999A569D78}">
      <dgm:prSet/>
      <dgm:spPr/>
      <dgm:t>
        <a:bodyPr/>
        <a:lstStyle/>
        <a:p>
          <a:endParaRPr lang="en-US"/>
        </a:p>
      </dgm:t>
    </dgm:pt>
    <dgm:pt modelId="{0FD86FBE-C41C-40C6-968D-92DC3CD804A4}">
      <dgm:prSet phldrT="[Text]"/>
      <dgm:spPr/>
      <dgm:t>
        <a:bodyPr/>
        <a:lstStyle/>
        <a:p>
          <a:r>
            <a:rPr lang="en-US" dirty="0" smtClean="0"/>
            <a:t>D</a:t>
          </a:r>
          <a:endParaRPr lang="en-US" dirty="0"/>
        </a:p>
      </dgm:t>
    </dgm:pt>
    <dgm:pt modelId="{454CE24A-70FA-44F6-B79D-13B24A0BB737}" type="parTrans" cxnId="{65721720-BB1B-4441-85E5-D6EFE9844930}">
      <dgm:prSet/>
      <dgm:spPr/>
      <dgm:t>
        <a:bodyPr/>
        <a:lstStyle/>
        <a:p>
          <a:endParaRPr lang="en-US"/>
        </a:p>
      </dgm:t>
    </dgm:pt>
    <dgm:pt modelId="{8A06DB8A-B76B-428F-867D-6AC31D671007}" type="sibTrans" cxnId="{65721720-BB1B-4441-85E5-D6EFE9844930}">
      <dgm:prSet/>
      <dgm:spPr/>
      <dgm:t>
        <a:bodyPr/>
        <a:lstStyle/>
        <a:p>
          <a:endParaRPr lang="en-US"/>
        </a:p>
      </dgm:t>
    </dgm:pt>
    <dgm:pt modelId="{90D25836-3D6E-4A82-A4C4-527299DF7A81}">
      <dgm:prSet phldrT="[Text]"/>
      <dgm:spPr/>
      <dgm:t>
        <a:bodyPr/>
        <a:lstStyle/>
        <a:p>
          <a:r>
            <a:rPr lang="en-US" dirty="0" smtClean="0"/>
            <a:t>A</a:t>
          </a:r>
          <a:endParaRPr lang="en-US" dirty="0"/>
        </a:p>
      </dgm:t>
    </dgm:pt>
    <dgm:pt modelId="{16965715-E0F9-4E48-9C8D-D0159075BB34}" type="parTrans" cxnId="{409BA1B6-0533-4784-AF7C-F55282E1CB5B}">
      <dgm:prSet/>
      <dgm:spPr/>
      <dgm:t>
        <a:bodyPr/>
        <a:lstStyle/>
        <a:p>
          <a:endParaRPr lang="en-US"/>
        </a:p>
      </dgm:t>
    </dgm:pt>
    <dgm:pt modelId="{2431C930-419B-4AB9-9569-6D2D33060077}" type="sibTrans" cxnId="{409BA1B6-0533-4784-AF7C-F55282E1CB5B}">
      <dgm:prSet/>
      <dgm:spPr/>
      <dgm:t>
        <a:bodyPr/>
        <a:lstStyle/>
        <a:p>
          <a:endParaRPr lang="en-US"/>
        </a:p>
      </dgm:t>
    </dgm:pt>
    <dgm:pt modelId="{20CA79F1-F945-4CCB-B3C8-F09E89BE635B}" type="pres">
      <dgm:prSet presAssocID="{0A7DEE71-4F37-48B9-A0BB-A453167D6219}" presName="cycle" presStyleCnt="0">
        <dgm:presLayoutVars>
          <dgm:dir/>
          <dgm:resizeHandles val="exact"/>
        </dgm:presLayoutVars>
      </dgm:prSet>
      <dgm:spPr/>
      <dgm:t>
        <a:bodyPr/>
        <a:lstStyle/>
        <a:p>
          <a:endParaRPr lang="en-US"/>
        </a:p>
      </dgm:t>
    </dgm:pt>
    <dgm:pt modelId="{B4548B86-4083-40D8-B47E-14E5E1CE65E8}" type="pres">
      <dgm:prSet presAssocID="{061AB496-CB1B-4332-A80A-6400D815E9C9}" presName="dummy" presStyleCnt="0"/>
      <dgm:spPr/>
    </dgm:pt>
    <dgm:pt modelId="{9A081A62-FC43-4288-A7C2-C382C5A0FFEF}" type="pres">
      <dgm:prSet presAssocID="{061AB496-CB1B-4332-A80A-6400D815E9C9}" presName="node" presStyleLbl="revTx" presStyleIdx="0" presStyleCnt="4">
        <dgm:presLayoutVars>
          <dgm:bulletEnabled val="1"/>
        </dgm:presLayoutVars>
      </dgm:prSet>
      <dgm:spPr/>
      <dgm:t>
        <a:bodyPr/>
        <a:lstStyle/>
        <a:p>
          <a:endParaRPr lang="en-US"/>
        </a:p>
      </dgm:t>
    </dgm:pt>
    <dgm:pt modelId="{09EDFE27-A96F-483C-A480-5875413C6163}" type="pres">
      <dgm:prSet presAssocID="{D8CCB1C6-54F0-45C8-B35C-BCAC8326B073}" presName="sibTrans" presStyleLbl="node1" presStyleIdx="0" presStyleCnt="4"/>
      <dgm:spPr/>
      <dgm:t>
        <a:bodyPr/>
        <a:lstStyle/>
        <a:p>
          <a:endParaRPr lang="en-US"/>
        </a:p>
      </dgm:t>
    </dgm:pt>
    <dgm:pt modelId="{75FD0957-B857-4371-946F-3EF074B9A57D}" type="pres">
      <dgm:prSet presAssocID="{6611EDF5-C1B3-4A2B-8A71-9F18D6D948DA}" presName="dummy" presStyleCnt="0"/>
      <dgm:spPr/>
    </dgm:pt>
    <dgm:pt modelId="{8FB7DBA0-1C83-4E61-BE71-A79D9E9994C2}" type="pres">
      <dgm:prSet presAssocID="{6611EDF5-C1B3-4A2B-8A71-9F18D6D948DA}" presName="node" presStyleLbl="revTx" presStyleIdx="1" presStyleCnt="4">
        <dgm:presLayoutVars>
          <dgm:bulletEnabled val="1"/>
        </dgm:presLayoutVars>
      </dgm:prSet>
      <dgm:spPr/>
      <dgm:t>
        <a:bodyPr/>
        <a:lstStyle/>
        <a:p>
          <a:endParaRPr lang="en-US"/>
        </a:p>
      </dgm:t>
    </dgm:pt>
    <dgm:pt modelId="{FFFAE3B8-BF5A-4305-9450-548D233E00A1}" type="pres">
      <dgm:prSet presAssocID="{44ACDDCA-9F3C-44E0-B17F-329A1CFF30D6}" presName="sibTrans" presStyleLbl="node1" presStyleIdx="1" presStyleCnt="4"/>
      <dgm:spPr/>
      <dgm:t>
        <a:bodyPr/>
        <a:lstStyle/>
        <a:p>
          <a:endParaRPr lang="en-US"/>
        </a:p>
      </dgm:t>
    </dgm:pt>
    <dgm:pt modelId="{F55273E8-E50B-4189-8F2C-232E6022CA0F}" type="pres">
      <dgm:prSet presAssocID="{0FD86FBE-C41C-40C6-968D-92DC3CD804A4}" presName="dummy" presStyleCnt="0"/>
      <dgm:spPr/>
    </dgm:pt>
    <dgm:pt modelId="{FF970E7F-01AF-4B78-9FA5-AB94D0D366C0}" type="pres">
      <dgm:prSet presAssocID="{0FD86FBE-C41C-40C6-968D-92DC3CD804A4}" presName="node" presStyleLbl="revTx" presStyleIdx="2" presStyleCnt="4">
        <dgm:presLayoutVars>
          <dgm:bulletEnabled val="1"/>
        </dgm:presLayoutVars>
      </dgm:prSet>
      <dgm:spPr/>
      <dgm:t>
        <a:bodyPr/>
        <a:lstStyle/>
        <a:p>
          <a:endParaRPr lang="en-US"/>
        </a:p>
      </dgm:t>
    </dgm:pt>
    <dgm:pt modelId="{951D28B5-9AD6-44A6-8B3C-380FFAF1DCBD}" type="pres">
      <dgm:prSet presAssocID="{8A06DB8A-B76B-428F-867D-6AC31D671007}" presName="sibTrans" presStyleLbl="node1" presStyleIdx="2" presStyleCnt="4"/>
      <dgm:spPr/>
      <dgm:t>
        <a:bodyPr/>
        <a:lstStyle/>
        <a:p>
          <a:endParaRPr lang="en-US"/>
        </a:p>
      </dgm:t>
    </dgm:pt>
    <dgm:pt modelId="{0FAF54C9-5625-4B15-B416-FE5CC9F2D160}" type="pres">
      <dgm:prSet presAssocID="{90D25836-3D6E-4A82-A4C4-527299DF7A81}" presName="dummy" presStyleCnt="0"/>
      <dgm:spPr/>
    </dgm:pt>
    <dgm:pt modelId="{0244EFDD-2ED3-4CC7-9CC3-6BDBAD7CC590}" type="pres">
      <dgm:prSet presAssocID="{90D25836-3D6E-4A82-A4C4-527299DF7A81}" presName="node" presStyleLbl="revTx" presStyleIdx="3" presStyleCnt="4">
        <dgm:presLayoutVars>
          <dgm:bulletEnabled val="1"/>
        </dgm:presLayoutVars>
      </dgm:prSet>
      <dgm:spPr/>
      <dgm:t>
        <a:bodyPr/>
        <a:lstStyle/>
        <a:p>
          <a:endParaRPr lang="en-US"/>
        </a:p>
      </dgm:t>
    </dgm:pt>
    <dgm:pt modelId="{F5823387-0C66-4E5E-99E2-DB00AB174CD8}" type="pres">
      <dgm:prSet presAssocID="{2431C930-419B-4AB9-9569-6D2D33060077}" presName="sibTrans" presStyleLbl="node1" presStyleIdx="3" presStyleCnt="4"/>
      <dgm:spPr/>
      <dgm:t>
        <a:bodyPr/>
        <a:lstStyle/>
        <a:p>
          <a:endParaRPr lang="en-US"/>
        </a:p>
      </dgm:t>
    </dgm:pt>
  </dgm:ptLst>
  <dgm:cxnLst>
    <dgm:cxn modelId="{5BD11D45-2CB0-4AC9-8138-D35ACAE9F0E2}" type="presOf" srcId="{061AB496-CB1B-4332-A80A-6400D815E9C9}" destId="{9A081A62-FC43-4288-A7C2-C382C5A0FFEF}" srcOrd="0" destOrd="0" presId="urn:microsoft.com/office/officeart/2005/8/layout/cycle1"/>
    <dgm:cxn modelId="{74198F6A-1EDC-4E0F-A3EE-8E968DE0EC23}" type="presOf" srcId="{6611EDF5-C1B3-4A2B-8A71-9F18D6D948DA}" destId="{8FB7DBA0-1C83-4E61-BE71-A79D9E9994C2}" srcOrd="0" destOrd="0" presId="urn:microsoft.com/office/officeart/2005/8/layout/cycle1"/>
    <dgm:cxn modelId="{46F2B67B-3FB9-43F4-974F-9150FB591C09}" srcId="{0A7DEE71-4F37-48B9-A0BB-A453167D6219}" destId="{061AB496-CB1B-4332-A80A-6400D815E9C9}" srcOrd="0" destOrd="0" parTransId="{02067770-79AB-4831-AB8D-79586CA7F5EF}" sibTransId="{D8CCB1C6-54F0-45C8-B35C-BCAC8326B073}"/>
    <dgm:cxn modelId="{825234AB-4049-475E-A918-CABFF634B43C}" type="presOf" srcId="{90D25836-3D6E-4A82-A4C4-527299DF7A81}" destId="{0244EFDD-2ED3-4CC7-9CC3-6BDBAD7CC590}" srcOrd="0" destOrd="0" presId="urn:microsoft.com/office/officeart/2005/8/layout/cycle1"/>
    <dgm:cxn modelId="{E6819F37-1132-4F1D-BFCB-3C5EAE060C39}" type="presOf" srcId="{0A7DEE71-4F37-48B9-A0BB-A453167D6219}" destId="{20CA79F1-F945-4CCB-B3C8-F09E89BE635B}" srcOrd="0" destOrd="0" presId="urn:microsoft.com/office/officeart/2005/8/layout/cycle1"/>
    <dgm:cxn modelId="{5D66F198-F47C-4885-B898-80C2568A3232}" type="presOf" srcId="{8A06DB8A-B76B-428F-867D-6AC31D671007}" destId="{951D28B5-9AD6-44A6-8B3C-380FFAF1DCBD}" srcOrd="0" destOrd="0" presId="urn:microsoft.com/office/officeart/2005/8/layout/cycle1"/>
    <dgm:cxn modelId="{409BA1B6-0533-4784-AF7C-F55282E1CB5B}" srcId="{0A7DEE71-4F37-48B9-A0BB-A453167D6219}" destId="{90D25836-3D6E-4A82-A4C4-527299DF7A81}" srcOrd="3" destOrd="0" parTransId="{16965715-E0F9-4E48-9C8D-D0159075BB34}" sibTransId="{2431C930-419B-4AB9-9569-6D2D33060077}"/>
    <dgm:cxn modelId="{65721720-BB1B-4441-85E5-D6EFE9844930}" srcId="{0A7DEE71-4F37-48B9-A0BB-A453167D6219}" destId="{0FD86FBE-C41C-40C6-968D-92DC3CD804A4}" srcOrd="2" destOrd="0" parTransId="{454CE24A-70FA-44F6-B79D-13B24A0BB737}" sibTransId="{8A06DB8A-B76B-428F-867D-6AC31D671007}"/>
    <dgm:cxn modelId="{B67F18A1-7693-4158-94F0-A2C380D5A239}" type="presOf" srcId="{44ACDDCA-9F3C-44E0-B17F-329A1CFF30D6}" destId="{FFFAE3B8-BF5A-4305-9450-548D233E00A1}" srcOrd="0" destOrd="0" presId="urn:microsoft.com/office/officeart/2005/8/layout/cycle1"/>
    <dgm:cxn modelId="{73FCE5AF-839D-4BA1-98F0-99999A569D78}" srcId="{0A7DEE71-4F37-48B9-A0BB-A453167D6219}" destId="{6611EDF5-C1B3-4A2B-8A71-9F18D6D948DA}" srcOrd="1" destOrd="0" parTransId="{6267D071-1268-47E0-AD08-8489B21AC059}" sibTransId="{44ACDDCA-9F3C-44E0-B17F-329A1CFF30D6}"/>
    <dgm:cxn modelId="{51DAEB8E-CDA2-4EFC-B137-7EFFDFAD0650}" type="presOf" srcId="{D8CCB1C6-54F0-45C8-B35C-BCAC8326B073}" destId="{09EDFE27-A96F-483C-A480-5875413C6163}" srcOrd="0" destOrd="0" presId="urn:microsoft.com/office/officeart/2005/8/layout/cycle1"/>
    <dgm:cxn modelId="{1796CCC1-0862-4973-96FD-DB6B1806BC01}" type="presOf" srcId="{0FD86FBE-C41C-40C6-968D-92DC3CD804A4}" destId="{FF970E7F-01AF-4B78-9FA5-AB94D0D366C0}" srcOrd="0" destOrd="0" presId="urn:microsoft.com/office/officeart/2005/8/layout/cycle1"/>
    <dgm:cxn modelId="{BCDC29F0-2C67-4CB1-9545-F17711F301DB}" type="presOf" srcId="{2431C930-419B-4AB9-9569-6D2D33060077}" destId="{F5823387-0C66-4E5E-99E2-DB00AB174CD8}" srcOrd="0" destOrd="0" presId="urn:microsoft.com/office/officeart/2005/8/layout/cycle1"/>
    <dgm:cxn modelId="{F0A58630-954E-4548-86A9-2BF21A683034}" type="presParOf" srcId="{20CA79F1-F945-4CCB-B3C8-F09E89BE635B}" destId="{B4548B86-4083-40D8-B47E-14E5E1CE65E8}" srcOrd="0" destOrd="0" presId="urn:microsoft.com/office/officeart/2005/8/layout/cycle1"/>
    <dgm:cxn modelId="{807A1B6B-501D-4896-BCB2-CCCA43DE0E99}" type="presParOf" srcId="{20CA79F1-F945-4CCB-B3C8-F09E89BE635B}" destId="{9A081A62-FC43-4288-A7C2-C382C5A0FFEF}" srcOrd="1" destOrd="0" presId="urn:microsoft.com/office/officeart/2005/8/layout/cycle1"/>
    <dgm:cxn modelId="{241DAEC9-3EAD-4DF5-8121-0297EBF958DC}" type="presParOf" srcId="{20CA79F1-F945-4CCB-B3C8-F09E89BE635B}" destId="{09EDFE27-A96F-483C-A480-5875413C6163}" srcOrd="2" destOrd="0" presId="urn:microsoft.com/office/officeart/2005/8/layout/cycle1"/>
    <dgm:cxn modelId="{C58A9F7E-31D5-42F6-B5C4-1BB064CC4B95}" type="presParOf" srcId="{20CA79F1-F945-4CCB-B3C8-F09E89BE635B}" destId="{75FD0957-B857-4371-946F-3EF074B9A57D}" srcOrd="3" destOrd="0" presId="urn:microsoft.com/office/officeart/2005/8/layout/cycle1"/>
    <dgm:cxn modelId="{DA1B1C04-15BB-46A9-9EB8-E5D11FA05FDC}" type="presParOf" srcId="{20CA79F1-F945-4CCB-B3C8-F09E89BE635B}" destId="{8FB7DBA0-1C83-4E61-BE71-A79D9E9994C2}" srcOrd="4" destOrd="0" presId="urn:microsoft.com/office/officeart/2005/8/layout/cycle1"/>
    <dgm:cxn modelId="{FC4D4D28-4CFE-48AE-BC65-61E03C411388}" type="presParOf" srcId="{20CA79F1-F945-4CCB-B3C8-F09E89BE635B}" destId="{FFFAE3B8-BF5A-4305-9450-548D233E00A1}" srcOrd="5" destOrd="0" presId="urn:microsoft.com/office/officeart/2005/8/layout/cycle1"/>
    <dgm:cxn modelId="{1CE7AD75-606E-456F-9568-AA1CCD9E3F2D}" type="presParOf" srcId="{20CA79F1-F945-4CCB-B3C8-F09E89BE635B}" destId="{F55273E8-E50B-4189-8F2C-232E6022CA0F}" srcOrd="6" destOrd="0" presId="urn:microsoft.com/office/officeart/2005/8/layout/cycle1"/>
    <dgm:cxn modelId="{C8F92F88-BCDC-4FDF-8584-92A35BE6EB3E}" type="presParOf" srcId="{20CA79F1-F945-4CCB-B3C8-F09E89BE635B}" destId="{FF970E7F-01AF-4B78-9FA5-AB94D0D366C0}" srcOrd="7" destOrd="0" presId="urn:microsoft.com/office/officeart/2005/8/layout/cycle1"/>
    <dgm:cxn modelId="{C80B44E3-E3D7-4C32-B0ED-951F9DEE4C0E}" type="presParOf" srcId="{20CA79F1-F945-4CCB-B3C8-F09E89BE635B}" destId="{951D28B5-9AD6-44A6-8B3C-380FFAF1DCBD}" srcOrd="8" destOrd="0" presId="urn:microsoft.com/office/officeart/2005/8/layout/cycle1"/>
    <dgm:cxn modelId="{0AB4893C-37CB-4142-B244-DEAC3AB96B1B}" type="presParOf" srcId="{20CA79F1-F945-4CCB-B3C8-F09E89BE635B}" destId="{0FAF54C9-5625-4B15-B416-FE5CC9F2D160}" srcOrd="9" destOrd="0" presId="urn:microsoft.com/office/officeart/2005/8/layout/cycle1"/>
    <dgm:cxn modelId="{C7BD4F5F-6779-4DA5-ABCF-5651D1D00DD4}" type="presParOf" srcId="{20CA79F1-F945-4CCB-B3C8-F09E89BE635B}" destId="{0244EFDD-2ED3-4CC7-9CC3-6BDBAD7CC590}" srcOrd="10" destOrd="0" presId="urn:microsoft.com/office/officeart/2005/8/layout/cycle1"/>
    <dgm:cxn modelId="{FB3D1D31-0A5C-4526-A8AD-A952F0D6DD51}" type="presParOf" srcId="{20CA79F1-F945-4CCB-B3C8-F09E89BE635B}" destId="{F5823387-0C66-4E5E-99E2-DB00AB174CD8}"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38867" y="369711"/>
            <a:ext cx="2971800" cy="457200"/>
          </a:xfrm>
          <a:prstGeom prst="rect">
            <a:avLst/>
          </a:prstGeom>
        </p:spPr>
        <p:txBody>
          <a:bodyPr vert="horz" lIns="91440" tIns="45720" rIns="91440" bIns="45720" rtlCol="0"/>
          <a:lstStyle>
            <a:lvl1pPr algn="l">
              <a:defRPr sz="1200"/>
            </a:lvl1pPr>
          </a:lstStyle>
          <a:p>
            <a:pPr algn="ctr"/>
            <a:r>
              <a:rPr lang="en-US" dirty="0" smtClean="0">
                <a:latin typeface="Times New Roman" panose="02020603050405020304" pitchFamily="18" charset="0"/>
                <a:cs typeface="Times New Roman" panose="02020603050405020304" pitchFamily="18" charset="0"/>
              </a:rPr>
              <a:t>Presentation Title</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3"/>
          </p:nvPr>
        </p:nvSpPr>
        <p:spPr>
          <a:xfrm>
            <a:off x="1629651" y="8424333"/>
            <a:ext cx="3595878" cy="457200"/>
          </a:xfrm>
          <a:prstGeom prst="rect">
            <a:avLst/>
          </a:prstGeom>
        </p:spPr>
        <p:txBody>
          <a:bodyPr vert="horz" lIns="91440" tIns="45720" rIns="91440" bIns="45720" rtlCol="0" anchor="b"/>
          <a:lstStyle>
            <a:lvl1pPr algn="r">
              <a:defRPr sz="1200"/>
            </a:lvl1pPr>
          </a:lstStyle>
          <a:p>
            <a:pPr algn="ctr"/>
            <a:r>
              <a:rPr lang="en-US" dirty="0" smtClean="0">
                <a:latin typeface="Times New Roman" panose="02020603050405020304" pitchFamily="18" charset="0"/>
                <a:cs typeface="Times New Roman" panose="02020603050405020304" pitchFamily="18" charset="0"/>
              </a:rPr>
              <a:t>Health Services Advisory Group, Inc.</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fld id="{C421F214-65C1-4BD1-A29A-E6049B2E585B}" type="slidenum">
              <a:rPr lang="en-US" smtClean="0">
                <a:latin typeface="Times New Roman" panose="02020603050405020304" pitchFamily="18" charset="0"/>
                <a:cs typeface="Times New Roman" panose="02020603050405020304" pitchFamily="18" charset="0"/>
              </a:rPr>
              <a:pPr algn="ctr"/>
              <a:t>‹#›</a:t>
            </a:fld>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1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21E7E-F56A-4A6E-8EBB-DFE43C9C1E83}" type="datetimeFigureOut">
              <a:rPr lang="en-US" smtClean="0"/>
              <a:t>3/4/2016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78A91-E263-46B9-A7AE-71D8ABBACD49}" type="slidenum">
              <a:rPr lang="en-US" smtClean="0"/>
              <a:t>‹#›</a:t>
            </a:fld>
            <a:endParaRPr lang="en-US" dirty="0"/>
          </a:p>
        </p:txBody>
      </p:sp>
    </p:spTree>
    <p:extLst>
      <p:ext uri="{BB962C8B-B14F-4D97-AF65-F5344CB8AC3E}">
        <p14:creationId xmlns:p14="http://schemas.microsoft.com/office/powerpoint/2010/main" val="10380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01751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5641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0471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67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8884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goal will require multiple smaller tests of change…</a:t>
            </a:r>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7970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2"/>
          </p:nvPr>
        </p:nvSpPr>
        <p:spPr>
          <a:xfrm>
            <a:off x="457200" y="6477000"/>
            <a:ext cx="762000" cy="3810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596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244958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t>3/4/2016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34610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2"/>
          </p:nvPr>
        </p:nvSpPr>
        <p:spPr>
          <a:xfrm>
            <a:off x="457200" y="6477000"/>
            <a:ext cx="762000" cy="3810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6948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7178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6084102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826200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990280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075385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634362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91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686800" cy="1066800"/>
          </a:xfrm>
        </p:spPr>
        <p:txBody>
          <a:bodyPr lIns="0" tIns="45720" rIns="0" anchor="ctr" anchorCtr="0">
            <a:noAutofit/>
          </a:bodyPr>
          <a:lstStyle>
            <a:lvl1pPr algn="l">
              <a:lnSpc>
                <a:spcPts val="3700"/>
              </a:lnSpc>
              <a:defRPr sz="4000" b="1" baseline="0">
                <a:solidFill>
                  <a:schemeClr val="bg2"/>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992622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966992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4664513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0758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6833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054966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291954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33090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3871005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771268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1527112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892232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14817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1797188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99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85960779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17197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081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1185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5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72179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439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228122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308718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318010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0718403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43550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1537007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220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6862913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7086008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3675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11"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14373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6579663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2695404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21197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24138935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5367865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883443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155196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1882085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145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04127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428771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1354189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796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4679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765644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870578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6210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96501122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5747458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46663446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457558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1665644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47982575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622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259296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2597458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180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096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2991799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39325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0835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8901691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0"/>
            <a:ext cx="3008313" cy="1676400"/>
          </a:xfrm>
        </p:spPr>
        <p:txBody>
          <a:bodyPr anchor="b">
            <a:noAutofit/>
          </a:bodyPr>
          <a:lstStyle>
            <a:lvl1pPr algn="l">
              <a:defRPr sz="36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2971800"/>
            <a:ext cx="3008313" cy="3154363"/>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1618120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3636155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868708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628641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47696085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925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944831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00598759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5537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597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73046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6132512" cy="566738"/>
          </a:xfrm>
        </p:spPr>
        <p:txBody>
          <a:bodyPr anchor="b">
            <a:noAutofit/>
          </a:bodyPr>
          <a:lstStyle>
            <a:lvl1pPr algn="l">
              <a:defRPr sz="36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47056"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542256" y="5367338"/>
            <a:ext cx="6096000" cy="804862"/>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998741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768444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t>3/4/2016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t>‹#›</a:t>
            </a:fld>
            <a:endParaRPr lang="en-US" dirty="0"/>
          </a:p>
        </p:txBody>
      </p:sp>
    </p:spTree>
    <p:extLst>
      <p:ext uri="{BB962C8B-B14F-4D97-AF65-F5344CB8AC3E}">
        <p14:creationId xmlns:p14="http://schemas.microsoft.com/office/powerpoint/2010/main" val="112734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319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6709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61902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7469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64163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3/4/2016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2592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0.xml"/><Relationship Id="rId1" Type="http://schemas.openxmlformats.org/officeDocument/2006/relationships/themeOverride" Target="../theme/themeOverride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3.xml"/><Relationship Id="rId1" Type="http://schemas.openxmlformats.org/officeDocument/2006/relationships/themeOverride" Target="../theme/themeOverride4.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6.xml"/><Relationship Id="rId1" Type="http://schemas.openxmlformats.org/officeDocument/2006/relationships/themeOverride" Target="../theme/themeOverride5.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6.xml"/><Relationship Id="rId1" Type="http://schemas.openxmlformats.org/officeDocument/2006/relationships/themeOverride" Target="../theme/themeOverride6.xml"/><Relationship Id="rId5" Type="http://schemas.openxmlformats.org/officeDocument/2006/relationships/image" Target="../media/image11.emf"/><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6.xml"/><Relationship Id="rId1" Type="http://schemas.openxmlformats.org/officeDocument/2006/relationships/themeOverride" Target="../theme/themeOverride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6.xml"/><Relationship Id="rId1" Type="http://schemas.openxmlformats.org/officeDocument/2006/relationships/themeOverride" Target="../theme/themeOverride8.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6.xml"/><Relationship Id="rId1" Type="http://schemas.openxmlformats.org/officeDocument/2006/relationships/themeOverride" Target="../theme/themeOverride9.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6.xml"/><Relationship Id="rId1" Type="http://schemas.openxmlformats.org/officeDocument/2006/relationships/themeOverride" Target="../theme/themeOverride10.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6.xml"/><Relationship Id="rId1" Type="http://schemas.openxmlformats.org/officeDocument/2006/relationships/themeOverride" Target="../theme/themeOverride1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6.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6.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9.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xml"/><Relationship Id="rId7" Type="http://schemas.openxmlformats.org/officeDocument/2006/relationships/diagramQuickStyle" Target="../diagrams/quickStyle2.xml"/><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hemeOverride" Target="../theme/themeOverride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Utilizing The Plan-Do-Study-Act Process to Maximize PIP Performance – Part 1</a:t>
            </a:r>
            <a:endParaRPr lang="en-US" dirty="0"/>
          </a:p>
        </p:txBody>
      </p:sp>
      <p:sp>
        <p:nvSpPr>
          <p:cNvPr id="6" name="Subtitle 5"/>
          <p:cNvSpPr>
            <a:spLocks noGrp="1"/>
          </p:cNvSpPr>
          <p:nvPr>
            <p:ph type="subTitle" idx="1"/>
          </p:nvPr>
        </p:nvSpPr>
        <p:spPr/>
        <p:txBody>
          <a:bodyPr/>
          <a:lstStyle/>
          <a:p>
            <a:r>
              <a:rPr lang="en-US" dirty="0" smtClean="0"/>
              <a:t>Christi Melendez, RN, CPHQ</a:t>
            </a:r>
            <a:endParaRPr lang="en-US" dirty="0"/>
          </a:p>
          <a:p>
            <a:r>
              <a:rPr lang="en-US" dirty="0" smtClean="0"/>
              <a:t>February 2, 2016</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a:t>
            </a:fld>
            <a:endParaRPr lang="en-US" dirty="0"/>
          </a:p>
        </p:txBody>
      </p:sp>
    </p:spTree>
    <p:extLst>
      <p:ext uri="{BB962C8B-B14F-4D97-AF65-F5344CB8AC3E}">
        <p14:creationId xmlns:p14="http://schemas.microsoft.com/office/powerpoint/2010/main" val="91952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Study: Intervention Results</a:t>
            </a:r>
            <a:endParaRPr lang="en-US" sz="4000" b="1" dirty="0"/>
          </a:p>
        </p:txBody>
      </p:sp>
      <p:sp>
        <p:nvSpPr>
          <p:cNvPr id="3" name="Content Placeholder 2"/>
          <p:cNvSpPr>
            <a:spLocks noGrp="1"/>
          </p:cNvSpPr>
          <p:nvPr>
            <p:ph idx="1"/>
          </p:nvPr>
        </p:nvSpPr>
        <p:spPr/>
        <p:txBody>
          <a:bodyPr/>
          <a:lstStyle/>
          <a:p>
            <a:endParaRPr lang="en-US" dirty="0" smtClean="0"/>
          </a:p>
          <a:p>
            <a:r>
              <a:rPr lang="en-US" dirty="0" smtClean="0"/>
              <a:t>The </a:t>
            </a:r>
            <a:r>
              <a:rPr lang="en-US" i="1" dirty="0" smtClean="0"/>
              <a:t>Study</a:t>
            </a:r>
            <a:r>
              <a:rPr lang="en-US" dirty="0" smtClean="0"/>
              <a:t> stage brings together predictions made in the </a:t>
            </a:r>
            <a:r>
              <a:rPr lang="en-US" i="1" dirty="0" smtClean="0"/>
              <a:t>Plan</a:t>
            </a:r>
            <a:r>
              <a:rPr lang="en-US" dirty="0" smtClean="0"/>
              <a:t> stage and results from testing in the </a:t>
            </a:r>
            <a:r>
              <a:rPr lang="en-US" i="1" dirty="0" smtClean="0"/>
              <a:t>Do</a:t>
            </a:r>
            <a:r>
              <a:rPr lang="en-US" dirty="0" smtClean="0"/>
              <a:t> stage. </a:t>
            </a:r>
          </a:p>
          <a:p>
            <a:r>
              <a:rPr lang="en-US" dirty="0" smtClean="0"/>
              <a:t>This is done by comparing results of the data to the prediction. </a:t>
            </a:r>
          </a:p>
          <a:p>
            <a:endParaRPr lang="en-US" altLang="en-US" dirty="0" smtClean="0"/>
          </a:p>
          <a:p>
            <a:pPr marL="0" indent="0">
              <a:buNone/>
            </a:pPr>
            <a:endParaRPr lang="en-US" altLang="en-US" dirty="0" smtClean="0"/>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10</a:t>
            </a:fld>
            <a:endParaRPr lang="en-US" dirty="0">
              <a:solidFill>
                <a:prstClr val="black">
                  <a:lumMod val="85000"/>
                  <a:lumOff val="15000"/>
                </a:prstClr>
              </a:solidFill>
            </a:endParaRPr>
          </a:p>
        </p:txBody>
      </p:sp>
    </p:spTree>
    <p:extLst>
      <p:ext uri="{BB962C8B-B14F-4D97-AF65-F5344CB8AC3E}">
        <p14:creationId xmlns:p14="http://schemas.microsoft.com/office/powerpoint/2010/main" val="36391031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a:t>
            </a:r>
            <a:r>
              <a:rPr lang="en-US" altLang="en-US" sz="4000" b="1" dirty="0" smtClean="0"/>
              <a:t>Study: Intervention Effectiveness</a:t>
            </a:r>
            <a:endParaRPr lang="en-US" sz="4000" b="1" dirty="0"/>
          </a:p>
        </p:txBody>
      </p:sp>
      <p:sp>
        <p:nvSpPr>
          <p:cNvPr id="3" name="Content Placeholder 2"/>
          <p:cNvSpPr>
            <a:spLocks noGrp="1"/>
          </p:cNvSpPr>
          <p:nvPr>
            <p:ph idx="1"/>
          </p:nvPr>
        </p:nvSpPr>
        <p:spPr/>
        <p:txBody>
          <a:bodyPr/>
          <a:lstStyle/>
          <a:p>
            <a:endParaRPr lang="en-US" altLang="en-US" dirty="0" smtClean="0"/>
          </a:p>
          <a:p>
            <a:r>
              <a:rPr lang="en-US" altLang="en-US" dirty="0" smtClean="0"/>
              <a:t>How results compared to the prediction. </a:t>
            </a:r>
          </a:p>
          <a:p>
            <a:r>
              <a:rPr lang="en-US" altLang="en-US" dirty="0" smtClean="0"/>
              <a:t>How data illustrate that the intervention was effective or ineffective.</a:t>
            </a:r>
          </a:p>
          <a:p>
            <a:r>
              <a:rPr lang="en-US" altLang="en-US" dirty="0" smtClean="0"/>
              <a:t>What were the lessons learned.</a:t>
            </a:r>
          </a:p>
          <a:p>
            <a:r>
              <a:rPr lang="en-US" altLang="en-US" dirty="0" smtClean="0"/>
              <a:t>What the plan will do differently when testing again.</a:t>
            </a:r>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11</a:t>
            </a:fld>
            <a:endParaRPr lang="en-US" dirty="0">
              <a:solidFill>
                <a:prstClr val="black">
                  <a:lumMod val="85000"/>
                  <a:lumOff val="15000"/>
                </a:prstClr>
              </a:solidFill>
            </a:endParaRPr>
          </a:p>
        </p:txBody>
      </p:sp>
    </p:spTree>
    <p:extLst>
      <p:ext uri="{BB962C8B-B14F-4D97-AF65-F5344CB8AC3E}">
        <p14:creationId xmlns:p14="http://schemas.microsoft.com/office/powerpoint/2010/main" val="24922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Act: Adopt-Adapt-Abandon</a:t>
            </a:r>
            <a:endParaRPr lang="en-US" sz="4000" b="1" dirty="0"/>
          </a:p>
        </p:txBody>
      </p:sp>
      <p:sp>
        <p:nvSpPr>
          <p:cNvPr id="3" name="Content Placeholder 2"/>
          <p:cNvSpPr>
            <a:spLocks noGrp="1"/>
          </p:cNvSpPr>
          <p:nvPr>
            <p:ph idx="1"/>
          </p:nvPr>
        </p:nvSpPr>
        <p:spPr>
          <a:xfrm>
            <a:off x="381000" y="1295400"/>
            <a:ext cx="8229600" cy="4906963"/>
          </a:xfrm>
        </p:spPr>
        <p:txBody>
          <a:bodyPr/>
          <a:lstStyle/>
          <a:p>
            <a:pPr marL="0" indent="0">
              <a:buNone/>
            </a:pPr>
            <a:r>
              <a:rPr lang="en-US" b="1" dirty="0" smtClean="0"/>
              <a:t>Adopt:</a:t>
            </a:r>
            <a:r>
              <a:rPr lang="en-US" dirty="0" smtClean="0"/>
              <a:t> Select changes to test on a larger scale or develop a plan for sustainability if progressive testing revealed that the intervention should be implemented.</a:t>
            </a:r>
          </a:p>
          <a:p>
            <a:pPr marL="0" lvl="0" indent="0">
              <a:buNone/>
            </a:pPr>
            <a:r>
              <a:rPr lang="en-US" b="1" dirty="0" smtClean="0">
                <a:solidFill>
                  <a:prstClr val="black">
                    <a:lumMod val="85000"/>
                    <a:lumOff val="15000"/>
                  </a:prstClr>
                </a:solidFill>
              </a:rPr>
              <a:t>Adapt: </a:t>
            </a:r>
            <a:r>
              <a:rPr lang="en-US" dirty="0">
                <a:solidFill>
                  <a:prstClr val="black">
                    <a:lumMod val="85000"/>
                    <a:lumOff val="15000"/>
                  </a:prstClr>
                </a:solidFill>
              </a:rPr>
              <a:t>Integrate </a:t>
            </a:r>
            <a:r>
              <a:rPr lang="en-US" dirty="0" smtClean="0">
                <a:solidFill>
                  <a:prstClr val="black">
                    <a:lumMod val="85000"/>
                    <a:lumOff val="15000"/>
                  </a:prstClr>
                </a:solidFill>
              </a:rPr>
              <a:t>results </a:t>
            </a:r>
            <a:r>
              <a:rPr lang="en-US" dirty="0">
                <a:solidFill>
                  <a:prstClr val="black">
                    <a:lumMod val="85000"/>
                    <a:lumOff val="15000"/>
                  </a:prstClr>
                </a:solidFill>
              </a:rPr>
              <a:t>of lessons learned during the </a:t>
            </a:r>
            <a:r>
              <a:rPr lang="en-US" i="1" dirty="0">
                <a:solidFill>
                  <a:prstClr val="black">
                    <a:lumMod val="85000"/>
                    <a:lumOff val="15000"/>
                  </a:prstClr>
                </a:solidFill>
              </a:rPr>
              <a:t>Study</a:t>
            </a:r>
            <a:r>
              <a:rPr lang="en-US" dirty="0">
                <a:solidFill>
                  <a:prstClr val="black">
                    <a:lumMod val="85000"/>
                    <a:lumOff val="15000"/>
                  </a:prstClr>
                </a:solidFill>
              </a:rPr>
              <a:t> phase into a new test or adapt the test to a new or larger environment/situation.</a:t>
            </a:r>
          </a:p>
          <a:p>
            <a:pPr marL="0" lvl="0" indent="0">
              <a:buNone/>
            </a:pPr>
            <a:r>
              <a:rPr lang="en-US" b="1" dirty="0" smtClean="0">
                <a:solidFill>
                  <a:prstClr val="black">
                    <a:lumMod val="85000"/>
                    <a:lumOff val="15000"/>
                  </a:prstClr>
                </a:solidFill>
              </a:rPr>
              <a:t>Abandon: </a:t>
            </a:r>
            <a:r>
              <a:rPr lang="en-US" dirty="0">
                <a:solidFill>
                  <a:prstClr val="black">
                    <a:lumMod val="85000"/>
                    <a:lumOff val="15000"/>
                  </a:prstClr>
                </a:solidFill>
              </a:rPr>
              <a:t>Discard the change idea and test a different one.</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12</a:t>
            </a:fld>
            <a:endParaRPr lang="en-US" dirty="0">
              <a:solidFill>
                <a:prstClr val="black">
                  <a:lumMod val="85000"/>
                  <a:lumOff val="15000"/>
                </a:prstClr>
              </a:solidFill>
            </a:endParaRPr>
          </a:p>
        </p:txBody>
      </p:sp>
    </p:spTree>
    <p:extLst>
      <p:ext uri="{BB962C8B-B14F-4D97-AF65-F5344CB8AC3E}">
        <p14:creationId xmlns:p14="http://schemas.microsoft.com/office/powerpoint/2010/main" val="6647562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90600"/>
          </a:xfrm>
        </p:spPr>
        <p:txBody>
          <a:bodyPr/>
          <a:lstStyle/>
          <a:p>
            <a:r>
              <a:rPr lang="en-US" sz="3600" b="1" dirty="0"/>
              <a:t>PDSA Worksheet for Testing Change</a:t>
            </a:r>
            <a:r>
              <a:rPr lang="en-US" b="1" dirty="0"/>
              <a:t/>
            </a:r>
            <a:br>
              <a:rPr lang="en-US" b="1" dirty="0"/>
            </a:br>
            <a:r>
              <a:rPr lang="en-US" sz="2400" b="1" dirty="0" smtClean="0"/>
              <a:t>Institute for Healthcare Improvement</a:t>
            </a:r>
            <a:r>
              <a:rPr lang="en-US" b="1" dirty="0" smtClean="0"/>
              <a:t/>
            </a:r>
            <a:br>
              <a:rPr lang="en-US" b="1" dirty="0" smtClean="0"/>
            </a:br>
            <a:r>
              <a:rPr lang="en-US" b="1" dirty="0" smtClean="0"/>
              <a:t> </a:t>
            </a:r>
            <a:endParaRPr lang="en-US" b="1" dirty="0"/>
          </a:p>
        </p:txBody>
      </p:sp>
      <p:sp>
        <p:nvSpPr>
          <p:cNvPr id="3" name="Content Placeholder 2"/>
          <p:cNvSpPr>
            <a:spLocks noGrp="1"/>
          </p:cNvSpPr>
          <p:nvPr>
            <p:ph idx="1"/>
          </p:nvPr>
        </p:nvSpPr>
        <p:spPr>
          <a:xfrm>
            <a:off x="152398" y="965696"/>
            <a:ext cx="8915401" cy="5384800"/>
          </a:xfrm>
        </p:spPr>
        <p:txBody>
          <a:bodyPr/>
          <a:lstStyle/>
          <a:p>
            <a:pPr marL="0" indent="0">
              <a:buNone/>
            </a:pPr>
            <a:endParaRPr lang="en-US" dirty="0" smtClean="0"/>
          </a:p>
          <a:p>
            <a:pPr marL="0" indent="0">
              <a:buNone/>
            </a:pPr>
            <a:r>
              <a:rPr lang="en-US" dirty="0"/>
              <a: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13</a:t>
            </a:fld>
            <a:endParaRPr lang="en-US" dirty="0">
              <a:solidFill>
                <a:prstClr val="black">
                  <a:lumMod val="85000"/>
                  <a:lumOff val="1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86220564"/>
              </p:ext>
            </p:extLst>
          </p:nvPr>
        </p:nvGraphicFramePr>
        <p:xfrm>
          <a:off x="1066800" y="1755775"/>
          <a:ext cx="7419975" cy="747589"/>
        </p:xfrm>
        <a:graphic>
          <a:graphicData uri="http://schemas.openxmlformats.org/drawingml/2006/table">
            <a:tbl>
              <a:tblPr/>
              <a:tblGrid>
                <a:gridCol w="4677948"/>
                <a:gridCol w="996524"/>
                <a:gridCol w="774369"/>
                <a:gridCol w="971134"/>
              </a:tblGrid>
              <a:tr h="300796">
                <a:tc>
                  <a:txBody>
                    <a:bodyPr/>
                    <a:lstStyle/>
                    <a:p>
                      <a:pPr marL="0" marR="0">
                        <a:spcBef>
                          <a:spcPts val="0"/>
                        </a:spcBef>
                        <a:spcAft>
                          <a:spcPts val="0"/>
                        </a:spcAft>
                      </a:pPr>
                      <a:r>
                        <a:rPr lang="en-US" sz="1200" b="1" dirty="0">
                          <a:solidFill>
                            <a:srgbClr val="000000"/>
                          </a:solidFill>
                          <a:effectLst/>
                          <a:latin typeface="Arial"/>
                          <a:ea typeface="Times New Roman"/>
                        </a:rPr>
                        <a:t>Describe your first (or next) test of change: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Arial"/>
                          <a:ea typeface="Times New Roman"/>
                        </a:rPr>
                        <a:t>Person responsible</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Arial"/>
                          <a:ea typeface="Times New Roman"/>
                        </a:rPr>
                        <a:t>When to be done</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Arial"/>
                          <a:ea typeface="Times New Roman"/>
                        </a:rPr>
                        <a:t>Where to be done</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829">
                <a:tc>
                  <a:txBody>
                    <a:bodyPr/>
                    <a:lstStyle/>
                    <a:p>
                      <a:pPr marL="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Arial"/>
                          <a:ea typeface="Times New Roman"/>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399" y="1143000"/>
            <a:ext cx="8237537"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8100" y="2514600"/>
            <a:ext cx="671979" cy="369332"/>
          </a:xfrm>
          <a:prstGeom prst="rect">
            <a:avLst/>
          </a:prstGeom>
        </p:spPr>
        <p:txBody>
          <a:bodyPr wrap="none">
            <a:spAutoFit/>
          </a:bodyPr>
          <a:lstStyle/>
          <a:p>
            <a:r>
              <a:rPr lang="en-US" b="1" i="1" u="sng" dirty="0">
                <a:solidFill>
                  <a:srgbClr val="000000"/>
                </a:solidFill>
                <a:latin typeface="Arial"/>
                <a:ea typeface="Times New Roman"/>
              </a:rPr>
              <a:t>Plan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52620644"/>
              </p:ext>
            </p:extLst>
          </p:nvPr>
        </p:nvGraphicFramePr>
        <p:xfrm>
          <a:off x="1066800" y="2718316"/>
          <a:ext cx="7410450" cy="849204"/>
        </p:xfrm>
        <a:graphic>
          <a:graphicData uri="http://schemas.openxmlformats.org/drawingml/2006/table">
            <a:tbl>
              <a:tblPr/>
              <a:tblGrid>
                <a:gridCol w="4667250"/>
                <a:gridCol w="1022350"/>
                <a:gridCol w="749300"/>
                <a:gridCol w="971550"/>
              </a:tblGrid>
              <a:tr h="293915">
                <a:tc>
                  <a:txBody>
                    <a:bodyPr/>
                    <a:lstStyle/>
                    <a:p>
                      <a:pPr marL="0" marR="0">
                        <a:spcBef>
                          <a:spcPts val="0"/>
                        </a:spcBef>
                        <a:spcAft>
                          <a:spcPts val="0"/>
                        </a:spcAft>
                      </a:pPr>
                      <a:r>
                        <a:rPr lang="en-US" sz="1200" b="1" kern="0" dirty="0">
                          <a:solidFill>
                            <a:srgbClr val="000000"/>
                          </a:solidFill>
                          <a:effectLst/>
                          <a:latin typeface="Arial"/>
                        </a:rPr>
                        <a:t>List the tasks needed to set up this test of </a:t>
                      </a:r>
                      <a:r>
                        <a:rPr lang="en-US" sz="1200" b="1" kern="0" dirty="0" smtClean="0">
                          <a:solidFill>
                            <a:srgbClr val="000000"/>
                          </a:solidFill>
                          <a:effectLst/>
                          <a:latin typeface="Arial"/>
                        </a:rPr>
                        <a:t>change:</a:t>
                      </a:r>
                      <a:endParaRPr lang="en-US" sz="1200" b="1" kern="0" dirty="0">
                        <a:solidFill>
                          <a:srgbClr val="0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Arial"/>
                          <a:ea typeface="Times New Roman"/>
                        </a:rPr>
                        <a:t>Person responsible</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Arial"/>
                          <a:ea typeface="Times New Roman"/>
                        </a:rPr>
                        <a:t>When to be done</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solidFill>
                            <a:srgbClr val="000000"/>
                          </a:solidFill>
                          <a:effectLst/>
                          <a:latin typeface="Arial"/>
                          <a:ea typeface="Times New Roman"/>
                        </a:rPr>
                        <a:t>Where to be done</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444">
                <a:tc>
                  <a:txBody>
                    <a:bodyPr/>
                    <a:lstStyle/>
                    <a:p>
                      <a:pPr marL="22860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p>
                      <a:pPr marL="22860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Arial"/>
                          <a:ea typeface="Times New Roman"/>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Arial"/>
                          <a:ea typeface="Times New Roman"/>
                        </a:rPr>
                        <a:t> </a:t>
                      </a:r>
                      <a:endParaRPr lang="en-US" sz="120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8931040"/>
              </p:ext>
            </p:extLst>
          </p:nvPr>
        </p:nvGraphicFramePr>
        <p:xfrm>
          <a:off x="1066800" y="3733800"/>
          <a:ext cx="7467600" cy="840808"/>
        </p:xfrm>
        <a:graphic>
          <a:graphicData uri="http://schemas.openxmlformats.org/drawingml/2006/table">
            <a:tbl>
              <a:tblPr/>
              <a:tblGrid>
                <a:gridCol w="3772927"/>
                <a:gridCol w="3694673"/>
              </a:tblGrid>
              <a:tr h="286952">
                <a:tc>
                  <a:txBody>
                    <a:bodyPr/>
                    <a:lstStyle/>
                    <a:p>
                      <a:pPr marL="0" marR="0">
                        <a:spcBef>
                          <a:spcPts val="0"/>
                        </a:spcBef>
                        <a:spcAft>
                          <a:spcPts val="0"/>
                        </a:spcAft>
                      </a:pPr>
                      <a:r>
                        <a:rPr lang="en-US" sz="1200" b="1" dirty="0">
                          <a:solidFill>
                            <a:srgbClr val="000000"/>
                          </a:solidFill>
                          <a:effectLst/>
                          <a:latin typeface="Arial"/>
                          <a:ea typeface="Times New Roman"/>
                        </a:rPr>
                        <a:t>Predict what will happen when the test is carried </a:t>
                      </a:r>
                      <a:r>
                        <a:rPr lang="en-US" sz="1200" b="1" dirty="0" smtClean="0">
                          <a:solidFill>
                            <a:srgbClr val="000000"/>
                          </a:solidFill>
                          <a:effectLst/>
                          <a:latin typeface="Arial"/>
                          <a:ea typeface="Times New Roman"/>
                        </a:rPr>
                        <a:t>out:</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effectLst/>
                          <a:latin typeface="Arial"/>
                          <a:ea typeface="Times New Roman"/>
                        </a:rPr>
                        <a:t>Measures  to determine if prediction succeeds</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048">
                <a:tc>
                  <a:txBody>
                    <a:bodyPr/>
                    <a:lstStyle/>
                    <a:p>
                      <a:pPr marL="0" marR="0">
                        <a:spcBef>
                          <a:spcPts val="0"/>
                        </a:spcBef>
                        <a:spcAft>
                          <a:spcPts val="0"/>
                        </a:spcAft>
                        <a:tabLst>
                          <a:tab pos="485775" algn="l"/>
                        </a:tabLs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Arial"/>
                          <a:ea typeface="Times New Roman"/>
                        </a:rPr>
                        <a:t> </a:t>
                      </a:r>
                      <a:endParaRPr lang="en-US" sz="1200" dirty="0">
                        <a:solidFill>
                          <a:srgbClr val="00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38100" y="4572000"/>
            <a:ext cx="9039225" cy="1692771"/>
          </a:xfrm>
          <a:prstGeom prst="rect">
            <a:avLst/>
          </a:prstGeom>
          <a:noFill/>
        </p:spPr>
        <p:txBody>
          <a:bodyPr wrap="square" rtlCol="0">
            <a:spAutoFit/>
          </a:bodyPr>
          <a:lstStyle/>
          <a:p>
            <a:r>
              <a:rPr lang="en-US" b="1" i="1" u="sng" dirty="0">
                <a:latin typeface="Arial" panose="020B0604020202020204" pitchFamily="34" charset="0"/>
                <a:cs typeface="Arial" panose="020B0604020202020204" pitchFamily="34" charset="0"/>
              </a:rPr>
              <a:t>Do</a:t>
            </a:r>
            <a:r>
              <a:rPr lang="en-US"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Describe </a:t>
            </a:r>
            <a:r>
              <a:rPr lang="en-US" sz="1400" b="1" dirty="0">
                <a:latin typeface="Arial" panose="020B0604020202020204" pitchFamily="34" charset="0"/>
                <a:cs typeface="Arial" panose="020B0604020202020204" pitchFamily="34" charset="0"/>
              </a:rPr>
              <a:t>what actually happened when you ran the </a:t>
            </a:r>
            <a:r>
              <a:rPr lang="en-US" sz="1400" b="1" dirty="0" smtClean="0">
                <a:latin typeface="Arial" panose="020B0604020202020204" pitchFamily="34" charset="0"/>
                <a:cs typeface="Arial" panose="020B0604020202020204" pitchFamily="34" charset="0"/>
              </a:rPr>
              <a:t>test.</a:t>
            </a:r>
          </a:p>
          <a:p>
            <a:endParaRPr lang="en-US" sz="1600" b="1" i="1" u="sng" dirty="0">
              <a:latin typeface="Arial" panose="020B0604020202020204" pitchFamily="34" charset="0"/>
              <a:cs typeface="Arial" panose="020B0604020202020204" pitchFamily="34" charset="0"/>
            </a:endParaRPr>
          </a:p>
          <a:p>
            <a:r>
              <a:rPr lang="en-US" b="1" i="1" u="sng" dirty="0" smtClean="0">
                <a:latin typeface="Arial" panose="020B0604020202020204" pitchFamily="34" charset="0"/>
                <a:cs typeface="Arial" panose="020B0604020202020204" pitchFamily="34" charset="0"/>
              </a:rPr>
              <a:t>Study</a:t>
            </a:r>
            <a:r>
              <a:rPr lang="en-US"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Describe the measured results and how they compared to the predictions.</a:t>
            </a:r>
          </a:p>
          <a:p>
            <a:endParaRPr lang="en-US" sz="1600" b="1" i="1" u="sng" dirty="0">
              <a:latin typeface="Arial" panose="020B0604020202020204" pitchFamily="34" charset="0"/>
              <a:cs typeface="Arial" panose="020B0604020202020204" pitchFamily="34" charset="0"/>
            </a:endParaRPr>
          </a:p>
          <a:p>
            <a:r>
              <a:rPr lang="en-US" b="1" i="1" u="sng" dirty="0" smtClean="0">
                <a:latin typeface="Arial" panose="020B0604020202020204" pitchFamily="34" charset="0"/>
                <a:cs typeface="Arial" panose="020B0604020202020204" pitchFamily="34" charset="0"/>
              </a:rPr>
              <a:t>Act</a:t>
            </a:r>
            <a:r>
              <a:rPr lang="en-US"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Describe what modifications to the plan will be made for the next cycle from what you	learned.</a:t>
            </a:r>
            <a:endParaRPr lang="en-US" sz="1400" i="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668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Plan: Dental PIP Example</a:t>
            </a:r>
            <a:endParaRPr lang="en-US" dirty="0"/>
          </a:p>
        </p:txBody>
      </p:sp>
      <p:sp>
        <p:nvSpPr>
          <p:cNvPr id="3" name="Content Placeholder 2"/>
          <p:cNvSpPr>
            <a:spLocks noGrp="1"/>
          </p:cNvSpPr>
          <p:nvPr>
            <p:ph idx="1"/>
          </p:nvPr>
        </p:nvSpPr>
        <p:spPr>
          <a:xfrm>
            <a:off x="457200" y="1143000"/>
            <a:ext cx="8229600" cy="4906963"/>
          </a:xfrm>
        </p:spPr>
        <p:txBody>
          <a:bodyPr/>
          <a:lstStyle/>
          <a:p>
            <a:endParaRPr lang="en-US" smtClean="0"/>
          </a:p>
          <a:p>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14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442738954"/>
              </p:ext>
            </p:extLst>
          </p:nvPr>
        </p:nvGraphicFramePr>
        <p:xfrm>
          <a:off x="533400" y="1752600"/>
          <a:ext cx="8229600" cy="3124200"/>
        </p:xfrm>
        <a:graphic>
          <a:graphicData uri="http://schemas.openxmlformats.org/drawingml/2006/table">
            <a:tbl>
              <a:tblPr firstRow="1" bandRow="1">
                <a:tableStyleId>{5C22544A-7EE6-4342-B048-85BDC9FD1C3A}</a:tableStyleId>
              </a:tblPr>
              <a:tblGrid>
                <a:gridCol w="3845607"/>
                <a:gridCol w="1564593"/>
                <a:gridCol w="1143000"/>
                <a:gridCol w="1676400"/>
              </a:tblGrid>
              <a:tr h="896301">
                <a:tc>
                  <a:txBody>
                    <a:bodyPr/>
                    <a:lstStyle/>
                    <a:p>
                      <a:r>
                        <a:rPr lang="en-US" sz="2000" dirty="0" smtClean="0"/>
                        <a:t>Describe your first (or</a:t>
                      </a:r>
                      <a:r>
                        <a:rPr lang="en-US" sz="2000" baseline="0" dirty="0" smtClean="0"/>
                        <a:t> next) test of change:</a:t>
                      </a:r>
                      <a:endParaRPr lang="en-US" sz="2000" dirty="0"/>
                    </a:p>
                  </a:txBody>
                  <a:tcPr>
                    <a:solidFill>
                      <a:schemeClr val="tx2"/>
                    </a:solidFill>
                  </a:tcPr>
                </a:tc>
                <a:tc>
                  <a:txBody>
                    <a:bodyPr/>
                    <a:lstStyle/>
                    <a:p>
                      <a:r>
                        <a:rPr lang="en-US" sz="2000" dirty="0" smtClean="0"/>
                        <a:t>Person</a:t>
                      </a:r>
                    </a:p>
                    <a:p>
                      <a:r>
                        <a:rPr lang="en-US" sz="2000" dirty="0" smtClean="0"/>
                        <a:t>Responsible</a:t>
                      </a:r>
                      <a:endParaRPr lang="en-US" sz="2000" dirty="0"/>
                    </a:p>
                  </a:txBody>
                  <a:tcPr>
                    <a:solidFill>
                      <a:schemeClr val="tx2"/>
                    </a:solidFill>
                  </a:tcPr>
                </a:tc>
                <a:tc>
                  <a:txBody>
                    <a:bodyPr/>
                    <a:lstStyle/>
                    <a:p>
                      <a:r>
                        <a:rPr lang="en-US" sz="2000" dirty="0" smtClean="0"/>
                        <a:t>When to be done</a:t>
                      </a:r>
                      <a:endParaRPr lang="en-US" sz="2000" dirty="0"/>
                    </a:p>
                  </a:txBody>
                  <a:tcPr>
                    <a:solidFill>
                      <a:schemeClr val="tx2"/>
                    </a:solidFill>
                  </a:tcPr>
                </a:tc>
                <a:tc>
                  <a:txBody>
                    <a:bodyPr/>
                    <a:lstStyle/>
                    <a:p>
                      <a:r>
                        <a:rPr lang="en-US" sz="2000" dirty="0" smtClean="0"/>
                        <a:t>Where to be done</a:t>
                      </a:r>
                      <a:endParaRPr lang="en-US" sz="2000" dirty="0"/>
                    </a:p>
                  </a:txBody>
                  <a:tcPr>
                    <a:solidFill>
                      <a:schemeClr val="tx2"/>
                    </a:solidFill>
                  </a:tcPr>
                </a:tc>
              </a:tr>
              <a:tr h="2227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Send practice-specific “report cards” comparing each</a:t>
                      </a:r>
                      <a:r>
                        <a:rPr lang="en-US" sz="1800" baseline="0" dirty="0" smtClean="0">
                          <a:effectLst/>
                        </a:rPr>
                        <a:t> provider’s preventive dental visit rate to other in-network dental providers.</a:t>
                      </a:r>
                      <a:endParaRPr lang="en-US" sz="1800" dirty="0" smtClean="0">
                        <a:solidFill>
                          <a:srgbClr val="000000"/>
                        </a:solidFill>
                        <a:effectLst/>
                        <a:latin typeface="Times New Roman"/>
                        <a:ea typeface="Times New Roman"/>
                      </a:endParaRPr>
                    </a:p>
                  </a:txBody>
                  <a:tcPr/>
                </a:tc>
                <a:tc>
                  <a:txBody>
                    <a:bodyPr/>
                    <a:lstStyle/>
                    <a:p>
                      <a:pPr marL="0" marR="0">
                        <a:spcBef>
                          <a:spcPts val="0"/>
                        </a:spcBef>
                        <a:spcAft>
                          <a:spcPts val="0"/>
                        </a:spcAft>
                      </a:pPr>
                      <a:r>
                        <a:rPr lang="en-US" sz="1800" dirty="0" smtClean="0">
                          <a:effectLst/>
                        </a:rPr>
                        <a:t>Quality and Provider Relations staff</a:t>
                      </a:r>
                      <a:endParaRPr lang="en-US" sz="180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effectLst/>
                        </a:rPr>
                        <a:t>Monthly, beginning</a:t>
                      </a:r>
                      <a:r>
                        <a:rPr lang="en-US" sz="1800" baseline="0" dirty="0" smtClean="0">
                          <a:effectLst/>
                        </a:rPr>
                        <a:t> March 2016</a:t>
                      </a:r>
                      <a:endParaRPr lang="en-US" sz="180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smtClean="0">
                          <a:effectLst/>
                        </a:rPr>
                        <a:t>2</a:t>
                      </a:r>
                      <a:r>
                        <a:rPr lang="en-US" sz="1800" baseline="0" dirty="0" smtClean="0">
                          <a:effectLst/>
                        </a:rPr>
                        <a:t> high-volume counties with historically low preventive visit rates</a:t>
                      </a:r>
                      <a:endParaRPr lang="en-US" sz="1800" dirty="0">
                        <a:solidFill>
                          <a:srgbClr val="000000"/>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0326187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Dental PIP Example, cont.</a:t>
            </a:r>
            <a:endParaRPr lang="en-US" dirty="0"/>
          </a:p>
        </p:txBody>
      </p:sp>
      <p:sp>
        <p:nvSpPr>
          <p:cNvPr id="3" name="Content Placeholder 2"/>
          <p:cNvSpPr>
            <a:spLocks noGrp="1"/>
          </p:cNvSpPr>
          <p:nvPr>
            <p:ph idx="1"/>
          </p:nvPr>
        </p:nvSpPr>
        <p:spPr>
          <a:xfrm>
            <a:off x="457200" y="1143000"/>
            <a:ext cx="8229600" cy="4906963"/>
          </a:xfrm>
        </p:spPr>
        <p:txBody>
          <a:bodyPr/>
          <a:lstStyle/>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15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76400876"/>
              </p:ext>
            </p:extLst>
          </p:nvPr>
        </p:nvGraphicFramePr>
        <p:xfrm>
          <a:off x="533400" y="1295400"/>
          <a:ext cx="8229600" cy="4846320"/>
        </p:xfrm>
        <a:graphic>
          <a:graphicData uri="http://schemas.openxmlformats.org/drawingml/2006/table">
            <a:tbl>
              <a:tblPr firstRow="1" bandRow="1">
                <a:tableStyleId>{5C22544A-7EE6-4342-B048-85BDC9FD1C3A}</a:tableStyleId>
              </a:tblPr>
              <a:tblGrid>
                <a:gridCol w="3845607"/>
                <a:gridCol w="1564593"/>
                <a:gridCol w="1143000"/>
                <a:gridCol w="1676400"/>
              </a:tblGrid>
              <a:tr h="914400">
                <a:tc>
                  <a:txBody>
                    <a:bodyPr/>
                    <a:lstStyle/>
                    <a:p>
                      <a:r>
                        <a:rPr lang="en-US" sz="2000" dirty="0" smtClean="0"/>
                        <a:t>List the tasks</a:t>
                      </a:r>
                      <a:r>
                        <a:rPr lang="en-US" sz="2000" baseline="0" dirty="0" smtClean="0"/>
                        <a:t> needed to set up this test of change</a:t>
                      </a:r>
                      <a:endParaRPr lang="en-US" sz="2000" dirty="0"/>
                    </a:p>
                  </a:txBody>
                  <a:tcPr>
                    <a:solidFill>
                      <a:schemeClr val="tx2"/>
                    </a:solidFill>
                  </a:tcPr>
                </a:tc>
                <a:tc>
                  <a:txBody>
                    <a:bodyPr/>
                    <a:lstStyle/>
                    <a:p>
                      <a:r>
                        <a:rPr lang="en-US" sz="2000" dirty="0" smtClean="0"/>
                        <a:t>Person</a:t>
                      </a:r>
                    </a:p>
                    <a:p>
                      <a:r>
                        <a:rPr lang="en-US" sz="2000" dirty="0" smtClean="0"/>
                        <a:t>Responsible</a:t>
                      </a:r>
                      <a:endParaRPr lang="en-US" sz="2000" dirty="0"/>
                    </a:p>
                  </a:txBody>
                  <a:tcPr>
                    <a:solidFill>
                      <a:schemeClr val="tx2"/>
                    </a:solidFill>
                  </a:tcPr>
                </a:tc>
                <a:tc>
                  <a:txBody>
                    <a:bodyPr/>
                    <a:lstStyle/>
                    <a:p>
                      <a:r>
                        <a:rPr lang="en-US" sz="2000" dirty="0" smtClean="0"/>
                        <a:t>When to be done</a:t>
                      </a:r>
                      <a:endParaRPr lang="en-US" sz="2000" dirty="0"/>
                    </a:p>
                  </a:txBody>
                  <a:tcPr>
                    <a:solidFill>
                      <a:schemeClr val="tx2"/>
                    </a:solidFill>
                  </a:tcPr>
                </a:tc>
                <a:tc>
                  <a:txBody>
                    <a:bodyPr/>
                    <a:lstStyle/>
                    <a:p>
                      <a:r>
                        <a:rPr lang="en-US" sz="2000" dirty="0" smtClean="0"/>
                        <a:t>Where to be done</a:t>
                      </a:r>
                      <a:endParaRPr lang="en-US" sz="2000" dirty="0"/>
                    </a:p>
                  </a:txBody>
                  <a:tcPr>
                    <a:solidFill>
                      <a:schemeClr val="tx2"/>
                    </a:solidFill>
                  </a:tcPr>
                </a:tc>
              </a:tr>
              <a:tr h="3260340">
                <a:tc>
                  <a:txBody>
                    <a:bodyPr/>
                    <a:lstStyle/>
                    <a:p>
                      <a:pPr marL="400050" marR="0" indent="-171450">
                        <a:spcBef>
                          <a:spcPts val="0"/>
                        </a:spcBef>
                        <a:spcAft>
                          <a:spcPts val="0"/>
                        </a:spcAft>
                        <a:buFont typeface="Arial" panose="020B0604020202020204" pitchFamily="34" charset="0"/>
                        <a:buChar char="•"/>
                      </a:pPr>
                      <a:r>
                        <a:rPr lang="en-US" sz="1800" dirty="0" smtClean="0">
                          <a:effectLst/>
                        </a:rPr>
                        <a:t>Identify eligible dental provider</a:t>
                      </a:r>
                      <a:r>
                        <a:rPr lang="en-US" sz="1800" baseline="0" dirty="0" smtClean="0">
                          <a:effectLst/>
                        </a:rPr>
                        <a:t> practices in targeted counties.</a:t>
                      </a:r>
                    </a:p>
                    <a:p>
                      <a:pPr marL="400050" marR="0" indent="-171450">
                        <a:spcBef>
                          <a:spcPts val="0"/>
                        </a:spcBef>
                        <a:spcAft>
                          <a:spcPts val="0"/>
                        </a:spcAft>
                        <a:buFont typeface="Arial" panose="020B0604020202020204" pitchFamily="34" charset="0"/>
                        <a:buChar char="•"/>
                      </a:pPr>
                      <a:r>
                        <a:rPr lang="en-US" sz="1800" baseline="0" dirty="0" smtClean="0">
                          <a:effectLst/>
                        </a:rPr>
                        <a:t>Generate practice-specific preventive dental visit rates.</a:t>
                      </a:r>
                    </a:p>
                    <a:p>
                      <a:pPr marL="400050" marR="0" indent="-171450">
                        <a:spcBef>
                          <a:spcPts val="0"/>
                        </a:spcBef>
                        <a:spcAft>
                          <a:spcPts val="0"/>
                        </a:spcAft>
                        <a:buFont typeface="Arial" panose="020B0604020202020204" pitchFamily="34" charset="0"/>
                        <a:buChar char="•"/>
                      </a:pPr>
                      <a:r>
                        <a:rPr lang="en-US" sz="1800" baseline="0" dirty="0" smtClean="0">
                          <a:effectLst/>
                        </a:rPr>
                        <a:t>Develop practice-specific preventive dental visit “report card” template.</a:t>
                      </a:r>
                    </a:p>
                    <a:p>
                      <a:pPr marL="400050" marR="0" indent="-171450">
                        <a:spcBef>
                          <a:spcPts val="0"/>
                        </a:spcBef>
                        <a:spcAft>
                          <a:spcPts val="0"/>
                        </a:spcAft>
                        <a:buFont typeface="Arial" panose="020B0604020202020204" pitchFamily="34" charset="0"/>
                        <a:buChar char="•"/>
                      </a:pPr>
                      <a:r>
                        <a:rPr lang="en-US" sz="1800" baseline="0" dirty="0" smtClean="0">
                          <a:effectLst/>
                        </a:rPr>
                        <a:t>Generate monthly report cards and mail to dental practices.</a:t>
                      </a:r>
                    </a:p>
                    <a:p>
                      <a:pPr marL="400050" marR="0" indent="-171450">
                        <a:spcBef>
                          <a:spcPts val="0"/>
                        </a:spcBef>
                        <a:spcAft>
                          <a:spcPts val="0"/>
                        </a:spcAft>
                        <a:buFont typeface="Arial" panose="020B0604020202020204" pitchFamily="34" charset="0"/>
                        <a:buChar char="•"/>
                      </a:pPr>
                      <a:r>
                        <a:rPr lang="en-US" sz="1800" baseline="0" dirty="0" smtClean="0">
                          <a:effectLst/>
                        </a:rPr>
                        <a:t>Follow-up with practices to discuss report card.</a:t>
                      </a:r>
                    </a:p>
                    <a:p>
                      <a:pPr marL="400050" marR="0" indent="-171450">
                        <a:spcBef>
                          <a:spcPts val="0"/>
                        </a:spcBef>
                        <a:spcAft>
                          <a:spcPts val="0"/>
                        </a:spcAft>
                        <a:buFont typeface="Arial" panose="020B0604020202020204" pitchFamily="34" charset="0"/>
                        <a:buChar char="•"/>
                      </a:pPr>
                      <a:r>
                        <a:rPr lang="en-US" sz="1800" baseline="0" dirty="0" smtClean="0">
                          <a:effectLst/>
                        </a:rPr>
                        <a:t>Track and plot monthly practice-specific and overall preventive dental visit rates.</a:t>
                      </a:r>
                    </a:p>
                  </a:txBody>
                  <a:tcPr/>
                </a:tc>
                <a:tc>
                  <a:txBody>
                    <a:bodyPr/>
                    <a:lstStyle/>
                    <a:p>
                      <a:pPr marL="0" marR="0">
                        <a:spcBef>
                          <a:spcPts val="0"/>
                        </a:spcBef>
                        <a:spcAft>
                          <a:spcPts val="0"/>
                        </a:spcAft>
                      </a:pPr>
                      <a:endParaRPr lang="en-US" sz="180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endParaRPr lang="en-US" sz="1800" dirty="0">
                        <a:solidFill>
                          <a:srgbClr val="000000"/>
                        </a:solidFill>
                        <a:effectLst/>
                        <a:latin typeface="Times New Roman"/>
                        <a:ea typeface="Times New Roman"/>
                      </a:endParaRPr>
                    </a:p>
                  </a:txBody>
                  <a:tcPr marL="68580" marR="68580" marT="0" marB="0"/>
                </a:tc>
                <a:tc>
                  <a:txBody>
                    <a:bodyPr/>
                    <a:lstStyle/>
                    <a:p>
                      <a:pPr marL="0" marR="0">
                        <a:spcBef>
                          <a:spcPts val="0"/>
                        </a:spcBef>
                        <a:spcAft>
                          <a:spcPts val="0"/>
                        </a:spcAft>
                      </a:pPr>
                      <a:endParaRPr lang="en-US" sz="1800" dirty="0">
                        <a:solidFill>
                          <a:srgbClr val="000000"/>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306533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Plan: Dental </a:t>
            </a:r>
            <a:r>
              <a:rPr lang="en-US" sz="4000" dirty="0"/>
              <a:t>PIP </a:t>
            </a:r>
            <a:r>
              <a:rPr lang="en-US" sz="4000" dirty="0" smtClean="0"/>
              <a:t>Example, cont.</a:t>
            </a:r>
            <a:endParaRPr lang="en-US" sz="4000" b="1" dirty="0"/>
          </a:p>
        </p:txBody>
      </p:sp>
      <p:sp>
        <p:nvSpPr>
          <p:cNvPr id="3" name="Content Placeholder 2"/>
          <p:cNvSpPr>
            <a:spLocks noGrp="1"/>
          </p:cNvSpPr>
          <p:nvPr>
            <p:ph idx="1"/>
          </p:nvPr>
        </p:nvSpPr>
        <p:spPr>
          <a:xfrm>
            <a:off x="304800" y="1143000"/>
            <a:ext cx="8229600" cy="4419600"/>
          </a:xfrm>
        </p:spPr>
        <p:txBody>
          <a:bodyPr/>
          <a:lstStyle/>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16</a:t>
            </a:fld>
            <a:endParaRPr lang="en-US" dirty="0">
              <a:solidFill>
                <a:prstClr val="black">
                  <a:lumMod val="85000"/>
                  <a:lumOff val="1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643479185"/>
              </p:ext>
            </p:extLst>
          </p:nvPr>
        </p:nvGraphicFramePr>
        <p:xfrm>
          <a:off x="457200" y="1676400"/>
          <a:ext cx="8229600" cy="3749040"/>
        </p:xfrm>
        <a:graphic>
          <a:graphicData uri="http://schemas.openxmlformats.org/drawingml/2006/table">
            <a:tbl>
              <a:tblPr firstRow="1" bandRow="1">
                <a:tableStyleId>{93296810-A885-4BE3-A3E7-6D5BEEA58F35}</a:tableStyleId>
              </a:tblPr>
              <a:tblGrid>
                <a:gridCol w="4114800"/>
                <a:gridCol w="4114800"/>
              </a:tblGrid>
              <a:tr h="533400">
                <a:tc>
                  <a:txBody>
                    <a:bodyPr/>
                    <a:lstStyle/>
                    <a:p>
                      <a:r>
                        <a:rPr lang="en-US" dirty="0" smtClean="0"/>
                        <a:t>Predict</a:t>
                      </a:r>
                      <a:r>
                        <a:rPr lang="en-US" baseline="0" dirty="0" smtClean="0"/>
                        <a:t> what will happen when the test is carried out</a:t>
                      </a:r>
                      <a:endParaRPr lang="en-US" dirty="0"/>
                    </a:p>
                  </a:txBody>
                  <a:tcPr/>
                </a:tc>
                <a:tc>
                  <a:txBody>
                    <a:bodyPr/>
                    <a:lstStyle/>
                    <a:p>
                      <a:r>
                        <a:rPr lang="en-US" dirty="0" smtClean="0"/>
                        <a:t>Measures to determine success </a:t>
                      </a:r>
                      <a:endParaRPr lang="en-US" dirty="0"/>
                    </a:p>
                  </a:txBody>
                  <a:tcPr/>
                </a:tc>
              </a:tr>
              <a:tr h="1143000">
                <a:tc>
                  <a:txBody>
                    <a:bodyPr/>
                    <a:lstStyle/>
                    <a:p>
                      <a:pPr marL="285750" indent="-285750">
                        <a:buFont typeface="Arial" panose="020B0604020202020204" pitchFamily="34" charset="0"/>
                        <a:buChar char="•"/>
                      </a:pPr>
                      <a:r>
                        <a:rPr lang="en-US" dirty="0" smtClean="0"/>
                        <a:t>Dental provider practices</a:t>
                      </a:r>
                      <a:r>
                        <a:rPr lang="en-US" baseline="0" dirty="0" smtClean="0"/>
                        <a:t> will be receptive to the report cards and will see value in knowing their rate in comparison to other practices.</a:t>
                      </a:r>
                    </a:p>
                    <a:p>
                      <a:pPr marL="285750" indent="-285750">
                        <a:buFont typeface="Arial" panose="020B0604020202020204" pitchFamily="34" charset="0"/>
                        <a:buChar char="•"/>
                      </a:pPr>
                      <a:r>
                        <a:rPr lang="en-US" baseline="0" dirty="0" smtClean="0"/>
                        <a:t>Dental practices will actively outreach eligible members to schedule preventive service appointments.</a:t>
                      </a:r>
                    </a:p>
                    <a:p>
                      <a:pPr marL="285750" indent="-285750">
                        <a:buFont typeface="Arial" panose="020B0604020202020204" pitchFamily="34" charset="0"/>
                        <a:buChar char="•"/>
                      </a:pPr>
                      <a:r>
                        <a:rPr lang="en-US" dirty="0" smtClean="0"/>
                        <a:t>The monthly dental preventive</a:t>
                      </a:r>
                      <a:r>
                        <a:rPr lang="en-US" baseline="0" dirty="0" smtClean="0"/>
                        <a:t> service rate will be higher among the targeted dental practices than among comparable non-targeted practices. </a:t>
                      </a:r>
                      <a:endParaRPr lang="en-US"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smtClean="0"/>
                        <a:t>Qualitative feedback on preventive</a:t>
                      </a:r>
                      <a:r>
                        <a:rPr lang="en-US" baseline="0" dirty="0" smtClean="0"/>
                        <a:t> dental visit report cards provided to provider services staff by dental providers.</a:t>
                      </a:r>
                    </a:p>
                    <a:p>
                      <a:pPr marL="285750" indent="-285750">
                        <a:buFont typeface="Arial" panose="020B0604020202020204" pitchFamily="34" charset="0"/>
                        <a:buChar char="•"/>
                      </a:pPr>
                      <a:r>
                        <a:rPr lang="en-US" baseline="0" dirty="0" smtClean="0"/>
                        <a:t>Report card follow-up survey responses regarding providers’ outreach practices to schedule preventive service appointments.</a:t>
                      </a:r>
                    </a:p>
                    <a:p>
                      <a:pPr marL="285750" indent="-285750">
                        <a:buFont typeface="Arial" panose="020B0604020202020204" pitchFamily="34" charset="0"/>
                        <a:buChar char="•"/>
                      </a:pPr>
                      <a:r>
                        <a:rPr lang="en-US" baseline="0" dirty="0" smtClean="0"/>
                        <a:t>Practice-specific monthly preventive dental visit rates.</a:t>
                      </a:r>
                      <a:endParaRPr lang="en-US"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992049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Do – Record Keeping: Dental </a:t>
            </a:r>
            <a:r>
              <a:rPr lang="en-US" sz="4000" dirty="0"/>
              <a:t>PIP </a:t>
            </a:r>
            <a:r>
              <a:rPr lang="en-US" sz="4000" dirty="0" smtClean="0"/>
              <a:t>Example Continued</a:t>
            </a:r>
            <a:endParaRPr lang="en-US" sz="4000" b="1" dirty="0"/>
          </a:p>
        </p:txBody>
      </p:sp>
      <p:sp>
        <p:nvSpPr>
          <p:cNvPr id="3" name="Content Placeholder 2"/>
          <p:cNvSpPr>
            <a:spLocks noGrp="1"/>
          </p:cNvSpPr>
          <p:nvPr>
            <p:ph idx="1"/>
          </p:nvPr>
        </p:nvSpPr>
        <p:spPr>
          <a:xfrm>
            <a:off x="304800" y="1143000"/>
            <a:ext cx="8229600" cy="4419600"/>
          </a:xfrm>
        </p:spPr>
        <p:txBody>
          <a:bodyPr/>
          <a:lstStyle/>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17</a:t>
            </a:fld>
            <a:endParaRPr lang="en-US" dirty="0">
              <a:solidFill>
                <a:prstClr val="black">
                  <a:lumMod val="85000"/>
                  <a:lumOff val="1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3861811144"/>
              </p:ext>
            </p:extLst>
          </p:nvPr>
        </p:nvGraphicFramePr>
        <p:xfrm>
          <a:off x="457200" y="1524000"/>
          <a:ext cx="8305800" cy="3903798"/>
        </p:xfrm>
        <a:graphic>
          <a:graphicData uri="http://schemas.openxmlformats.org/drawingml/2006/table">
            <a:tbl>
              <a:tblPr firstRow="1" bandRow="1">
                <a:tableStyleId>{93296810-A885-4BE3-A3E7-6D5BEEA58F35}</a:tableStyleId>
              </a:tblPr>
              <a:tblGrid>
                <a:gridCol w="990600"/>
                <a:gridCol w="2133600"/>
                <a:gridCol w="2667000"/>
                <a:gridCol w="2514600"/>
              </a:tblGrid>
              <a:tr h="586441">
                <a:tc gridSpan="4">
                  <a:txBody>
                    <a:bodyPr/>
                    <a:lstStyle/>
                    <a:p>
                      <a:pPr algn="ctr"/>
                      <a:r>
                        <a:rPr lang="en-US" dirty="0" smtClean="0"/>
                        <a:t>Intervention Progress Log</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0851">
                <a:tc>
                  <a:txBody>
                    <a:bodyPr/>
                    <a:lstStyle/>
                    <a:p>
                      <a:pPr marL="0" marR="0" algn="ctr">
                        <a:spcBef>
                          <a:spcPts val="300"/>
                        </a:spcBef>
                        <a:spcAft>
                          <a:spcPts val="300"/>
                        </a:spcAft>
                      </a:pPr>
                      <a:r>
                        <a:rPr lang="en-US" sz="1400" b="1" dirty="0">
                          <a:effectLst/>
                          <a:latin typeface="+mn-lt"/>
                          <a:ea typeface="Calibri"/>
                          <a:cs typeface="Times New Roman"/>
                        </a:rPr>
                        <a:t>Date</a:t>
                      </a:r>
                      <a:endParaRPr lang="en-US" sz="1400" dirty="0">
                        <a:effectLst/>
                        <a:latin typeface="+mn-lt"/>
                        <a:ea typeface="Calibri"/>
                        <a:cs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1400" b="1" dirty="0">
                          <a:effectLst/>
                          <a:latin typeface="+mn-lt"/>
                          <a:ea typeface="Calibri"/>
                          <a:cs typeface="Times New Roman"/>
                        </a:rPr>
                        <a:t>Events/Activities Related to Intervention</a:t>
                      </a:r>
                      <a:endParaRPr lang="en-US" sz="1400" dirty="0">
                        <a:effectLst/>
                        <a:latin typeface="+mn-lt"/>
                        <a:ea typeface="Calibri"/>
                        <a:cs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1400" b="1" dirty="0">
                          <a:effectLst/>
                          <a:latin typeface="+mn-lt"/>
                          <a:ea typeface="Calibri"/>
                          <a:cs typeface="Times New Roman"/>
                        </a:rPr>
                        <a:t>Successes/Challenges</a:t>
                      </a:r>
                      <a:r>
                        <a:rPr lang="en-US" sz="1400" b="1" dirty="0" smtClean="0">
                          <a:effectLst/>
                          <a:latin typeface="+mn-lt"/>
                          <a:ea typeface="Calibri"/>
                          <a:cs typeface="Times New Roman"/>
                        </a:rPr>
                        <a:t>/</a:t>
                      </a:r>
                    </a:p>
                    <a:p>
                      <a:pPr marL="0" marR="0" algn="ctr">
                        <a:spcBef>
                          <a:spcPts val="300"/>
                        </a:spcBef>
                        <a:spcAft>
                          <a:spcPts val="300"/>
                        </a:spcAft>
                      </a:pPr>
                      <a:r>
                        <a:rPr lang="en-US" sz="1400" b="1" dirty="0" smtClean="0">
                          <a:effectLst/>
                          <a:latin typeface="+mn-lt"/>
                          <a:ea typeface="Calibri"/>
                          <a:cs typeface="Times New Roman"/>
                        </a:rPr>
                        <a:t>Confounding </a:t>
                      </a:r>
                      <a:r>
                        <a:rPr lang="en-US" sz="1400" b="1" dirty="0">
                          <a:effectLst/>
                          <a:latin typeface="+mn-lt"/>
                          <a:ea typeface="Calibri"/>
                          <a:cs typeface="Times New Roman"/>
                        </a:rPr>
                        <a:t>Factors</a:t>
                      </a:r>
                      <a:endParaRPr lang="en-US" sz="1400" dirty="0">
                        <a:effectLst/>
                        <a:latin typeface="+mn-lt"/>
                        <a:ea typeface="Calibri"/>
                        <a:cs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spcBef>
                          <a:spcPts val="300"/>
                        </a:spcBef>
                        <a:spcAft>
                          <a:spcPts val="300"/>
                        </a:spcAft>
                      </a:pPr>
                      <a:r>
                        <a:rPr lang="en-US" sz="1400" b="1" dirty="0">
                          <a:effectLst/>
                          <a:latin typeface="+mn-lt"/>
                          <a:ea typeface="Calibri"/>
                          <a:cs typeface="Times New Roman"/>
                        </a:rPr>
                        <a:t>Plans/Next Steps</a:t>
                      </a:r>
                      <a:endParaRPr lang="en-US" sz="1400" dirty="0">
                        <a:effectLst/>
                        <a:latin typeface="+mn-lt"/>
                        <a:ea typeface="Calibri"/>
                        <a:cs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374346">
                <a:tc>
                  <a:txBody>
                    <a:bodyPr/>
                    <a:lstStyle/>
                    <a:p>
                      <a:pPr marL="0" marR="0" algn="ctr">
                        <a:spcBef>
                          <a:spcPts val="300"/>
                        </a:spcBef>
                        <a:spcAft>
                          <a:spcPts val="300"/>
                        </a:spcAft>
                      </a:pPr>
                      <a:r>
                        <a:rPr lang="en-US" sz="1400" dirty="0">
                          <a:effectLst/>
                          <a:latin typeface="+mn-lt"/>
                          <a:ea typeface="Calibri"/>
                          <a:cs typeface="Times New Roman"/>
                        </a:rPr>
                        <a:t> </a:t>
                      </a:r>
                      <a:r>
                        <a:rPr lang="en-US" sz="1400" dirty="0" smtClean="0">
                          <a:effectLst/>
                          <a:latin typeface="+mn-lt"/>
                          <a:ea typeface="Calibri"/>
                          <a:cs typeface="Times New Roman"/>
                        </a:rPr>
                        <a:t>3/21/16</a:t>
                      </a:r>
                      <a:endParaRPr lang="en-US" sz="1400" dirty="0">
                        <a:effectLst/>
                        <a:latin typeface="+mn-lt"/>
                        <a:ea typeface="Calibri"/>
                        <a:cs typeface="Times New Roman"/>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300"/>
                        </a:spcBef>
                        <a:spcAft>
                          <a:spcPts val="300"/>
                        </a:spcAft>
                        <a:buClrTx/>
                        <a:buSzTx/>
                        <a:buFontTx/>
                        <a:buNone/>
                        <a:tabLst/>
                        <a:defRPr/>
                      </a:pPr>
                      <a:r>
                        <a:rPr lang="en-US" sz="1300" baseline="0" dirty="0" smtClean="0">
                          <a:effectLst/>
                          <a:latin typeface="+mn-lt"/>
                          <a:ea typeface="Calibri"/>
                          <a:cs typeface="Arial" panose="020B0604020202020204" pitchFamily="34" charset="0"/>
                        </a:rPr>
                        <a:t>Generate a practice-specific “report card” for each dentist comparing baseline preventive dental visit rate to other network dental providers. </a:t>
                      </a:r>
                      <a:endParaRPr lang="en-US" sz="1300" dirty="0" smtClean="0">
                        <a:effectLst/>
                        <a:latin typeface="+mn-lt"/>
                        <a:ea typeface="Calibri"/>
                        <a:cs typeface="Arial" panose="020B0604020202020204" pitchFamily="34"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300"/>
                        </a:spcBef>
                        <a:spcAft>
                          <a:spcPts val="300"/>
                        </a:spcAft>
                      </a:pPr>
                      <a:r>
                        <a:rPr lang="en-US" sz="1300" dirty="0" smtClean="0">
                          <a:effectLst/>
                          <a:latin typeface="+mn-lt"/>
                          <a:ea typeface="Calibri"/>
                          <a:cs typeface="Arial" panose="020B0604020202020204" pitchFamily="34" charset="0"/>
                        </a:rPr>
                        <a:t>The</a:t>
                      </a:r>
                      <a:r>
                        <a:rPr lang="en-US" sz="1300" baseline="0" dirty="0" smtClean="0">
                          <a:effectLst/>
                          <a:latin typeface="+mn-lt"/>
                          <a:ea typeface="Calibri"/>
                          <a:cs typeface="Arial" panose="020B0604020202020204" pitchFamily="34" charset="0"/>
                        </a:rPr>
                        <a:t> practice-specific preventive dental visit rates only include those enrollees who have a dental service history. </a:t>
                      </a:r>
                      <a:r>
                        <a:rPr lang="en-US" sz="1300" dirty="0" smtClean="0">
                          <a:effectLst/>
                          <a:latin typeface="+mn-lt"/>
                          <a:ea typeface="Calibri"/>
                          <a:cs typeface="Arial" panose="020B0604020202020204" pitchFamily="34" charset="0"/>
                        </a:rPr>
                        <a:t>What about eligible enrollees who have not</a:t>
                      </a:r>
                      <a:r>
                        <a:rPr lang="en-US" sz="1300" baseline="0" dirty="0" smtClean="0">
                          <a:effectLst/>
                          <a:latin typeface="+mn-lt"/>
                          <a:ea typeface="Calibri"/>
                          <a:cs typeface="Arial" panose="020B0604020202020204" pitchFamily="34" charset="0"/>
                        </a:rPr>
                        <a:t> sought any dental services? </a:t>
                      </a:r>
                      <a:endParaRPr lang="en-US" sz="1300" dirty="0">
                        <a:effectLst/>
                        <a:latin typeface="+mn-lt"/>
                        <a:ea typeface="Calibri"/>
                        <a:cs typeface="Arial" panose="020B0604020202020204" pitchFamily="34"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300"/>
                        </a:spcBef>
                        <a:spcAft>
                          <a:spcPts val="300"/>
                        </a:spcAft>
                      </a:pPr>
                      <a:r>
                        <a:rPr lang="en-US" sz="1300" kern="1200" baseline="0" dirty="0" smtClean="0">
                          <a:solidFill>
                            <a:schemeClr val="tx1"/>
                          </a:solidFill>
                          <a:effectLst/>
                          <a:latin typeface="+mn-lt"/>
                          <a:ea typeface="Calibri"/>
                          <a:cs typeface="Arial" panose="020B0604020202020204" pitchFamily="34" charset="0"/>
                        </a:rPr>
                        <a:t>Staff will compare enrollment data with dental visit claims to identify enrollees who have not sought any dental service. Other interventions will target enrollee awareness of dental benefit and motivation to seek care.</a:t>
                      </a:r>
                      <a:endParaRPr lang="en-US" sz="1300" kern="1200" baseline="0" dirty="0">
                        <a:solidFill>
                          <a:schemeClr val="tx1"/>
                        </a:solidFill>
                        <a:effectLst/>
                        <a:latin typeface="+mn-lt"/>
                        <a:ea typeface="Calibri"/>
                        <a:cs typeface="Arial" panose="020B0604020202020204" pitchFamily="34" charset="0"/>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427597">
                <a:tc>
                  <a:txBody>
                    <a:bodyPr/>
                    <a:lstStyle/>
                    <a:p>
                      <a:pPr marL="0" marR="0" algn="ctr">
                        <a:spcBef>
                          <a:spcPts val="300"/>
                        </a:spcBef>
                        <a:spcAft>
                          <a:spcPts val="300"/>
                        </a:spcAft>
                      </a:pPr>
                      <a:r>
                        <a:rPr lang="en-US" sz="1400" dirty="0">
                          <a:effectLst/>
                          <a:latin typeface="+mn-lt"/>
                          <a:ea typeface="Calibri"/>
                          <a:cs typeface="Times New Roman"/>
                        </a:rPr>
                        <a:t> </a:t>
                      </a:r>
                      <a:r>
                        <a:rPr lang="en-US" sz="1400" dirty="0" smtClean="0">
                          <a:effectLst/>
                          <a:latin typeface="+mn-lt"/>
                          <a:ea typeface="Calibri"/>
                          <a:cs typeface="Times New Roman"/>
                        </a:rPr>
                        <a:t>4/15/16</a:t>
                      </a:r>
                      <a:endParaRPr lang="en-US" sz="1400" dirty="0">
                        <a:effectLst/>
                        <a:latin typeface="+mn-lt"/>
                        <a:ea typeface="Calibri"/>
                        <a:cs typeface="Times New Roman"/>
                      </a:endParaRPr>
                    </a:p>
                  </a:txBody>
                  <a:tcPr marL="62982" marR="62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300" kern="1200" dirty="0" smtClean="0">
                          <a:solidFill>
                            <a:schemeClr val="tx1"/>
                          </a:solidFill>
                          <a:effectLst/>
                          <a:latin typeface="+mn-lt"/>
                          <a:ea typeface="Calibri"/>
                          <a:cs typeface="Arial" panose="020B0604020202020204" pitchFamily="34" charset="0"/>
                        </a:rPr>
                        <a:t>Send first monthly report cards to identified dental providers. </a:t>
                      </a:r>
                      <a:endParaRPr lang="en-US" sz="1300" kern="1200" dirty="0">
                        <a:solidFill>
                          <a:schemeClr val="tx1"/>
                        </a:solidFill>
                        <a:effectLst/>
                        <a:latin typeface="+mn-lt"/>
                        <a:ea typeface="Calibri"/>
                        <a:cs typeface="Arial" panose="020B0604020202020204" pitchFamily="34" charset="0"/>
                      </a:endParaRPr>
                    </a:p>
                  </a:txBody>
                  <a:tcPr marL="62865" marR="6286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0"/>
                        </a:spcBef>
                        <a:spcAft>
                          <a:spcPts val="0"/>
                        </a:spcAft>
                      </a:pPr>
                      <a:r>
                        <a:rPr lang="en-US" sz="1300" kern="1200" dirty="0" smtClean="0">
                          <a:solidFill>
                            <a:schemeClr val="tx1"/>
                          </a:solidFill>
                          <a:effectLst/>
                          <a:latin typeface="+mn-lt"/>
                          <a:ea typeface="Calibri"/>
                          <a:cs typeface="Arial" panose="020B0604020202020204" pitchFamily="34" charset="0"/>
                        </a:rPr>
                        <a:t>Provider services staff has received little feedback from dental providers on helpfulness of report</a:t>
                      </a:r>
                      <a:r>
                        <a:rPr lang="en-US" sz="1300" kern="1200" baseline="0" dirty="0" smtClean="0">
                          <a:solidFill>
                            <a:schemeClr val="tx1"/>
                          </a:solidFill>
                          <a:effectLst/>
                          <a:latin typeface="+mn-lt"/>
                          <a:ea typeface="Calibri"/>
                          <a:cs typeface="Arial" panose="020B0604020202020204" pitchFamily="34" charset="0"/>
                        </a:rPr>
                        <a:t> cards. </a:t>
                      </a:r>
                      <a:endParaRPr lang="en-US" sz="1300" kern="1200" dirty="0">
                        <a:solidFill>
                          <a:schemeClr val="tx1"/>
                        </a:solidFill>
                        <a:effectLst/>
                        <a:latin typeface="+mn-lt"/>
                        <a:ea typeface="Calibri"/>
                        <a:cs typeface="Arial" panose="020B0604020202020204" pitchFamily="34" charset="0"/>
                      </a:endParaRPr>
                    </a:p>
                  </a:txBody>
                  <a:tcPr marL="62865" marR="6286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l" defTabSz="914400" rtl="0" eaLnBrk="1" latinLnBrk="0" hangingPunct="1">
                        <a:spcBef>
                          <a:spcPts val="0"/>
                        </a:spcBef>
                        <a:spcAft>
                          <a:spcPts val="0"/>
                        </a:spcAft>
                      </a:pPr>
                      <a:r>
                        <a:rPr lang="en-US" sz="1300" kern="1200" dirty="0" smtClean="0">
                          <a:solidFill>
                            <a:schemeClr val="tx1"/>
                          </a:solidFill>
                          <a:effectLst/>
                          <a:latin typeface="+mn-lt"/>
                          <a:ea typeface="Calibri"/>
                          <a:cs typeface="Arial" panose="020B0604020202020204" pitchFamily="34" charset="0"/>
                        </a:rPr>
                        <a:t>Staff will follow-up</a:t>
                      </a:r>
                      <a:r>
                        <a:rPr lang="en-US" sz="1300" kern="1200" baseline="0" dirty="0" smtClean="0">
                          <a:solidFill>
                            <a:schemeClr val="tx1"/>
                          </a:solidFill>
                          <a:effectLst/>
                          <a:latin typeface="+mn-lt"/>
                          <a:ea typeface="Calibri"/>
                          <a:cs typeface="Arial" panose="020B0604020202020204" pitchFamily="34" charset="0"/>
                        </a:rPr>
                        <a:t> with practices by phone to discuss report card. </a:t>
                      </a:r>
                      <a:r>
                        <a:rPr lang="en-US" sz="1300" kern="1200" dirty="0" smtClean="0">
                          <a:solidFill>
                            <a:schemeClr val="tx1"/>
                          </a:solidFill>
                          <a:effectLst/>
                          <a:latin typeface="+mn-lt"/>
                          <a:ea typeface="Calibri"/>
                          <a:cs typeface="Arial" panose="020B0604020202020204" pitchFamily="34" charset="0"/>
                        </a:rPr>
                        <a:t>Provider service</a:t>
                      </a:r>
                      <a:r>
                        <a:rPr lang="en-US" sz="1300" kern="1200" baseline="0" dirty="0" smtClean="0">
                          <a:solidFill>
                            <a:schemeClr val="tx1"/>
                          </a:solidFill>
                          <a:effectLst/>
                          <a:latin typeface="+mn-lt"/>
                          <a:ea typeface="Calibri"/>
                          <a:cs typeface="Arial" panose="020B0604020202020204" pitchFamily="34" charset="0"/>
                        </a:rPr>
                        <a:t> reps will include future report cards as part of field visits to provider practices.    </a:t>
                      </a:r>
                      <a:endParaRPr lang="en-US" sz="1300" kern="1200" dirty="0">
                        <a:solidFill>
                          <a:schemeClr val="tx1"/>
                        </a:solidFill>
                        <a:effectLst/>
                        <a:latin typeface="+mn-lt"/>
                        <a:ea typeface="Calibri"/>
                        <a:cs typeface="Arial" panose="020B0604020202020204" pitchFamily="34" charset="0"/>
                      </a:endParaRPr>
                    </a:p>
                  </a:txBody>
                  <a:tcPr marL="62865" marR="6286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681399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Study: Dental PIP Example</a:t>
            </a:r>
            <a:endParaRPr lang="en-US" sz="4000" b="1" dirty="0"/>
          </a:p>
        </p:txBody>
      </p:sp>
      <p:sp>
        <p:nvSpPr>
          <p:cNvPr id="3" name="Content Placeholder 2"/>
          <p:cNvSpPr>
            <a:spLocks noGrp="1"/>
          </p:cNvSpPr>
          <p:nvPr>
            <p:ph idx="1"/>
          </p:nvPr>
        </p:nvSpPr>
        <p:spPr>
          <a:xfrm>
            <a:off x="304800" y="1143000"/>
            <a:ext cx="8229600" cy="4419600"/>
          </a:xfrm>
        </p:spPr>
        <p:txBody>
          <a:bodyPr/>
          <a:lstStyle/>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18</a:t>
            </a:fld>
            <a:endParaRPr lang="en-US" dirty="0">
              <a:solidFill>
                <a:prstClr val="black">
                  <a:lumMod val="85000"/>
                  <a:lumOff val="15000"/>
                </a:prstClr>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1431555642"/>
              </p:ext>
            </p:extLst>
          </p:nvPr>
        </p:nvGraphicFramePr>
        <p:xfrm>
          <a:off x="457200" y="1295400"/>
          <a:ext cx="8229600" cy="4451195"/>
        </p:xfrm>
        <a:graphic>
          <a:graphicData uri="http://schemas.openxmlformats.org/drawingml/2006/table">
            <a:tbl>
              <a:tblPr firstRow="1" bandRow="1">
                <a:tableStyleId>{93296810-A885-4BE3-A3E7-6D5BEEA58F35}</a:tableStyleId>
              </a:tblPr>
              <a:tblGrid>
                <a:gridCol w="3886200"/>
                <a:gridCol w="4343400"/>
              </a:tblGrid>
              <a:tr h="533400">
                <a:tc>
                  <a:txBody>
                    <a:bodyPr/>
                    <a:lstStyle/>
                    <a:p>
                      <a:r>
                        <a:rPr lang="en-US" dirty="0" smtClean="0"/>
                        <a:t>Predictions</a:t>
                      </a:r>
                      <a:endParaRPr lang="en-US" dirty="0"/>
                    </a:p>
                  </a:txBody>
                  <a:tcPr/>
                </a:tc>
                <a:tc>
                  <a:txBody>
                    <a:bodyPr/>
                    <a:lstStyle/>
                    <a:p>
                      <a:r>
                        <a:rPr lang="en-US" dirty="0" smtClean="0"/>
                        <a:t>Measurement Results</a:t>
                      </a:r>
                      <a:endParaRPr lang="en-US" dirty="0"/>
                    </a:p>
                  </a:txBody>
                  <a:tcPr/>
                </a:tc>
              </a:tr>
              <a:tr h="3917795">
                <a:tc>
                  <a:txBody>
                    <a:bodyPr/>
                    <a:lstStyle/>
                    <a:p>
                      <a:pPr marL="285750" indent="-285750">
                        <a:buFont typeface="Arial" panose="020B0604020202020204" pitchFamily="34" charset="0"/>
                        <a:buChar char="•"/>
                      </a:pPr>
                      <a:r>
                        <a:rPr lang="en-US" dirty="0" smtClean="0"/>
                        <a:t>Dental provider practices</a:t>
                      </a:r>
                      <a:r>
                        <a:rPr lang="en-US" baseline="0" dirty="0" smtClean="0"/>
                        <a:t> will be receptive to the report cards and will see value in knowing their rate in comparison to other practices.</a:t>
                      </a:r>
                    </a:p>
                    <a:p>
                      <a:pPr marL="285750" indent="-285750">
                        <a:buFont typeface="Arial" panose="020B0604020202020204" pitchFamily="34" charset="0"/>
                        <a:buChar char="•"/>
                      </a:pPr>
                      <a:r>
                        <a:rPr lang="en-US" baseline="0" dirty="0" smtClean="0"/>
                        <a:t>Dental practices will actively outreach eligible members to schedule preventive service appointments.</a:t>
                      </a:r>
                    </a:p>
                    <a:p>
                      <a:pPr marL="285750" indent="-285750">
                        <a:buFont typeface="Arial" panose="020B0604020202020204" pitchFamily="34" charset="0"/>
                        <a:buChar char="•"/>
                      </a:pPr>
                      <a:r>
                        <a:rPr lang="en-US" dirty="0" smtClean="0"/>
                        <a:t>The monthly dental preventive</a:t>
                      </a:r>
                      <a:r>
                        <a:rPr lang="en-US" baseline="0" dirty="0" smtClean="0"/>
                        <a:t> service rate will be higher among the targeted dental practices than among comparable non-targeted practices. </a:t>
                      </a:r>
                      <a:endParaRPr lang="en-US"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smtClean="0"/>
                        <a:t>Minimal </a:t>
                      </a:r>
                      <a:r>
                        <a:rPr lang="en-US" baseline="0" dirty="0" smtClean="0"/>
                        <a:t>feedback was received from the dental practices after the first monthly report cards were mailed out but the feedback received was positive.</a:t>
                      </a:r>
                    </a:p>
                    <a:p>
                      <a:pPr marL="285750" indent="-285750">
                        <a:buFont typeface="Arial" panose="020B0604020202020204" pitchFamily="34" charset="0"/>
                        <a:buChar char="•"/>
                      </a:pPr>
                      <a:r>
                        <a:rPr lang="en-US" baseline="0" dirty="0" smtClean="0"/>
                        <a:t>Low survey response rate; responses received indicated that outreach practices to schedule preventive service appointments vary by practice.</a:t>
                      </a:r>
                    </a:p>
                    <a:p>
                      <a:pPr marL="285750" indent="-285750">
                        <a:buFont typeface="Arial" panose="020B0604020202020204" pitchFamily="34" charset="0"/>
                        <a:buChar char="•"/>
                      </a:pPr>
                      <a:r>
                        <a:rPr lang="en-US" baseline="0" dirty="0" smtClean="0"/>
                        <a:t>After the first monthly report card mailing, practice-specific monthly preventive dental visit rates in the targeted counties were similar to comparable </a:t>
                      </a:r>
                      <a:r>
                        <a:rPr lang="en-US" baseline="0" smtClean="0"/>
                        <a:t>non-targeted counties.</a:t>
                      </a:r>
                      <a:endParaRPr lang="en-US"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3684269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Act: Dental PIP Example</a:t>
            </a:r>
            <a:endParaRPr lang="en-US" sz="4000" b="1" dirty="0"/>
          </a:p>
        </p:txBody>
      </p:sp>
      <p:sp>
        <p:nvSpPr>
          <p:cNvPr id="3" name="Content Placeholder 2"/>
          <p:cNvSpPr>
            <a:spLocks noGrp="1"/>
          </p:cNvSpPr>
          <p:nvPr>
            <p:ph idx="1"/>
          </p:nvPr>
        </p:nvSpPr>
        <p:spPr>
          <a:xfrm>
            <a:off x="304800" y="1143000"/>
            <a:ext cx="8229600" cy="4419600"/>
          </a:xfrm>
        </p:spPr>
        <p:txBody>
          <a:bodyPr/>
          <a:lstStyle/>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19</a:t>
            </a:fld>
            <a:endParaRPr lang="en-US" dirty="0">
              <a:solidFill>
                <a:prstClr val="black">
                  <a:lumMod val="85000"/>
                  <a:lumOff val="15000"/>
                </a:prstClr>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2154806111"/>
              </p:ext>
            </p:extLst>
          </p:nvPr>
        </p:nvGraphicFramePr>
        <p:xfrm>
          <a:off x="457200" y="1219200"/>
          <a:ext cx="8229600" cy="4846320"/>
        </p:xfrm>
        <a:graphic>
          <a:graphicData uri="http://schemas.openxmlformats.org/drawingml/2006/table">
            <a:tbl>
              <a:tblPr firstRow="1" bandRow="1">
                <a:tableStyleId>{93296810-A885-4BE3-A3E7-6D5BEEA58F35}</a:tableStyleId>
              </a:tblPr>
              <a:tblGrid>
                <a:gridCol w="4343400"/>
                <a:gridCol w="3886200"/>
              </a:tblGrid>
              <a:tr h="877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Measurement results after first</a:t>
                      </a:r>
                      <a:r>
                        <a:rPr lang="en-US" baseline="0" dirty="0" smtClean="0"/>
                        <a:t> monthly report card mailing</a:t>
                      </a:r>
                      <a:endParaRPr lang="en-US" dirty="0" smtClean="0"/>
                    </a:p>
                    <a:p>
                      <a:endParaRPr lang="en-US" dirty="0"/>
                    </a:p>
                  </a:txBody>
                  <a:tcPr/>
                </a:tc>
                <a:tc>
                  <a:txBody>
                    <a:bodyPr/>
                    <a:lstStyle/>
                    <a:p>
                      <a:r>
                        <a:rPr lang="en-US" dirty="0" smtClean="0"/>
                        <a:t>Planned intervention modifications</a:t>
                      </a:r>
                      <a:r>
                        <a:rPr lang="en-US" baseline="0" dirty="0" smtClean="0"/>
                        <a:t> based on measurement results</a:t>
                      </a:r>
                      <a:endParaRPr lang="en-US" dirty="0"/>
                    </a:p>
                  </a:txBody>
                  <a:tcPr/>
                </a:tc>
              </a:tr>
              <a:tr h="3771181">
                <a:tc>
                  <a:txBody>
                    <a:bodyPr/>
                    <a:lstStyle/>
                    <a:p>
                      <a:pPr marL="285750" indent="-285750">
                        <a:buFont typeface="Arial" panose="020B0604020202020204" pitchFamily="34" charset="0"/>
                        <a:buChar char="•"/>
                      </a:pPr>
                      <a:r>
                        <a:rPr lang="en-US" dirty="0" smtClean="0"/>
                        <a:t>Minimal </a:t>
                      </a:r>
                      <a:r>
                        <a:rPr lang="en-US" baseline="0" dirty="0" smtClean="0"/>
                        <a:t>feedback was received from the dental practices after the first monthly report cards were mailed out but the feedback received was positive.</a:t>
                      </a:r>
                    </a:p>
                    <a:p>
                      <a:pPr marL="285750" indent="-285750">
                        <a:buFont typeface="Arial" panose="020B0604020202020204" pitchFamily="34" charset="0"/>
                        <a:buChar char="•"/>
                      </a:pPr>
                      <a:r>
                        <a:rPr lang="en-US" baseline="0" dirty="0" smtClean="0"/>
                        <a:t>Low survey response rate; responses received indicated that outreach practices to schedule preventive service appointments vary by practice.</a:t>
                      </a:r>
                    </a:p>
                    <a:p>
                      <a:pPr marL="285750" indent="-285750">
                        <a:buFont typeface="Arial" panose="020B0604020202020204" pitchFamily="34" charset="0"/>
                        <a:buChar char="•"/>
                      </a:pPr>
                      <a:r>
                        <a:rPr lang="en-US" baseline="0" dirty="0" smtClean="0"/>
                        <a:t>After the first monthly report card mailing, practice-specific monthly preventive dental visit rates in the targeted counties were similar to comparable non-targeted counties.</a:t>
                      </a:r>
                      <a:endParaRPr lang="en-US" dirty="0" smtClean="0"/>
                    </a:p>
                    <a:p>
                      <a:pPr marL="285750" indent="-285750">
                        <a:buFont typeface="Arial" panose="020B0604020202020204" pitchFamily="34" charset="0"/>
                        <a:buChar char="•"/>
                      </a:pPr>
                      <a:endParaRPr lang="en-US" dirty="0"/>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dirty="0" smtClean="0"/>
                        <a:t>Quality and provider relations</a:t>
                      </a:r>
                      <a:r>
                        <a:rPr lang="en-US" baseline="0" dirty="0" smtClean="0"/>
                        <a:t> staff will schedule face-to-face visits with targeted provider practices to discuss the preventive visit report card results and seek feedback on improving usefulness.</a:t>
                      </a:r>
                    </a:p>
                    <a:p>
                      <a:pPr marL="285750" indent="-285750">
                        <a:buFont typeface="Arial" panose="020B0604020202020204" pitchFamily="34" charset="0"/>
                        <a:buChar char="•"/>
                      </a:pPr>
                      <a:r>
                        <a:rPr lang="en-US" baseline="0" dirty="0" smtClean="0"/>
                        <a:t>During the face-to-face visits, the agenda will include a discussion of best practices for improving preventive dental visit appointment adherence.</a:t>
                      </a:r>
                    </a:p>
                    <a:p>
                      <a:pPr marL="285750" indent="-285750">
                        <a:buFont typeface="Arial" panose="020B0604020202020204" pitchFamily="34" charset="0"/>
                        <a:buChar char="•"/>
                      </a:pPr>
                      <a:r>
                        <a:rPr lang="en-US" baseline="0" dirty="0" smtClean="0"/>
                        <a:t>Monthly comparisons of preventive visit rates among targeted and non-targeted practices will continue. </a:t>
                      </a:r>
                      <a:endParaRPr lang="en-US" dirty="0"/>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9736642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Plan-Do-Study-Act (PDSA)</a:t>
            </a:r>
            <a:endParaRPr lang="en-US" dirty="0"/>
          </a:p>
        </p:txBody>
      </p:sp>
      <p:sp>
        <p:nvSpPr>
          <p:cNvPr id="3" name="Content Placeholder 2"/>
          <p:cNvSpPr>
            <a:spLocks noGrp="1"/>
          </p:cNvSpPr>
          <p:nvPr>
            <p:ph idx="1"/>
          </p:nvPr>
        </p:nvSpPr>
        <p:spPr/>
        <p:txBody>
          <a:bodyPr/>
          <a:lstStyle/>
          <a:p>
            <a:r>
              <a:rPr lang="en-US" dirty="0" smtClean="0"/>
              <a:t>Rapid-cycle </a:t>
            </a:r>
            <a:r>
              <a:rPr lang="en-US" dirty="0"/>
              <a:t>improvement technique.</a:t>
            </a:r>
          </a:p>
          <a:p>
            <a:r>
              <a:rPr lang="en-US" dirty="0"/>
              <a:t>Four step model for carrying out change</a:t>
            </a:r>
            <a:r>
              <a:rPr lang="en-US" dirty="0" smtClean="0"/>
              <a:t>.</a:t>
            </a:r>
          </a:p>
          <a:p>
            <a:r>
              <a:rPr lang="en-US" dirty="0" smtClean="0"/>
              <a:t>Used for small scale intervention testing. </a:t>
            </a:r>
            <a:endParaRPr lang="en-US" dirty="0"/>
          </a:p>
          <a:p>
            <a:r>
              <a:rPr lang="en-US" dirty="0"/>
              <a:t>Should be repeated </a:t>
            </a:r>
            <a:r>
              <a:rPr lang="en-US" dirty="0" smtClean="0"/>
              <a:t>for </a:t>
            </a:r>
            <a:r>
              <a:rPr lang="en-US" dirty="0"/>
              <a:t>continuous improvement</a:t>
            </a:r>
            <a:r>
              <a:rPr lang="en-US" dirty="0" smtClean="0"/>
              <a:t>.</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2</a:t>
            </a:fld>
            <a:endParaRPr lang="en-US" dirty="0"/>
          </a:p>
        </p:txBody>
      </p:sp>
    </p:spTree>
    <p:extLst>
      <p:ext uri="{BB962C8B-B14F-4D97-AF65-F5344CB8AC3E}">
        <p14:creationId xmlns:p14="http://schemas.microsoft.com/office/powerpoint/2010/main" val="1809115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PDSA: Level of Detail </a:t>
            </a:r>
            <a:endParaRPr lang="en-US" sz="4000" b="1" dirty="0"/>
          </a:p>
        </p:txBody>
      </p:sp>
      <p:sp>
        <p:nvSpPr>
          <p:cNvPr id="3" name="Content Placeholder 2"/>
          <p:cNvSpPr>
            <a:spLocks noGrp="1"/>
          </p:cNvSpPr>
          <p:nvPr>
            <p:ph idx="1"/>
          </p:nvPr>
        </p:nvSpPr>
        <p:spPr>
          <a:xfrm>
            <a:off x="381000" y="1295400"/>
            <a:ext cx="8229600" cy="4906963"/>
          </a:xfrm>
        </p:spPr>
        <p:txBody>
          <a:bodyPr>
            <a:normAutofit lnSpcReduction="10000"/>
          </a:bodyPr>
          <a:lstStyle/>
          <a:p>
            <a:r>
              <a:rPr lang="en-US" dirty="0" smtClean="0"/>
              <a:t>PDSA is a rapid-cycle, small test of change technique.</a:t>
            </a:r>
          </a:p>
          <a:p>
            <a:r>
              <a:rPr lang="en-US" dirty="0" smtClean="0">
                <a:solidFill>
                  <a:prstClr val="black">
                    <a:lumMod val="85000"/>
                    <a:lumOff val="15000"/>
                  </a:prstClr>
                </a:solidFill>
              </a:rPr>
              <a:t>Adequate, objective detail should be provided in the PDSA worksheet so the reader understands the test and results and does not have substantial questions.</a:t>
            </a:r>
          </a:p>
          <a:p>
            <a:r>
              <a:rPr lang="en-US" dirty="0">
                <a:solidFill>
                  <a:prstClr val="black">
                    <a:lumMod val="85000"/>
                    <a:lumOff val="15000"/>
                  </a:prstClr>
                </a:solidFill>
              </a:rPr>
              <a:t>S</a:t>
            </a:r>
            <a:r>
              <a:rPr lang="en-US" dirty="0" smtClean="0">
                <a:solidFill>
                  <a:prstClr val="black">
                    <a:lumMod val="85000"/>
                    <a:lumOff val="15000"/>
                  </a:prstClr>
                </a:solidFill>
              </a:rPr>
              <a:t>everal pages of documentation are generally not required for one small test of change using the PDSA worksheet.</a:t>
            </a:r>
          </a:p>
          <a:p>
            <a:r>
              <a:rPr lang="en-US" dirty="0" smtClean="0">
                <a:solidFill>
                  <a:prstClr val="black">
                    <a:lumMod val="85000"/>
                    <a:lumOff val="15000"/>
                  </a:prstClr>
                </a:solidFill>
              </a:rPr>
              <a:t>If the plan has concerns regarding the level of detail, it should have a colleague who was not involved in the  PDSA process review the completed worksheet and provide feedback.  </a:t>
            </a:r>
            <a:endParaRPr lang="en-US" dirty="0">
              <a:solidFill>
                <a:prstClr val="black">
                  <a:lumMod val="85000"/>
                  <a:lumOff val="15000"/>
                </a:prstClr>
              </a:solidFill>
            </a:endParaRP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20</a:t>
            </a:fld>
            <a:endParaRPr lang="en-US" dirty="0">
              <a:solidFill>
                <a:prstClr val="black">
                  <a:lumMod val="85000"/>
                  <a:lumOff val="15000"/>
                </a:prstClr>
              </a:solidFill>
            </a:endParaRPr>
          </a:p>
        </p:txBody>
      </p:sp>
    </p:spTree>
    <p:extLst>
      <p:ext uri="{BB962C8B-B14F-4D97-AF65-F5344CB8AC3E}">
        <p14:creationId xmlns:p14="http://schemas.microsoft.com/office/powerpoint/2010/main" val="2821079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b="1" dirty="0"/>
              <a:t>Open Discussion</a:t>
            </a:r>
            <a:endParaRPr lang="en-US" sz="4000" b="1"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21</a:t>
            </a:fld>
            <a:endParaRPr lang="en-US" dirty="0">
              <a:solidFill>
                <a:prstClr val="black">
                  <a:lumMod val="85000"/>
                  <a:lumOff val="15000"/>
                </a:prstClr>
              </a:solidFill>
            </a:endParaRPr>
          </a:p>
        </p:txBody>
      </p:sp>
      <p:sp>
        <p:nvSpPr>
          <p:cNvPr id="5" name="Content Placeholder 6"/>
          <p:cNvSpPr>
            <a:spLocks noGrp="1"/>
          </p:cNvSpPr>
          <p:nvPr>
            <p:ph idx="1"/>
          </p:nvPr>
        </p:nvSpPr>
        <p:spPr>
          <a:xfrm>
            <a:off x="685800" y="1524000"/>
            <a:ext cx="7772400" cy="4114800"/>
          </a:xfrm>
        </p:spPr>
        <p:txBody>
          <a:bodyPr anchor="ctr"/>
          <a:lstStyle/>
          <a:p>
            <a:pPr marL="0" indent="0" algn="ctr">
              <a:buFontTx/>
              <a:buNone/>
            </a:pPr>
            <a:r>
              <a:rPr lang="en-US" altLang="en-US" sz="2800" b="1" dirty="0" smtClean="0"/>
              <a:t>Questions and Answers</a:t>
            </a:r>
            <a:endParaRPr lang="en-US" altLang="en-US" dirty="0" smtClean="0"/>
          </a:p>
        </p:txBody>
      </p:sp>
    </p:spTree>
    <p:extLst>
      <p:ext uri="{BB962C8B-B14F-4D97-AF65-F5344CB8AC3E}">
        <p14:creationId xmlns:p14="http://schemas.microsoft.com/office/powerpoint/2010/main" val="2441428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 Stages</a:t>
            </a:r>
            <a:endParaRPr lang="en-US" dirty="0"/>
          </a:p>
        </p:txBody>
      </p:sp>
      <p:sp>
        <p:nvSpPr>
          <p:cNvPr id="3" name="Content Placeholder 2"/>
          <p:cNvSpPr>
            <a:spLocks noGrp="1"/>
          </p:cNvSpPr>
          <p:nvPr>
            <p:ph idx="1"/>
          </p:nvPr>
        </p:nvSpPr>
        <p:spPr/>
        <p:txBody>
          <a:bodyPr/>
          <a:lstStyle/>
          <a:p>
            <a:r>
              <a:rPr lang="en-US" dirty="0"/>
              <a:t>The stages of the PDSA cycle: </a:t>
            </a:r>
          </a:p>
          <a:p>
            <a:r>
              <a:rPr lang="en-US" dirty="0" smtClean="0"/>
              <a:t>Plan—change </a:t>
            </a:r>
            <a:r>
              <a:rPr lang="en-US" dirty="0"/>
              <a:t>to be </a:t>
            </a:r>
            <a:r>
              <a:rPr lang="en-US" dirty="0" smtClean="0"/>
              <a:t>tested.</a:t>
            </a:r>
            <a:endParaRPr lang="en-US" dirty="0"/>
          </a:p>
          <a:p>
            <a:r>
              <a:rPr lang="en-US" dirty="0"/>
              <a:t>Do—carry out the </a:t>
            </a:r>
            <a:r>
              <a:rPr lang="en-US" dirty="0" smtClean="0"/>
              <a:t>test.</a:t>
            </a:r>
            <a:endParaRPr lang="en-US" dirty="0"/>
          </a:p>
          <a:p>
            <a:r>
              <a:rPr lang="en-US" dirty="0"/>
              <a:t>Study—analyze data before and after the change and reflect on what was learned. </a:t>
            </a:r>
          </a:p>
          <a:p>
            <a:r>
              <a:rPr lang="en-US" dirty="0"/>
              <a:t>Act—plan the next change </a:t>
            </a:r>
            <a:r>
              <a:rPr lang="en-US" dirty="0" smtClean="0"/>
              <a:t>cycle.</a:t>
            </a:r>
            <a:endParaRPr lang="en-US" dirty="0"/>
          </a:p>
          <a:p>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3</a:t>
            </a:fld>
            <a:endParaRPr lang="en-US" dirty="0"/>
          </a:p>
        </p:txBody>
      </p:sp>
    </p:spTree>
    <p:extLst>
      <p:ext uri="{BB962C8B-B14F-4D97-AF65-F5344CB8AC3E}">
        <p14:creationId xmlns:p14="http://schemas.microsoft.com/office/powerpoint/2010/main" val="236540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for Improvement</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4</a:t>
            </a:fld>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The Model for Improvement has three fundamental questions leading to the PDSA cycle. </a:t>
            </a:r>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endParaRPr lang="en-US" sz="1400" i="1" dirty="0"/>
          </a:p>
          <a:p>
            <a:pPr marL="0" indent="0">
              <a:buNone/>
            </a:pPr>
            <a:endParaRPr lang="en-US" sz="1400" i="1" dirty="0" smtClean="0"/>
          </a:p>
          <a:p>
            <a:pPr marL="0" indent="0">
              <a:buNone/>
            </a:pPr>
            <a:r>
              <a:rPr lang="en-US" sz="1400" i="1" dirty="0" smtClean="0"/>
              <a:t>Model for Improvement, developed by Associates for Process Improvement. From ihi.org</a:t>
            </a:r>
            <a:endParaRPr lang="en-US" sz="1400" i="1" dirty="0"/>
          </a:p>
        </p:txBody>
      </p:sp>
      <p:graphicFrame>
        <p:nvGraphicFramePr>
          <p:cNvPr id="6" name="Diagram 5"/>
          <p:cNvGraphicFramePr/>
          <p:nvPr>
            <p:extLst>
              <p:ext uri="{D42A27DB-BD31-4B8C-83A1-F6EECF244321}">
                <p14:modId xmlns:p14="http://schemas.microsoft.com/office/powerpoint/2010/main" val="3992268586"/>
              </p:ext>
            </p:extLst>
          </p:nvPr>
        </p:nvGraphicFramePr>
        <p:xfrm>
          <a:off x="1524000" y="2209800"/>
          <a:ext cx="62484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7048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Testing Interventions using PDSA</a:t>
            </a:r>
            <a:endParaRPr lang="en-US" sz="4000" b="1" dirty="0"/>
          </a:p>
        </p:txBody>
      </p:sp>
      <p:sp>
        <p:nvSpPr>
          <p:cNvPr id="3" name="Content Placeholder 2"/>
          <p:cNvSpPr>
            <a:spLocks noGrp="1"/>
          </p:cNvSpPr>
          <p:nvPr>
            <p:ph idx="1"/>
          </p:nvPr>
        </p:nvSpPr>
        <p:spPr>
          <a:xfrm>
            <a:off x="304800" y="1371600"/>
            <a:ext cx="8686800" cy="4754563"/>
          </a:xfrm>
        </p:spPr>
        <p:txBody>
          <a:bodyPr>
            <a:normAutofit/>
          </a:bodyPr>
          <a:lstStyle/>
          <a:p>
            <a:pPr marL="0" indent="0">
              <a:buFont typeface="Wingdings" pitchFamily="2" charset="2"/>
              <a:buNone/>
              <a:defRPr/>
            </a:pPr>
            <a:r>
              <a:rPr lang="en-US" altLang="en-US" dirty="0" smtClean="0"/>
              <a:t> </a:t>
            </a:r>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5</a:t>
            </a:fld>
            <a:endParaRPr lang="en-US" dirty="0">
              <a:solidFill>
                <a:prstClr val="black">
                  <a:lumMod val="85000"/>
                  <a:lumOff val="15000"/>
                </a:prstClr>
              </a:solidFill>
            </a:endParaRPr>
          </a:p>
        </p:txBody>
      </p:sp>
      <p:sp>
        <p:nvSpPr>
          <p:cNvPr id="16" name="TextBox 15"/>
          <p:cNvSpPr txBox="1"/>
          <p:nvPr/>
        </p:nvSpPr>
        <p:spPr>
          <a:xfrm rot="19440000">
            <a:off x="4135960" y="2733673"/>
            <a:ext cx="2046962" cy="369332"/>
          </a:xfrm>
          <a:prstGeom prst="rect">
            <a:avLst/>
          </a:prstGeom>
          <a:noFill/>
        </p:spPr>
        <p:txBody>
          <a:bodyPr wrap="square" rtlCol="0">
            <a:spAutoFit/>
          </a:bodyPr>
          <a:lstStyle/>
          <a:p>
            <a:r>
              <a:rPr lang="en-US" b="1" dirty="0" smtClean="0">
                <a:solidFill>
                  <a:prstClr val="black"/>
                </a:solidFill>
              </a:rPr>
              <a:t>Evidence and data</a:t>
            </a:r>
            <a:endParaRPr lang="en-US" b="1" dirty="0">
              <a:solidFill>
                <a:prstClr val="black"/>
              </a:solidFill>
            </a:endParaRPr>
          </a:p>
        </p:txBody>
      </p:sp>
      <p:sp>
        <p:nvSpPr>
          <p:cNvPr id="17" name="TextBox 16"/>
          <p:cNvSpPr txBox="1"/>
          <p:nvPr/>
        </p:nvSpPr>
        <p:spPr>
          <a:xfrm rot="19440000">
            <a:off x="5301424" y="4516103"/>
            <a:ext cx="2858219" cy="369332"/>
          </a:xfrm>
          <a:prstGeom prst="rect">
            <a:avLst/>
          </a:prstGeom>
          <a:noFill/>
        </p:spPr>
        <p:txBody>
          <a:bodyPr wrap="square" rtlCol="0">
            <a:spAutoFit/>
          </a:bodyPr>
          <a:lstStyle/>
          <a:p>
            <a:r>
              <a:rPr lang="en-US" b="1" dirty="0" smtClean="0">
                <a:solidFill>
                  <a:prstClr val="black"/>
                </a:solidFill>
              </a:rPr>
              <a:t>Learning and Improvement</a:t>
            </a:r>
            <a:endParaRPr lang="en-US" b="1" dirty="0">
              <a:solidFill>
                <a:prstClr val="black"/>
              </a:solidFill>
            </a:endParaRPr>
          </a:p>
        </p:txBody>
      </p:sp>
      <p:sp>
        <p:nvSpPr>
          <p:cNvPr id="18" name="TextBox 17"/>
          <p:cNvSpPr txBox="1"/>
          <p:nvPr/>
        </p:nvSpPr>
        <p:spPr>
          <a:xfrm>
            <a:off x="304800" y="5105400"/>
            <a:ext cx="2667000" cy="584775"/>
          </a:xfrm>
          <a:prstGeom prst="rect">
            <a:avLst/>
          </a:prstGeom>
          <a:noFill/>
        </p:spPr>
        <p:txBody>
          <a:bodyPr wrap="square" rtlCol="0">
            <a:spAutoFit/>
          </a:bodyPr>
          <a:lstStyle/>
          <a:p>
            <a:r>
              <a:rPr lang="en-US" sz="1600" b="1" dirty="0" smtClean="0">
                <a:solidFill>
                  <a:prstClr val="black"/>
                </a:solidFill>
              </a:rPr>
              <a:t>Theories, hunches, and best practices</a:t>
            </a:r>
            <a:endParaRPr lang="en-US" sz="1600" b="1" dirty="0">
              <a:solidFill>
                <a:prstClr val="black"/>
              </a:solidFill>
            </a:endParaRPr>
          </a:p>
        </p:txBody>
      </p:sp>
      <p:sp>
        <p:nvSpPr>
          <p:cNvPr id="19" name="TextBox 18"/>
          <p:cNvSpPr txBox="1"/>
          <p:nvPr/>
        </p:nvSpPr>
        <p:spPr>
          <a:xfrm>
            <a:off x="6705600" y="1828800"/>
            <a:ext cx="1968680" cy="338554"/>
          </a:xfrm>
          <a:prstGeom prst="rect">
            <a:avLst/>
          </a:prstGeom>
          <a:noFill/>
        </p:spPr>
        <p:txBody>
          <a:bodyPr wrap="none" rtlCol="0">
            <a:spAutoFit/>
          </a:bodyPr>
          <a:lstStyle/>
          <a:p>
            <a:r>
              <a:rPr lang="en-US" sz="1600" b="1" dirty="0" smtClean="0">
                <a:solidFill>
                  <a:prstClr val="black"/>
                </a:solidFill>
              </a:rPr>
              <a:t>Breakthrough results</a:t>
            </a:r>
            <a:endParaRPr lang="en-US" sz="1600" b="1" dirty="0">
              <a:solidFill>
                <a:prstClr val="black"/>
              </a:solidFill>
            </a:endParaRPr>
          </a:p>
        </p:txBody>
      </p:sp>
      <p:sp>
        <p:nvSpPr>
          <p:cNvPr id="20" name="TextBox 19"/>
          <p:cNvSpPr txBox="1"/>
          <p:nvPr/>
        </p:nvSpPr>
        <p:spPr>
          <a:xfrm>
            <a:off x="6324600" y="2362200"/>
            <a:ext cx="2130263" cy="307777"/>
          </a:xfrm>
          <a:prstGeom prst="rect">
            <a:avLst/>
          </a:prstGeom>
          <a:noFill/>
        </p:spPr>
        <p:txBody>
          <a:bodyPr wrap="none" rtlCol="0">
            <a:spAutoFit/>
          </a:bodyPr>
          <a:lstStyle/>
          <a:p>
            <a:r>
              <a:rPr lang="en-US" sz="1400" dirty="0" smtClean="0">
                <a:solidFill>
                  <a:prstClr val="black"/>
                </a:solidFill>
              </a:rPr>
              <a:t>Wide-scale tests of change</a:t>
            </a:r>
            <a:endParaRPr lang="en-US" sz="1400" dirty="0">
              <a:solidFill>
                <a:prstClr val="black"/>
              </a:solidFill>
            </a:endParaRPr>
          </a:p>
        </p:txBody>
      </p:sp>
      <p:sp>
        <p:nvSpPr>
          <p:cNvPr id="21" name="TextBox 20"/>
          <p:cNvSpPr txBox="1"/>
          <p:nvPr/>
        </p:nvSpPr>
        <p:spPr>
          <a:xfrm>
            <a:off x="5685715" y="3276600"/>
            <a:ext cx="1629485" cy="307777"/>
          </a:xfrm>
          <a:prstGeom prst="rect">
            <a:avLst/>
          </a:prstGeom>
          <a:noFill/>
        </p:spPr>
        <p:txBody>
          <a:bodyPr wrap="none" rtlCol="0">
            <a:spAutoFit/>
          </a:bodyPr>
          <a:lstStyle/>
          <a:p>
            <a:r>
              <a:rPr lang="en-US" sz="1400" dirty="0" smtClean="0">
                <a:solidFill>
                  <a:prstClr val="black"/>
                </a:solidFill>
              </a:rPr>
              <a:t>Test new conditions</a:t>
            </a:r>
            <a:endParaRPr lang="en-US" sz="1400" dirty="0">
              <a:solidFill>
                <a:prstClr val="black"/>
              </a:solidFill>
            </a:endParaRPr>
          </a:p>
        </p:txBody>
      </p:sp>
      <p:sp>
        <p:nvSpPr>
          <p:cNvPr id="22" name="TextBox 21"/>
          <p:cNvSpPr txBox="1"/>
          <p:nvPr/>
        </p:nvSpPr>
        <p:spPr>
          <a:xfrm>
            <a:off x="4724400" y="4114800"/>
            <a:ext cx="1296509" cy="307777"/>
          </a:xfrm>
          <a:prstGeom prst="rect">
            <a:avLst/>
          </a:prstGeom>
          <a:noFill/>
        </p:spPr>
        <p:txBody>
          <a:bodyPr wrap="none" rtlCol="0">
            <a:spAutoFit/>
          </a:bodyPr>
          <a:lstStyle/>
          <a:p>
            <a:r>
              <a:rPr lang="en-US" sz="1400" dirty="0" smtClean="0">
                <a:solidFill>
                  <a:prstClr val="black"/>
                </a:solidFill>
              </a:rPr>
              <a:t>Follow-up tests</a:t>
            </a:r>
            <a:endParaRPr lang="en-US" sz="1400" dirty="0">
              <a:solidFill>
                <a:prstClr val="black"/>
              </a:solidFill>
            </a:endParaRPr>
          </a:p>
        </p:txBody>
      </p:sp>
      <p:sp>
        <p:nvSpPr>
          <p:cNvPr id="23" name="TextBox 22"/>
          <p:cNvSpPr txBox="1"/>
          <p:nvPr/>
        </p:nvSpPr>
        <p:spPr>
          <a:xfrm>
            <a:off x="3276600" y="4800600"/>
            <a:ext cx="1671676" cy="307777"/>
          </a:xfrm>
          <a:prstGeom prst="rect">
            <a:avLst/>
          </a:prstGeom>
          <a:noFill/>
        </p:spPr>
        <p:txBody>
          <a:bodyPr wrap="none" rtlCol="0">
            <a:spAutoFit/>
          </a:bodyPr>
          <a:lstStyle/>
          <a:p>
            <a:r>
              <a:rPr lang="en-US" sz="1400" dirty="0" smtClean="0">
                <a:solidFill>
                  <a:prstClr val="black"/>
                </a:solidFill>
              </a:rPr>
              <a:t>Very small-scale test</a:t>
            </a:r>
            <a:endParaRPr lang="en-US" sz="1400" dirty="0">
              <a:solidFill>
                <a:prstClr val="black"/>
              </a:solidFill>
            </a:endParaRPr>
          </a:p>
        </p:txBody>
      </p:sp>
      <p:graphicFrame>
        <p:nvGraphicFramePr>
          <p:cNvPr id="5" name="Diagram 4"/>
          <p:cNvGraphicFramePr/>
          <p:nvPr>
            <p:extLst>
              <p:ext uri="{D42A27DB-BD31-4B8C-83A1-F6EECF244321}">
                <p14:modId xmlns:p14="http://schemas.microsoft.com/office/powerpoint/2010/main" val="166559726"/>
              </p:ext>
            </p:extLst>
          </p:nvPr>
        </p:nvGraphicFramePr>
        <p:xfrm>
          <a:off x="331206" y="1288951"/>
          <a:ext cx="3520970" cy="33226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429159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Why </a:t>
            </a:r>
            <a:r>
              <a:rPr lang="en-US" dirty="0"/>
              <a:t>test on a small scale?</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sz="2600" dirty="0">
                <a:solidFill>
                  <a:prstClr val="black">
                    <a:lumMod val="85000"/>
                    <a:lumOff val="15000"/>
                  </a:prstClr>
                </a:solidFill>
              </a:rPr>
              <a:t>Testing on a small scale does not mean small change but refers to the initial scope of the test.</a:t>
            </a:r>
          </a:p>
          <a:p>
            <a:pPr lvl="0"/>
            <a:r>
              <a:rPr lang="en-US" sz="2600" dirty="0">
                <a:solidFill>
                  <a:prstClr val="black">
                    <a:lumMod val="85000"/>
                    <a:lumOff val="15000"/>
                  </a:prstClr>
                </a:solidFill>
              </a:rPr>
              <a:t>Testing change on a small scale is a way to reduce fear of making a change.</a:t>
            </a:r>
          </a:p>
          <a:p>
            <a:pPr lvl="0"/>
            <a:r>
              <a:rPr lang="en-US" sz="2600" dirty="0">
                <a:solidFill>
                  <a:prstClr val="black">
                    <a:lumMod val="85000"/>
                    <a:lumOff val="15000"/>
                  </a:prstClr>
                </a:solidFill>
              </a:rPr>
              <a:t>The use of multiple testing cycles allows knowledge to increase as the team progresses from testing to implementing a change, while at the same time minimizing risk.</a:t>
            </a:r>
          </a:p>
          <a:p>
            <a:pPr lvl="0"/>
            <a:r>
              <a:rPr lang="en-US" sz="2600" dirty="0">
                <a:solidFill>
                  <a:prstClr val="black">
                    <a:lumMod val="85000"/>
                    <a:lumOff val="15000"/>
                  </a:prstClr>
                </a:solidFill>
              </a:rPr>
              <a:t>The team can learn very much from failure. The whole point of performing </a:t>
            </a:r>
            <a:r>
              <a:rPr lang="en-US" sz="2600" dirty="0" smtClean="0">
                <a:solidFill>
                  <a:prstClr val="black">
                    <a:lumMod val="85000"/>
                    <a:lumOff val="15000"/>
                  </a:prstClr>
                </a:solidFill>
              </a:rPr>
              <a:t>small scale </a:t>
            </a:r>
            <a:r>
              <a:rPr lang="en-US" sz="2600" dirty="0">
                <a:solidFill>
                  <a:prstClr val="black">
                    <a:lumMod val="85000"/>
                    <a:lumOff val="15000"/>
                  </a:prstClr>
                </a:solidFill>
              </a:rPr>
              <a:t>tests is to minimize the risk from failed tests and maximize the learning with regard to what works.</a:t>
            </a:r>
          </a:p>
          <a:p>
            <a:pPr marL="0" indent="0">
              <a:buNone/>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6</a:t>
            </a:fld>
            <a:endParaRPr lang="en-US" dirty="0"/>
          </a:p>
        </p:txBody>
      </p:sp>
    </p:spTree>
    <p:extLst>
      <p:ext uri="{BB962C8B-B14F-4D97-AF65-F5344CB8AC3E}">
        <p14:creationId xmlns:p14="http://schemas.microsoft.com/office/powerpoint/2010/main" val="423594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The cycle begins with a plan. This includes setting a goal, predicting the outcome, defining metrics and data collection. In the </a:t>
            </a:r>
            <a:r>
              <a:rPr lang="en-US" i="1" dirty="0" smtClean="0"/>
              <a:t>Plan</a:t>
            </a:r>
            <a:r>
              <a:rPr lang="en-US" dirty="0" smtClean="0"/>
              <a:t> stage determine:</a:t>
            </a:r>
          </a:p>
          <a:p>
            <a:r>
              <a:rPr lang="en-US" dirty="0" smtClean="0"/>
              <a:t>How </a:t>
            </a:r>
            <a:r>
              <a:rPr lang="en-US" dirty="0"/>
              <a:t>the </a:t>
            </a:r>
            <a:r>
              <a:rPr lang="en-US" dirty="0" smtClean="0"/>
              <a:t>plan will </a:t>
            </a:r>
            <a:r>
              <a:rPr lang="en-US" dirty="0"/>
              <a:t>know that the change is an improvement. </a:t>
            </a:r>
          </a:p>
          <a:p>
            <a:r>
              <a:rPr lang="en-US" dirty="0"/>
              <a:t>The data elements and data sources.</a:t>
            </a:r>
          </a:p>
          <a:p>
            <a:r>
              <a:rPr lang="en-US" dirty="0"/>
              <a:t>How and when data will be collected.</a:t>
            </a:r>
          </a:p>
          <a:p>
            <a:r>
              <a:rPr lang="en-US" dirty="0"/>
              <a:t>The team member(s) responsible for collecting </a:t>
            </a:r>
            <a:r>
              <a:rPr lang="en-US" dirty="0" smtClean="0"/>
              <a:t>data</a:t>
            </a:r>
            <a:r>
              <a:rPr lang="en-US" dirty="0"/>
              <a:t>.</a:t>
            </a:r>
          </a:p>
          <a:p>
            <a:r>
              <a:rPr lang="en-US" dirty="0"/>
              <a:t>How often </a:t>
            </a:r>
            <a:r>
              <a:rPr lang="en-US" dirty="0" smtClean="0"/>
              <a:t>data </a:t>
            </a:r>
            <a:r>
              <a:rPr lang="en-US" dirty="0"/>
              <a:t>will be </a:t>
            </a:r>
            <a:r>
              <a:rPr lang="en-US" dirty="0" smtClean="0"/>
              <a:t>collected.</a:t>
            </a:r>
            <a:endParaRPr lang="en-US" dirty="0"/>
          </a:p>
          <a:p>
            <a:r>
              <a:rPr lang="en-US" dirty="0"/>
              <a:t>A </a:t>
            </a:r>
            <a:r>
              <a:rPr lang="en-US" dirty="0" smtClean="0"/>
              <a:t>data </a:t>
            </a:r>
            <a:r>
              <a:rPr lang="en-US" dirty="0"/>
              <a:t>collection tool (or tools), if applicable (e.g., logs, spreadsheets).</a:t>
            </a:r>
          </a:p>
          <a:p>
            <a:r>
              <a:rPr lang="en-US" dirty="0"/>
              <a:t>How </a:t>
            </a:r>
            <a:r>
              <a:rPr lang="en-US" dirty="0" smtClean="0"/>
              <a:t>collected </a:t>
            </a:r>
            <a:r>
              <a:rPr lang="en-US" dirty="0"/>
              <a:t>data results will be calculated and displayed (e.g., graph, run chart, narrative).</a:t>
            </a:r>
          </a:p>
          <a:p>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7</a:t>
            </a:fld>
            <a:endParaRPr lang="en-US" dirty="0"/>
          </a:p>
        </p:txBody>
      </p:sp>
    </p:spTree>
    <p:extLst>
      <p:ext uri="{BB962C8B-B14F-4D97-AF65-F5344CB8AC3E}">
        <p14:creationId xmlns:p14="http://schemas.microsoft.com/office/powerpoint/2010/main" val="146992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Testing Interventions</a:t>
            </a:r>
            <a:endParaRPr lang="en-US" dirty="0"/>
          </a:p>
        </p:txBody>
      </p:sp>
      <p:sp>
        <p:nvSpPr>
          <p:cNvPr id="3" name="Content Placeholder 2"/>
          <p:cNvSpPr>
            <a:spLocks noGrp="1"/>
          </p:cNvSpPr>
          <p:nvPr>
            <p:ph idx="1"/>
          </p:nvPr>
        </p:nvSpPr>
        <p:spPr/>
        <p:txBody>
          <a:bodyPr/>
          <a:lstStyle/>
          <a:p>
            <a:pPr marL="0" lvl="0" indent="0">
              <a:buNone/>
            </a:pPr>
            <a:r>
              <a:rPr lang="en-US" sz="2800" dirty="0">
                <a:solidFill>
                  <a:prstClr val="black">
                    <a:lumMod val="85000"/>
                    <a:lumOff val="15000"/>
                  </a:prstClr>
                </a:solidFill>
              </a:rPr>
              <a:t>In the </a:t>
            </a:r>
            <a:r>
              <a:rPr lang="en-US" sz="2800" i="1" dirty="0">
                <a:solidFill>
                  <a:prstClr val="black">
                    <a:lumMod val="85000"/>
                    <a:lumOff val="15000"/>
                  </a:prstClr>
                </a:solidFill>
              </a:rPr>
              <a:t>Do</a:t>
            </a:r>
            <a:r>
              <a:rPr lang="en-US" sz="2800" dirty="0">
                <a:solidFill>
                  <a:prstClr val="black">
                    <a:lumMod val="85000"/>
                    <a:lumOff val="15000"/>
                  </a:prstClr>
                </a:solidFill>
              </a:rPr>
              <a:t> stage of the cycle, the test is performed and data are collected. Two types of data should be collected during this stage.</a:t>
            </a:r>
          </a:p>
          <a:p>
            <a:pPr marL="514350" lvl="0" indent="-514350">
              <a:buFont typeface="Arial" panose="020B0604020202020204" pitchFamily="34" charset="0"/>
              <a:buAutoNum type="arabicPeriod"/>
            </a:pPr>
            <a:r>
              <a:rPr lang="en-US" sz="2800" dirty="0">
                <a:solidFill>
                  <a:prstClr val="black">
                    <a:lumMod val="85000"/>
                    <a:lumOff val="15000"/>
                  </a:prstClr>
                </a:solidFill>
              </a:rPr>
              <a:t>Data that are useful for answering </a:t>
            </a:r>
            <a:r>
              <a:rPr lang="en-US" sz="2800" dirty="0" smtClean="0">
                <a:solidFill>
                  <a:prstClr val="black">
                    <a:lumMod val="85000"/>
                    <a:lumOff val="15000"/>
                  </a:prstClr>
                </a:solidFill>
              </a:rPr>
              <a:t>questions </a:t>
            </a:r>
            <a:r>
              <a:rPr lang="en-US" sz="2800" dirty="0">
                <a:solidFill>
                  <a:prstClr val="black">
                    <a:lumMod val="85000"/>
                    <a:lumOff val="15000"/>
                  </a:prstClr>
                </a:solidFill>
              </a:rPr>
              <a:t>in the intervention plan and that can be compared to the prediction.</a:t>
            </a:r>
          </a:p>
          <a:p>
            <a:pPr marL="514350" lvl="0" indent="-514350">
              <a:buFont typeface="Arial" panose="020B0604020202020204" pitchFamily="34" charset="0"/>
              <a:buAutoNum type="arabicPeriod"/>
            </a:pPr>
            <a:r>
              <a:rPr lang="en-US" sz="2800" dirty="0">
                <a:solidFill>
                  <a:prstClr val="black">
                    <a:lumMod val="85000"/>
                    <a:lumOff val="15000"/>
                  </a:prstClr>
                </a:solidFill>
              </a:rPr>
              <a:t>Data about problems and unexpected occurrences during the test. </a:t>
            </a:r>
          </a:p>
          <a:p>
            <a:pPr marL="0" lvl="0" indent="0">
              <a:buNone/>
            </a:pPr>
            <a:r>
              <a:rPr lang="en-US" altLang="en-US" sz="2800" dirty="0">
                <a:solidFill>
                  <a:prstClr val="black">
                    <a:lumMod val="85000"/>
                    <a:lumOff val="15000"/>
                  </a:prstClr>
                </a:solidFill>
              </a:rPr>
              <a:t> </a:t>
            </a:r>
          </a:p>
          <a:p>
            <a:pPr marL="0" indent="0">
              <a:buNone/>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8</a:t>
            </a:fld>
            <a:endParaRPr lang="en-US" dirty="0"/>
          </a:p>
        </p:txBody>
      </p:sp>
    </p:spTree>
    <p:extLst>
      <p:ext uri="{BB962C8B-B14F-4D97-AF65-F5344CB8AC3E}">
        <p14:creationId xmlns:p14="http://schemas.microsoft.com/office/powerpoint/2010/main" val="47881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Do: Record-Keeping</a:t>
            </a:r>
            <a:endParaRPr lang="en-US" sz="4000" b="1" dirty="0"/>
          </a:p>
        </p:txBody>
      </p:sp>
      <p:sp>
        <p:nvSpPr>
          <p:cNvPr id="3" name="Content Placeholder 2"/>
          <p:cNvSpPr>
            <a:spLocks noGrp="1"/>
          </p:cNvSpPr>
          <p:nvPr>
            <p:ph idx="1"/>
          </p:nvPr>
        </p:nvSpPr>
        <p:spPr/>
        <p:txBody>
          <a:bodyPr/>
          <a:lstStyle/>
          <a:p>
            <a:endParaRPr lang="en-US" dirty="0" smtClean="0"/>
          </a:p>
          <a:p>
            <a:r>
              <a:rPr lang="en-US" dirty="0" smtClean="0"/>
              <a:t>The tracking of any events and/or activities related to the intervention as they occur. </a:t>
            </a:r>
          </a:p>
          <a:p>
            <a:r>
              <a:rPr lang="en-US" dirty="0" smtClean="0"/>
              <a:t>Keeping a record of challenges and/or confounding factors as they occur throughout the intervention period.</a:t>
            </a:r>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9</a:t>
            </a:fld>
            <a:endParaRPr lang="en-US" dirty="0">
              <a:solidFill>
                <a:prstClr val="black">
                  <a:lumMod val="85000"/>
                  <a:lumOff val="15000"/>
                </a:prstClr>
              </a:solidFill>
            </a:endParaRPr>
          </a:p>
        </p:txBody>
      </p:sp>
    </p:spTree>
    <p:extLst>
      <p:ext uri="{BB962C8B-B14F-4D97-AF65-F5344CB8AC3E}">
        <p14:creationId xmlns:p14="http://schemas.microsoft.com/office/powerpoint/2010/main" val="2034571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HSAG_Corporate_PowerPointTemplate">
  <a:themeElements>
    <a:clrScheme name="HSAG">
      <a:dk1>
        <a:sysClr val="windowText" lastClr="000000"/>
      </a:dk1>
      <a:lt1>
        <a:sysClr val="window" lastClr="FFFFFF"/>
      </a:lt1>
      <a:dk2>
        <a:srgbClr val="00549E"/>
      </a:dk2>
      <a:lt2>
        <a:srgbClr val="FFFFFF"/>
      </a:lt2>
      <a:accent1>
        <a:srgbClr val="61A2D8"/>
      </a:accent1>
      <a:accent2>
        <a:srgbClr val="F79548"/>
      </a:accent2>
      <a:accent3>
        <a:srgbClr val="50B848"/>
      </a:accent3>
      <a:accent4>
        <a:srgbClr val="C02640"/>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0.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2.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3.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4.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3.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4.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5.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6.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7.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8.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9.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HSAG_Corporate_PowerPointTemplate</Template>
  <TotalTime>1070</TotalTime>
  <Words>1538</Words>
  <Application>Microsoft Office PowerPoint</Application>
  <PresentationFormat>On-screen Show (4:3)</PresentationFormat>
  <Paragraphs>225</Paragraphs>
  <Slides>21</Slides>
  <Notes>14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Arial</vt:lpstr>
      <vt:lpstr>Calibri</vt:lpstr>
      <vt:lpstr>Tahoma</vt:lpstr>
      <vt:lpstr>Times New Roman</vt:lpstr>
      <vt:lpstr>Wingdings</vt:lpstr>
      <vt:lpstr>HSAG_Corporate_PowerPointTemplate</vt:lpstr>
      <vt:lpstr>HSAG_PPT_Template_Blocks</vt:lpstr>
      <vt:lpstr>1_HSAG_PPT_Template_Blocks</vt:lpstr>
      <vt:lpstr>2_HSAG_PPT_Template_Blocks</vt:lpstr>
      <vt:lpstr>3_HSAG_PPT_Template_Blocks</vt:lpstr>
      <vt:lpstr>4_HSAG_PPT_Template_Blocks</vt:lpstr>
      <vt:lpstr>5_HSAG_PPT_Template_Blocks</vt:lpstr>
      <vt:lpstr>Utilizing The Plan-Do-Study-Act Process to Maximize PIP Performance – Part 1</vt:lpstr>
      <vt:lpstr>Plan-Do-Study-Act (PDSA)</vt:lpstr>
      <vt:lpstr>PDSA Stages</vt:lpstr>
      <vt:lpstr>Model for Improvement</vt:lpstr>
      <vt:lpstr>Testing Interventions using PDSA</vt:lpstr>
      <vt:lpstr> Why test on a small scale? </vt:lpstr>
      <vt:lpstr>Plan</vt:lpstr>
      <vt:lpstr>Do: Testing Interventions</vt:lpstr>
      <vt:lpstr>Do: Record-Keeping</vt:lpstr>
      <vt:lpstr>Study: Intervention Results</vt:lpstr>
      <vt:lpstr>  Study: Intervention Effectiveness</vt:lpstr>
      <vt:lpstr>Act: Adopt-Adapt-Abandon</vt:lpstr>
      <vt:lpstr>PDSA Worksheet for Testing Change Institute for Healthcare Improvement  </vt:lpstr>
      <vt:lpstr>Plan: Dental PIP Example</vt:lpstr>
      <vt:lpstr>Plan: Dental PIP Example, cont.</vt:lpstr>
      <vt:lpstr>Plan: Dental PIP Example, cont.</vt:lpstr>
      <vt:lpstr>Do – Record Keeping: Dental PIP Example Continued</vt:lpstr>
      <vt:lpstr>Study: Dental PIP Example</vt:lpstr>
      <vt:lpstr>Act: Dental PIP Example</vt:lpstr>
      <vt:lpstr>PDSA: Level of Detail </vt:lpstr>
      <vt:lpstr>Open Discussion</vt:lpstr>
    </vt:vector>
  </TitlesOfParts>
  <Company>Health Services Advisory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Christy Hormann</dc:creator>
  <cp:keywords>Health Services Advisory Group, HSAG, Corporate Template</cp:keywords>
  <cp:lastModifiedBy>Joyce Cubillo</cp:lastModifiedBy>
  <cp:revision>139</cp:revision>
  <cp:lastPrinted>2016-01-07T00:21:31Z</cp:lastPrinted>
  <dcterms:created xsi:type="dcterms:W3CDTF">2015-12-18T18:04:18Z</dcterms:created>
  <dcterms:modified xsi:type="dcterms:W3CDTF">2016-03-04T17:55:19Z</dcterms:modified>
</cp:coreProperties>
</file>