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703" r:id="rId3"/>
  </p:sldMasterIdLst>
  <p:notesMasterIdLst>
    <p:notesMasterId r:id="rId26"/>
  </p:notesMasterIdLst>
  <p:handoutMasterIdLst>
    <p:handoutMasterId r:id="rId27"/>
  </p:handoutMasterIdLst>
  <p:sldIdLst>
    <p:sldId id="378" r:id="rId4"/>
    <p:sldId id="409" r:id="rId5"/>
    <p:sldId id="311" r:id="rId6"/>
    <p:sldId id="314" r:id="rId7"/>
    <p:sldId id="316" r:id="rId8"/>
    <p:sldId id="407" r:id="rId9"/>
    <p:sldId id="412" r:id="rId10"/>
    <p:sldId id="370" r:id="rId11"/>
    <p:sldId id="317" r:id="rId12"/>
    <p:sldId id="319" r:id="rId13"/>
    <p:sldId id="345" r:id="rId14"/>
    <p:sldId id="410" r:id="rId15"/>
    <p:sldId id="376" r:id="rId16"/>
    <p:sldId id="415" r:id="rId17"/>
    <p:sldId id="377" r:id="rId18"/>
    <p:sldId id="323" r:id="rId19"/>
    <p:sldId id="414" r:id="rId20"/>
    <p:sldId id="411" r:id="rId21"/>
    <p:sldId id="413" r:id="rId22"/>
    <p:sldId id="371" r:id="rId23"/>
    <p:sldId id="373" r:id="rId24"/>
    <p:sldId id="406"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y Valentine" initials="JV" lastIdx="11" clrIdx="0"/>
  <p:cmAuthor id="1" name="Donald Grostic" initials="DG" lastIdx="2" clrIdx="1"/>
  <p:cmAuthor id="2" name="Patricia A. Ferry" initials="PAF" lastIdx="12" clrIdx="2">
    <p:extLst/>
  </p:cmAuthor>
  <p:cmAuthor id="3" name="Kristine Hartmann" initials="KH" lastIdx="1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75" autoAdjust="0"/>
  </p:normalViewPr>
  <p:slideViewPr>
    <p:cSldViewPr>
      <p:cViewPr varScale="1">
        <p:scale>
          <a:sx n="82" d="100"/>
          <a:sy n="82" d="100"/>
        </p:scale>
        <p:origin x="147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20" d="100"/>
          <a:sy n="120" d="100"/>
        </p:scale>
        <p:origin x="370" y="67"/>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91165" y="8651308"/>
            <a:ext cx="3043343" cy="465455"/>
          </a:xfrm>
          <a:prstGeom prst="rect">
            <a:avLst/>
          </a:prstGeom>
        </p:spPr>
        <p:txBody>
          <a:bodyPr vert="horz" lIns="93317" tIns="46659" rIns="93317" bIns="46659" rtlCol="0" anchor="b"/>
          <a:lstStyle>
            <a:lvl1pPr algn="r">
              <a:defRPr sz="1200"/>
            </a:lvl1pPr>
          </a:lstStyle>
          <a:p>
            <a:pPr algn="ctr"/>
            <a:r>
              <a:rPr lang="en-US" dirty="0">
                <a:latin typeface="Times New Roman" panose="02020603050405020304" pitchFamily="18" charset="0"/>
                <a:cs typeface="Times New Roman" panose="02020603050405020304" pitchFamily="18" charset="0"/>
              </a:rPr>
              <a:t>Health Services Advisory Group, Inc.</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t>
            </a:r>
            <a:fld id="{1C9B1579-8472-4147-9A5D-77625BF8FA7F}" type="slidenum">
              <a:rPr lang="en-US" smtClean="0">
                <a:latin typeface="Times New Roman" panose="02020603050405020304" pitchFamily="18" charset="0"/>
                <a:cs typeface="Times New Roman" panose="02020603050405020304" pitchFamily="18" charset="0"/>
              </a:rPr>
              <a:pPr algn="ctr"/>
              <a:t>‹#›</a:t>
            </a:fld>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9535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200"/>
            </a:lvl1pPr>
          </a:lstStyle>
          <a:p>
            <a:fld id="{0C821E7E-F56A-4A6E-8EBB-DFE43C9C1E83}" type="datetimeFigureOut">
              <a:rPr lang="en-US" smtClean="0"/>
              <a:t>2/16/2017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200"/>
            </a:lvl1pPr>
          </a:lstStyle>
          <a:p>
            <a:fld id="{FB478A91-E263-46B9-A7AE-71D8ABBACD49}" type="slidenum">
              <a:rPr lang="en-US" smtClean="0"/>
              <a:t>‹#›</a:t>
            </a:fld>
            <a:endParaRPr lang="en-US" dirty="0"/>
          </a:p>
        </p:txBody>
      </p:sp>
    </p:spTree>
    <p:extLst>
      <p:ext uri="{BB962C8B-B14F-4D97-AF65-F5344CB8AC3E}">
        <p14:creationId xmlns:p14="http://schemas.microsoft.com/office/powerpoint/2010/main" val="103800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a:t>
            </a:fld>
            <a:endParaRPr lang="en-US" dirty="0"/>
          </a:p>
        </p:txBody>
      </p:sp>
    </p:spTree>
    <p:extLst>
      <p:ext uri="{BB962C8B-B14F-4D97-AF65-F5344CB8AC3E}">
        <p14:creationId xmlns:p14="http://schemas.microsoft.com/office/powerpoint/2010/main" val="4004102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B478A91-E263-46B9-A7AE-71D8ABBACD49}" type="slidenum">
              <a:rPr lang="en-US" smtClean="0"/>
              <a:t>10</a:t>
            </a:fld>
            <a:endParaRPr lang="en-US" dirty="0"/>
          </a:p>
        </p:txBody>
      </p:sp>
    </p:spTree>
    <p:extLst>
      <p:ext uri="{BB962C8B-B14F-4D97-AF65-F5344CB8AC3E}">
        <p14:creationId xmlns:p14="http://schemas.microsoft.com/office/powerpoint/2010/main" val="76756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11</a:t>
            </a:fld>
            <a:endParaRPr lang="en-US" dirty="0"/>
          </a:p>
        </p:txBody>
      </p:sp>
    </p:spTree>
    <p:extLst>
      <p:ext uri="{BB962C8B-B14F-4D97-AF65-F5344CB8AC3E}">
        <p14:creationId xmlns:p14="http://schemas.microsoft.com/office/powerpoint/2010/main" val="3288840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12</a:t>
            </a:fld>
            <a:endParaRPr lang="en-US" dirty="0"/>
          </a:p>
        </p:txBody>
      </p:sp>
    </p:spTree>
    <p:extLst>
      <p:ext uri="{BB962C8B-B14F-4D97-AF65-F5344CB8AC3E}">
        <p14:creationId xmlns:p14="http://schemas.microsoft.com/office/powerpoint/2010/main" val="3426054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13</a:t>
            </a:fld>
            <a:endParaRPr lang="en-US" dirty="0"/>
          </a:p>
        </p:txBody>
      </p:sp>
    </p:spTree>
    <p:extLst>
      <p:ext uri="{BB962C8B-B14F-4D97-AF65-F5344CB8AC3E}">
        <p14:creationId xmlns:p14="http://schemas.microsoft.com/office/powerpoint/2010/main" val="3288840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14</a:t>
            </a:fld>
            <a:endParaRPr lang="en-US" dirty="0"/>
          </a:p>
        </p:txBody>
      </p:sp>
    </p:spTree>
    <p:extLst>
      <p:ext uri="{BB962C8B-B14F-4D97-AF65-F5344CB8AC3E}">
        <p14:creationId xmlns:p14="http://schemas.microsoft.com/office/powerpoint/2010/main" val="3939242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15</a:t>
            </a:fld>
            <a:endParaRPr lang="en-US" dirty="0"/>
          </a:p>
        </p:txBody>
      </p:sp>
    </p:spTree>
    <p:extLst>
      <p:ext uri="{BB962C8B-B14F-4D97-AF65-F5344CB8AC3E}">
        <p14:creationId xmlns:p14="http://schemas.microsoft.com/office/powerpoint/2010/main" val="3288840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16</a:t>
            </a:fld>
            <a:endParaRPr lang="en-US" dirty="0"/>
          </a:p>
        </p:txBody>
      </p:sp>
    </p:spTree>
    <p:extLst>
      <p:ext uri="{BB962C8B-B14F-4D97-AF65-F5344CB8AC3E}">
        <p14:creationId xmlns:p14="http://schemas.microsoft.com/office/powerpoint/2010/main" val="779706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17</a:t>
            </a:fld>
            <a:endParaRPr lang="en-US" dirty="0"/>
          </a:p>
        </p:txBody>
      </p:sp>
    </p:spTree>
    <p:extLst>
      <p:ext uri="{BB962C8B-B14F-4D97-AF65-F5344CB8AC3E}">
        <p14:creationId xmlns:p14="http://schemas.microsoft.com/office/powerpoint/2010/main" val="3276770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18</a:t>
            </a:fld>
            <a:endParaRPr lang="en-US" dirty="0"/>
          </a:p>
        </p:txBody>
      </p:sp>
    </p:spTree>
    <p:extLst>
      <p:ext uri="{BB962C8B-B14F-4D97-AF65-F5344CB8AC3E}">
        <p14:creationId xmlns:p14="http://schemas.microsoft.com/office/powerpoint/2010/main" val="127461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19</a:t>
            </a:fld>
            <a:endParaRPr lang="en-US" dirty="0"/>
          </a:p>
        </p:txBody>
      </p:sp>
    </p:spTree>
    <p:extLst>
      <p:ext uri="{BB962C8B-B14F-4D97-AF65-F5344CB8AC3E}">
        <p14:creationId xmlns:p14="http://schemas.microsoft.com/office/powerpoint/2010/main" val="164317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B478A91-E263-46B9-A7AE-71D8ABBACD49}" type="slidenum">
              <a:rPr lang="en-US" smtClean="0"/>
              <a:t>2</a:t>
            </a:fld>
            <a:endParaRPr lang="en-US" dirty="0"/>
          </a:p>
        </p:txBody>
      </p:sp>
    </p:spTree>
    <p:extLst>
      <p:ext uri="{BB962C8B-B14F-4D97-AF65-F5344CB8AC3E}">
        <p14:creationId xmlns:p14="http://schemas.microsoft.com/office/powerpoint/2010/main" val="2713835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478A91-E263-46B9-A7AE-71D8ABBACD49}" type="slidenum">
              <a:rPr lang="en-US" smtClean="0"/>
              <a:t>20</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309206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21</a:t>
            </a:fld>
            <a:endParaRPr lang="en-US" dirty="0"/>
          </a:p>
        </p:txBody>
      </p:sp>
    </p:spTree>
    <p:extLst>
      <p:ext uri="{BB962C8B-B14F-4D97-AF65-F5344CB8AC3E}">
        <p14:creationId xmlns:p14="http://schemas.microsoft.com/office/powerpoint/2010/main" val="1309206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65641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B478A91-E263-46B9-A7AE-71D8ABBACD49}" type="slidenum">
              <a:rPr lang="en-US" smtClean="0"/>
              <a:t>3</a:t>
            </a:fld>
            <a:endParaRPr lang="en-US" dirty="0"/>
          </a:p>
        </p:txBody>
      </p:sp>
    </p:spTree>
    <p:extLst>
      <p:ext uri="{BB962C8B-B14F-4D97-AF65-F5344CB8AC3E}">
        <p14:creationId xmlns:p14="http://schemas.microsoft.com/office/powerpoint/2010/main" val="214013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478A91-E263-46B9-A7AE-71D8ABBACD49}" type="slidenum">
              <a:rPr lang="en-US" smtClean="0"/>
              <a:t>4</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8319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478A91-E263-46B9-A7AE-71D8ABBACD49}" type="slidenum">
              <a:rPr lang="en-US" smtClean="0"/>
              <a:t>5</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01751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478A91-E263-46B9-A7AE-71D8ABBACD49}" type="slidenum">
              <a:rPr lang="en-US" smtClean="0"/>
              <a:t>6</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20174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478A91-E263-46B9-A7AE-71D8ABBACD49}" type="slidenum">
              <a:rPr lang="en-US" smtClean="0"/>
              <a:t>7</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165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478A91-E263-46B9-A7AE-71D8ABBACD49}" type="slidenum">
              <a:rPr lang="en-US" smtClean="0"/>
              <a:t>8</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01751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9</a:t>
            </a:fld>
            <a:endParaRPr lang="en-US" dirty="0"/>
          </a:p>
        </p:txBody>
      </p:sp>
    </p:spTree>
    <p:extLst>
      <p:ext uri="{BB962C8B-B14F-4D97-AF65-F5344CB8AC3E}">
        <p14:creationId xmlns:p14="http://schemas.microsoft.com/office/powerpoint/2010/main" val="1004713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96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6D2427-4AE7-4AFA-820A-FD7DD64A3144}" type="slidenum">
              <a:rPr lang="en-US" smtClean="0"/>
              <a:t>‹#›</a:t>
            </a:fld>
            <a:endParaRPr lang="en-US" dirty="0"/>
          </a:p>
        </p:txBody>
      </p:sp>
    </p:spTree>
    <p:extLst>
      <p:ext uri="{BB962C8B-B14F-4D97-AF65-F5344CB8AC3E}">
        <p14:creationId xmlns:p14="http://schemas.microsoft.com/office/powerpoint/2010/main" val="244958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6D2427-4AE7-4AFA-820A-FD7DD64A3144}" type="slidenum">
              <a:rPr lang="en-US" smtClean="0"/>
              <a:t>‹#›</a:t>
            </a:fld>
            <a:endParaRPr lang="en-US" dirty="0"/>
          </a:p>
        </p:txBody>
      </p:sp>
    </p:spTree>
    <p:extLst>
      <p:ext uri="{BB962C8B-B14F-4D97-AF65-F5344CB8AC3E}">
        <p14:creationId xmlns:p14="http://schemas.microsoft.com/office/powerpoint/2010/main" val="346104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9484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descr="QIO and HSAG logo." title="Quality Improvement Organizations - Health Services Advisory Group, In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3352800"/>
            <a:ext cx="3657600" cy="539515"/>
          </a:xfrm>
          <a:prstGeom prst="rect">
            <a:avLst/>
          </a:prstGeom>
        </p:spPr>
      </p:pic>
      <p:sp>
        <p:nvSpPr>
          <p:cNvPr id="16" name="Subtitle 2"/>
          <p:cNvSpPr>
            <a:spLocks noGrp="1"/>
          </p:cNvSpPr>
          <p:nvPr>
            <p:ph type="subTitle" idx="1" hasCustomPrompt="1"/>
          </p:nvPr>
        </p:nvSpPr>
        <p:spPr>
          <a:xfrm>
            <a:off x="1371600" y="4572000"/>
            <a:ext cx="6400800" cy="1371600"/>
          </a:xfrm>
        </p:spPr>
        <p:txBody>
          <a:bodyPr>
            <a:normAutofit/>
          </a:bodyPr>
          <a:lstStyle>
            <a:lvl1pPr marL="0" indent="0" algn="ctr">
              <a:buNone/>
              <a:defRPr sz="1400" baseline="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 Disclaimer Text --</a:t>
            </a:r>
          </a:p>
        </p:txBody>
      </p:sp>
      <p:sp>
        <p:nvSpPr>
          <p:cNvPr id="17" name="Title 8"/>
          <p:cNvSpPr>
            <a:spLocks noGrp="1"/>
          </p:cNvSpPr>
          <p:nvPr>
            <p:ph type="title"/>
          </p:nvPr>
        </p:nvSpPr>
        <p:spPr>
          <a:xfrm>
            <a:off x="1371600" y="4191000"/>
            <a:ext cx="6400800" cy="381000"/>
          </a:xfrm>
        </p:spPr>
        <p:txBody>
          <a:bodyPr>
            <a:normAutofit/>
          </a:bodyPr>
          <a:lstStyle>
            <a:lvl1pPr>
              <a:defRPr sz="1600">
                <a:solidFill>
                  <a:schemeClr val="tx1">
                    <a:lumMod val="85000"/>
                    <a:lumOff val="1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36197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00" y="2362200"/>
            <a:ext cx="8305800" cy="1524000"/>
          </a:xfrm>
        </p:spPr>
        <p:txBody>
          <a:bodyPr>
            <a:noAutofit/>
          </a:bodyPr>
          <a:lstStyle>
            <a:lvl1pPr>
              <a:defRPr sz="4000">
                <a:solidFill>
                  <a:schemeClr val="tx1"/>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19100" y="3962400"/>
            <a:ext cx="8305800" cy="1752600"/>
          </a:xfrm>
        </p:spPr>
        <p:txBody>
          <a:bodyPr>
            <a:normAutofit/>
          </a:bodyPr>
          <a:lstStyle>
            <a:lvl1pPr marL="0" indent="0" algn="ctr">
              <a:buNone/>
              <a:defRPr sz="3200">
                <a:solidFill>
                  <a:schemeClr val="tx1"/>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p:cNvSpPr>
            <a:spLocks noGrp="1"/>
          </p:cNvSpPr>
          <p:nvPr>
            <p:ph type="sldNum" sz="quarter" idx="12"/>
          </p:nvPr>
        </p:nvSpPr>
        <p:spPr>
          <a:xfrm>
            <a:off x="457200" y="6477000"/>
            <a:ext cx="762000" cy="3810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074299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28600" y="0"/>
            <a:ext cx="8686800" cy="1066800"/>
          </a:xfrm>
        </p:spPr>
        <p:txBody>
          <a:bodyPr lIns="0" tIns="45720" rIns="0" anchor="ctr" anchorCtr="0">
            <a:noAutofit/>
          </a:bodyPr>
          <a:lstStyle>
            <a:lvl1pPr algn="l">
              <a:lnSpc>
                <a:spcPts val="3700"/>
              </a:lnSpc>
              <a:defRPr sz="4000" b="1" baseline="0">
                <a:solidFill>
                  <a:schemeClr val="bg2"/>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721847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419100" y="2362200"/>
            <a:ext cx="8305800" cy="1524000"/>
          </a:xfrm>
        </p:spPr>
        <p:txBody>
          <a:bodyPr>
            <a:noAutofit/>
          </a:bodyPr>
          <a:lstStyle>
            <a:lvl1pPr>
              <a:defRPr sz="4000">
                <a:solidFill>
                  <a:schemeClr val="tx1"/>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7" name="Subtitle 2"/>
          <p:cNvSpPr>
            <a:spLocks noGrp="1"/>
          </p:cNvSpPr>
          <p:nvPr>
            <p:ph type="subTitle" idx="1"/>
          </p:nvPr>
        </p:nvSpPr>
        <p:spPr>
          <a:xfrm>
            <a:off x="419100" y="3962400"/>
            <a:ext cx="8305800" cy="1752600"/>
          </a:xfrm>
        </p:spPr>
        <p:txBody>
          <a:bodyPr>
            <a:normAutofit/>
          </a:bodyPr>
          <a:lstStyle>
            <a:lvl1pPr marL="0" indent="0" algn="ctr">
              <a:buNone/>
              <a:defRPr sz="3200">
                <a:solidFill>
                  <a:schemeClr val="tx1"/>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863377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bwMode="white">
          <a:xfrm>
            <a:off x="228600" y="0"/>
            <a:ext cx="8686800" cy="1066800"/>
          </a:xfrm>
        </p:spPr>
        <p:txBody>
          <a:bodyPr lIns="0" rIns="0" anchor="ctr" anchorCtr="0">
            <a:noAutofit/>
          </a:bodyPr>
          <a:lstStyle>
            <a:lvl1pPr algn="l">
              <a:lnSpc>
                <a:spcPts val="3700"/>
              </a:lnSpc>
              <a:defRPr sz="4000" b="1">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9"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081875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4040188" cy="1031875"/>
          </a:xfrm>
        </p:spPr>
        <p:txBody>
          <a:bodyPr anchor="b">
            <a:noAutofit/>
          </a:bodyPr>
          <a:lstStyle>
            <a:lvl1pPr marL="0" indent="0">
              <a:buNone/>
              <a:defRPr sz="32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43000"/>
            <a:ext cx="4041775" cy="1031875"/>
          </a:xfrm>
        </p:spPr>
        <p:txBody>
          <a:bodyPr anchor="b">
            <a:noAutofit/>
          </a:bodyPr>
          <a:lstStyle>
            <a:lvl1pPr marL="0" indent="0">
              <a:buNone/>
              <a:defRPr sz="32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11" name="Title 1"/>
          <p:cNvSpPr>
            <a:spLocks noGrp="1"/>
          </p:cNvSpPr>
          <p:nvPr>
            <p:ph type="title"/>
          </p:nvPr>
        </p:nvSpPr>
        <p:spPr bwMode="white">
          <a:xfrm>
            <a:off x="228600" y="0"/>
            <a:ext cx="8686800" cy="1066800"/>
          </a:xfrm>
        </p:spPr>
        <p:txBody>
          <a:bodyPr lIns="0" rIns="0" anchor="ctr" anchorCtr="0">
            <a:noAutofit/>
          </a:bodyPr>
          <a:lstStyle>
            <a:lvl1pPr algn="l">
              <a:lnSpc>
                <a:spcPts val="3700"/>
              </a:lnSpc>
              <a:defRPr sz="4000" b="1">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21612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228600" y="0"/>
            <a:ext cx="8686800" cy="1066800"/>
          </a:xfrm>
        </p:spPr>
        <p:txBody>
          <a:bodyPr lIns="0" rIns="0" anchor="ctr" anchorCtr="0">
            <a:noAutofit/>
          </a:bodyPr>
          <a:lstStyle>
            <a:lvl1pPr algn="l">
              <a:lnSpc>
                <a:spcPts val="3700"/>
              </a:lnSpc>
              <a:defRPr sz="4000" b="1">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18159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57200" y="1219200"/>
            <a:ext cx="8229600" cy="4906963"/>
          </a:xfrm>
        </p:spPr>
        <p:txBody>
          <a:bodyPr/>
          <a:lstStyle>
            <a:lvl1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0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992622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775581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1143000"/>
            <a:ext cx="3008313" cy="1676400"/>
          </a:xfrm>
        </p:spPr>
        <p:txBody>
          <a:bodyPr anchor="b">
            <a:noAutofit/>
          </a:bodyPr>
          <a:lstStyle>
            <a:lvl1pPr algn="l">
              <a:defRPr sz="36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9100" y="2971800"/>
            <a:ext cx="3008313" cy="3154363"/>
          </a:xfrm>
        </p:spPr>
        <p:txBody>
          <a:bodyPr>
            <a:normAutofit/>
          </a:bodyPr>
          <a:lstStyle>
            <a:lvl1pPr marL="0" indent="0">
              <a:buNone/>
              <a:defRPr sz="32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447111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4724400"/>
            <a:ext cx="6132512" cy="566738"/>
          </a:xfrm>
        </p:spPr>
        <p:txBody>
          <a:bodyPr anchor="b">
            <a:noAutofit/>
          </a:bodyPr>
          <a:lstStyle>
            <a:lvl1pPr algn="l">
              <a:defRPr sz="3600" b="0">
                <a:solidFill>
                  <a:schemeClr val="tx1">
                    <a:lumMod val="85000"/>
                    <a:lumOff val="15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47056" y="457200"/>
            <a:ext cx="54864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542256" y="5367338"/>
            <a:ext cx="6096000" cy="804862"/>
          </a:xfrm>
        </p:spPr>
        <p:txBody>
          <a:bodyPr>
            <a:normAutofit/>
          </a:bodyPr>
          <a:lstStyle>
            <a:lvl1pPr marL="0" indent="0">
              <a:buNone/>
              <a:defRPr sz="32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95624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solidFill>
                  <a:prstClr val="black">
                    <a:tint val="75000"/>
                  </a:prstClr>
                </a:solidFill>
              </a:rPr>
              <a:pPr/>
              <a:t>2/16/2017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2708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solidFill>
                  <a:prstClr val="black">
                    <a:tint val="75000"/>
                  </a:prstClr>
                </a:solidFill>
              </a:rPr>
              <a:pPr/>
              <a:t>2/16/2017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8382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19100" y="2362200"/>
            <a:ext cx="8305800" cy="1524000"/>
          </a:xfrm>
        </p:spPr>
        <p:txBody>
          <a:bodyPr>
            <a:noAutofit/>
          </a:bodyPr>
          <a:lstStyle>
            <a:lvl1pPr>
              <a:defRPr sz="4000">
                <a:solidFill>
                  <a:schemeClr val="tx1"/>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419100" y="3962400"/>
            <a:ext cx="8305800" cy="1752600"/>
          </a:xfrm>
        </p:spPr>
        <p:txBody>
          <a:bodyPr>
            <a:normAutofit/>
          </a:bodyPr>
          <a:lstStyle>
            <a:lvl1pPr marL="0" indent="0" algn="ctr">
              <a:buNone/>
              <a:defRPr sz="3200">
                <a:solidFill>
                  <a:schemeClr val="tx1"/>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Slide Number Placeholder 5"/>
          <p:cNvSpPr>
            <a:spLocks noGrp="1"/>
          </p:cNvSpPr>
          <p:nvPr>
            <p:ph type="sldNum" sz="quarter" idx="12"/>
          </p:nvPr>
        </p:nvSpPr>
        <p:spPr>
          <a:xfrm>
            <a:off x="457200" y="6477000"/>
            <a:ext cx="762000" cy="3810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912472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9307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57200" y="1219200"/>
            <a:ext cx="8229600" cy="4906963"/>
          </a:xfrm>
        </p:spPr>
        <p:txBody>
          <a:bodyPr/>
          <a:lstStyle>
            <a:lvl1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0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979508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16864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9"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08189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92232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11"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747785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671131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565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066800"/>
          </a:xfrm>
        </p:spPr>
        <p:txBody>
          <a:bodyPr anchor="b">
            <a:normAutofit/>
          </a:bodyPr>
          <a:lstStyle>
            <a:lvl1pPr algn="l">
              <a:defRPr sz="28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133600"/>
            <a:ext cx="3008313" cy="3992563"/>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976908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566738"/>
          </a:xfrm>
        </p:spPr>
        <p:txBody>
          <a:bodyPr anchor="b">
            <a:normAutofit/>
          </a:bodyPr>
          <a:lstStyle>
            <a:lvl1pPr algn="l">
              <a:defRPr sz="2800" b="0">
                <a:solidFill>
                  <a:schemeClr val="tx1">
                    <a:lumMod val="85000"/>
                    <a:lumOff val="15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610183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solidFill>
                  <a:prstClr val="black">
                    <a:tint val="75000"/>
                  </a:prstClr>
                </a:solidFill>
              </a:rPr>
              <a:pPr/>
              <a:t>2/16/2017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6049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solidFill>
                  <a:prstClr val="black">
                    <a:tint val="75000"/>
                  </a:prstClr>
                </a:solidFill>
              </a:rPr>
              <a:pPr/>
              <a:t>2/16/2017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7542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59170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descr="QIO and HSAG logo." title="Quality Improvement Organizations - Health Services Advisory Group, In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3352800"/>
            <a:ext cx="3657600" cy="539515"/>
          </a:xfrm>
          <a:prstGeom prst="rect">
            <a:avLst/>
          </a:prstGeom>
        </p:spPr>
      </p:pic>
      <p:sp>
        <p:nvSpPr>
          <p:cNvPr id="16" name="Subtitle 2"/>
          <p:cNvSpPr>
            <a:spLocks noGrp="1"/>
          </p:cNvSpPr>
          <p:nvPr>
            <p:ph type="subTitle" idx="1" hasCustomPrompt="1"/>
          </p:nvPr>
        </p:nvSpPr>
        <p:spPr>
          <a:xfrm>
            <a:off x="1371600" y="4572000"/>
            <a:ext cx="6400800" cy="1371600"/>
          </a:xfrm>
        </p:spPr>
        <p:txBody>
          <a:bodyPr>
            <a:normAutofit/>
          </a:bodyPr>
          <a:lstStyle>
            <a:lvl1pPr marL="0" indent="0" algn="ctr">
              <a:buNone/>
              <a:defRPr sz="1400" baseline="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 Disclaimer Text --</a:t>
            </a:r>
          </a:p>
        </p:txBody>
      </p:sp>
      <p:sp>
        <p:nvSpPr>
          <p:cNvPr id="17" name="Title 8"/>
          <p:cNvSpPr>
            <a:spLocks noGrp="1"/>
          </p:cNvSpPr>
          <p:nvPr>
            <p:ph type="title"/>
          </p:nvPr>
        </p:nvSpPr>
        <p:spPr>
          <a:xfrm>
            <a:off x="1371600" y="4191000"/>
            <a:ext cx="6400800" cy="381000"/>
          </a:xfrm>
        </p:spPr>
        <p:txBody>
          <a:bodyPr>
            <a:normAutofit/>
          </a:bodyPr>
          <a:lstStyle>
            <a:lvl1pPr>
              <a:defRPr sz="1600">
                <a:solidFill>
                  <a:schemeClr val="tx1">
                    <a:lumMod val="85000"/>
                    <a:lumOff val="1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84150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9"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222812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
        <p:nvSpPr>
          <p:cNvPr id="11"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401437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342877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64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066800"/>
          </a:xfrm>
        </p:spPr>
        <p:txBody>
          <a:bodyPr anchor="b">
            <a:normAutofit/>
          </a:bodyPr>
          <a:lstStyle>
            <a:lvl1pPr algn="l">
              <a:defRPr sz="28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133600"/>
            <a:ext cx="3008313" cy="3992563"/>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216181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566738"/>
          </a:xfrm>
        </p:spPr>
        <p:txBody>
          <a:bodyPr anchor="b">
            <a:normAutofit/>
          </a:bodyPr>
          <a:lstStyle>
            <a:lvl1pPr algn="l">
              <a:defRPr sz="2800" b="0">
                <a:solidFill>
                  <a:schemeClr val="tx1">
                    <a:lumMod val="85000"/>
                    <a:lumOff val="15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39987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t>2/16/2017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t>‹#›</a:t>
            </a:fld>
            <a:endParaRPr lang="en-US" dirty="0"/>
          </a:p>
        </p:txBody>
      </p:sp>
    </p:spTree>
    <p:extLst>
      <p:ext uri="{BB962C8B-B14F-4D97-AF65-F5344CB8AC3E}">
        <p14:creationId xmlns:p14="http://schemas.microsoft.com/office/powerpoint/2010/main" val="112734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solidFill>
                  <a:prstClr val="black">
                    <a:tint val="75000"/>
                  </a:prstClr>
                </a:solidFill>
              </a:rPr>
              <a:pPr/>
              <a:t>2/16/2017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74121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ctr" defTabSz="914400" rtl="0" eaLnBrk="1" latinLnBrk="0" hangingPunct="1">
        <a:spcBef>
          <a:spcPct val="0"/>
        </a:spcBef>
        <a:buNone/>
        <a:defRPr sz="36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solidFill>
                  <a:prstClr val="black">
                    <a:tint val="75000"/>
                  </a:prstClr>
                </a:solidFill>
              </a:rPr>
              <a:pPr/>
              <a:t>2/16/2017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31427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ftr="0" dt="0"/>
  <p:txStyles>
    <p:titleStyle>
      <a:lvl1pPr algn="ctr" defTabSz="914400" rtl="0" eaLnBrk="1" latinLnBrk="0" hangingPunct="1">
        <a:spcBef>
          <a:spcPct val="0"/>
        </a:spcBef>
        <a:buNone/>
        <a:defRPr sz="4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12.emf"/><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13.pn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7.xml"/><Relationship Id="rId1" Type="http://schemas.openxmlformats.org/officeDocument/2006/relationships/themeOverride" Target="../theme/themeOverride21.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11.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000" b="1" dirty="0">
                <a:solidFill>
                  <a:prstClr val="black">
                    <a:lumMod val="85000"/>
                    <a:lumOff val="15000"/>
                  </a:prstClr>
                </a:solidFill>
              </a:rPr>
              <a:t>Applying Plan-Do-Study-Act (PDSA) Methodology </a:t>
            </a:r>
            <a:br>
              <a:rPr lang="en-US" sz="3000" b="1" dirty="0">
                <a:solidFill>
                  <a:prstClr val="black">
                    <a:lumMod val="85000"/>
                    <a:lumOff val="15000"/>
                  </a:prstClr>
                </a:solidFill>
              </a:rPr>
            </a:br>
            <a:r>
              <a:rPr lang="en-US" sz="3000" b="1" dirty="0">
                <a:solidFill>
                  <a:prstClr val="black">
                    <a:lumMod val="85000"/>
                    <a:lumOff val="15000"/>
                  </a:prstClr>
                </a:solidFill>
              </a:rPr>
              <a:t>and Using Interim Measurement Cycles: </a:t>
            </a:r>
            <a:r>
              <a:rPr lang="en-US" sz="3000" b="1" i="1" dirty="0">
                <a:solidFill>
                  <a:prstClr val="black">
                    <a:lumMod val="85000"/>
                    <a:lumOff val="15000"/>
                  </a:prstClr>
                </a:solidFill>
              </a:rPr>
              <a:t>A Preventive Dental Services for Children Example</a:t>
            </a:r>
            <a:br>
              <a:rPr lang="en-US" sz="2800" dirty="0">
                <a:solidFill>
                  <a:prstClr val="black">
                    <a:lumMod val="85000"/>
                    <a:lumOff val="15000"/>
                  </a:prstClr>
                </a:solidFill>
              </a:rPr>
            </a:br>
            <a:endParaRPr lang="en-US" sz="2800" dirty="0"/>
          </a:p>
        </p:txBody>
      </p:sp>
      <p:sp>
        <p:nvSpPr>
          <p:cNvPr id="6" name="Subtitle 5"/>
          <p:cNvSpPr>
            <a:spLocks noGrp="1"/>
          </p:cNvSpPr>
          <p:nvPr>
            <p:ph type="subTitle" idx="1"/>
          </p:nvPr>
        </p:nvSpPr>
        <p:spPr/>
        <p:txBody>
          <a:bodyPr>
            <a:normAutofit/>
          </a:bodyPr>
          <a:lstStyle/>
          <a:p>
            <a:endParaRPr lang="en-US" dirty="0"/>
          </a:p>
          <a:p>
            <a:r>
              <a:rPr lang="en-US" dirty="0"/>
              <a:t>Christy Hormann, LMSW, CPHQ</a:t>
            </a:r>
          </a:p>
          <a:p>
            <a:r>
              <a:rPr lang="en-US" i="1" dirty="0"/>
              <a:t>Project Manager</a:t>
            </a:r>
          </a:p>
          <a:p>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1</a:t>
            </a:fld>
            <a:endParaRPr lang="en-US" dirty="0">
              <a:solidFill>
                <a:prstClr val="black">
                  <a:lumMod val="85000"/>
                  <a:lumOff val="15000"/>
                </a:prstClr>
              </a:solidFill>
            </a:endParaRPr>
          </a:p>
        </p:txBody>
      </p:sp>
    </p:spTree>
    <p:extLst>
      <p:ext uri="{BB962C8B-B14F-4D97-AF65-F5344CB8AC3E}">
        <p14:creationId xmlns:p14="http://schemas.microsoft.com/office/powerpoint/2010/main" val="933045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Intervention Results</a:t>
            </a:r>
          </a:p>
        </p:txBody>
      </p:sp>
      <p:sp>
        <p:nvSpPr>
          <p:cNvPr id="3" name="Content Placeholder 2"/>
          <p:cNvSpPr>
            <a:spLocks noGrp="1"/>
          </p:cNvSpPr>
          <p:nvPr>
            <p:ph idx="1"/>
          </p:nvPr>
        </p:nvSpPr>
        <p:spPr/>
        <p:txBody>
          <a:bodyPr/>
          <a:lstStyle/>
          <a:p>
            <a:r>
              <a:rPr lang="en-US" dirty="0"/>
              <a:t>The </a:t>
            </a:r>
            <a:r>
              <a:rPr lang="en-US" i="1" dirty="0"/>
              <a:t>Study</a:t>
            </a:r>
            <a:r>
              <a:rPr lang="en-US" dirty="0"/>
              <a:t> stage brings together the predictions made in the </a:t>
            </a:r>
            <a:r>
              <a:rPr lang="en-US" i="1" dirty="0"/>
              <a:t>Plan</a:t>
            </a:r>
            <a:r>
              <a:rPr lang="en-US" dirty="0"/>
              <a:t> stage and the results from testing in the </a:t>
            </a:r>
            <a:r>
              <a:rPr lang="en-US" i="1" dirty="0"/>
              <a:t>Do</a:t>
            </a:r>
            <a:r>
              <a:rPr lang="en-US" dirty="0"/>
              <a:t> stage. </a:t>
            </a:r>
          </a:p>
          <a:p>
            <a:endParaRPr lang="en-US" altLang="en-US" dirty="0"/>
          </a:p>
          <a:p>
            <a:pPr marL="0" indent="0">
              <a:buNone/>
            </a:pPr>
            <a:endParaRPr lang="en-US" altLang="en-US" dirty="0"/>
          </a:p>
          <a:p>
            <a:endParaRPr lang="en-US" alt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10</a:t>
            </a:fld>
            <a:endParaRPr lang="en-US" dirty="0"/>
          </a:p>
        </p:txBody>
      </p:sp>
      <p:pic>
        <p:nvPicPr>
          <p:cNvPr id="5" name="Picture 4"/>
          <p:cNvPicPr>
            <a:picLocks noChangeAspect="1"/>
          </p:cNvPicPr>
          <p:nvPr/>
        </p:nvPicPr>
        <p:blipFill>
          <a:blip r:embed="rId5"/>
          <a:stretch>
            <a:fillRect/>
          </a:stretch>
        </p:blipFill>
        <p:spPr>
          <a:xfrm>
            <a:off x="2819400" y="2743200"/>
            <a:ext cx="3352800" cy="3124200"/>
          </a:xfrm>
          <a:prstGeom prst="rect">
            <a:avLst/>
          </a:prstGeom>
        </p:spPr>
      </p:pic>
    </p:spTree>
    <p:extLst>
      <p:ext uri="{BB962C8B-B14F-4D97-AF65-F5344CB8AC3E}">
        <p14:creationId xmlns:p14="http://schemas.microsoft.com/office/powerpoint/2010/main" val="97991166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  Study: Intervention Effectiveness</a:t>
            </a:r>
            <a:endParaRPr lang="en-US" dirty="0"/>
          </a:p>
        </p:txBody>
      </p:sp>
      <p:sp>
        <p:nvSpPr>
          <p:cNvPr id="3" name="Content Placeholder 2"/>
          <p:cNvSpPr>
            <a:spLocks noGrp="1"/>
          </p:cNvSpPr>
          <p:nvPr>
            <p:ph idx="1"/>
          </p:nvPr>
        </p:nvSpPr>
        <p:spPr/>
        <p:txBody>
          <a:bodyPr>
            <a:normAutofit/>
          </a:bodyPr>
          <a:lstStyle/>
          <a:p>
            <a:pPr marL="0" indent="0">
              <a:buNone/>
            </a:pPr>
            <a:r>
              <a:rPr lang="en-US" altLang="en-US" dirty="0"/>
              <a:t>The results of intervention testing. </a:t>
            </a:r>
          </a:p>
          <a:p>
            <a:r>
              <a:rPr lang="en-US" altLang="en-US" dirty="0"/>
              <a:t>How the results compared to the prediction. </a:t>
            </a:r>
          </a:p>
          <a:p>
            <a:r>
              <a:rPr lang="en-US" altLang="en-US" dirty="0"/>
              <a:t>How the data illustrate that the intervention was effective or ineffective.</a:t>
            </a:r>
          </a:p>
          <a:p>
            <a:r>
              <a:rPr lang="en-US" altLang="en-US" dirty="0"/>
              <a:t>Lessons learned.</a:t>
            </a:r>
          </a:p>
          <a:p>
            <a:r>
              <a:rPr lang="en-US" altLang="en-US" dirty="0"/>
              <a:t>What the plan will do differently when testing again.</a:t>
            </a:r>
          </a:p>
          <a:p>
            <a:endParaRPr lang="en-US" alt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11</a:t>
            </a:fld>
            <a:endParaRPr lang="en-US" dirty="0"/>
          </a:p>
        </p:txBody>
      </p:sp>
    </p:spTree>
    <p:extLst>
      <p:ext uri="{BB962C8B-B14F-4D97-AF65-F5344CB8AC3E}">
        <p14:creationId xmlns:p14="http://schemas.microsoft.com/office/powerpoint/2010/main" val="250868147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  Study: Intervention Effectiveness (cont.)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5746536"/>
              </p:ext>
            </p:extLst>
          </p:nvPr>
        </p:nvGraphicFramePr>
        <p:xfrm>
          <a:off x="609600" y="2057399"/>
          <a:ext cx="7848600" cy="2350009"/>
        </p:xfrm>
        <a:graphic>
          <a:graphicData uri="http://schemas.openxmlformats.org/drawingml/2006/table">
            <a:tbl>
              <a:tblPr firstRow="1" firstCol="1" bandRow="1"/>
              <a:tblGrid>
                <a:gridCol w="1600200">
                  <a:extLst>
                    <a:ext uri="{9D8B030D-6E8A-4147-A177-3AD203B41FA5}">
                      <a16:colId xmlns:a16="http://schemas.microsoft.com/office/drawing/2014/main" val="2601841008"/>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1545266012"/>
                    </a:ext>
                  </a:extLst>
                </a:gridCol>
                <a:gridCol w="2286000">
                  <a:extLst>
                    <a:ext uri="{9D8B030D-6E8A-4147-A177-3AD203B41FA5}">
                      <a16:colId xmlns:a16="http://schemas.microsoft.com/office/drawing/2014/main" val="2064236342"/>
                    </a:ext>
                  </a:extLst>
                </a:gridCol>
              </a:tblGrid>
              <a:tr h="533401">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Dental visit outreach calls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Total # of members attempted to be reached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Total # of members successfully reached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Completed dental visits for members reached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93497070"/>
                  </a:ext>
                </a:extLst>
              </a:tr>
              <a:tr h="441960">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October 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33 (39%)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 (61%)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188017"/>
                  </a:ext>
                </a:extLst>
              </a:tr>
              <a:tr h="441960">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November 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41 (42%)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22 (54%)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613952"/>
                  </a:ext>
                </a:extLst>
              </a:tr>
              <a:tr h="441960">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December 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32 (39%)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 (56%)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718888"/>
                  </a:ext>
                </a:extLst>
              </a:tr>
              <a:tr h="441960">
                <a:tc>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Total</a:t>
                      </a:r>
                      <a:r>
                        <a:rPr lang="en-US" sz="1400" b="1" baseline="0" dirty="0">
                          <a:effectLst/>
                          <a:latin typeface="Calibri" panose="020F0502020204030204" pitchFamily="34" charset="0"/>
                          <a:ea typeface="Calibri" panose="020F0502020204030204" pitchFamily="34" charset="0"/>
                          <a:cs typeface="Times New Roman" panose="02020603050405020304" pitchFamily="18" charset="0"/>
                        </a:rPr>
                        <a:t>: October– December 2015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106 (40%)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60 (57%)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F1932CD8-2456-4537-B600-04522923C878}" type="slidenum">
              <a:rPr lang="en-US" smtClean="0"/>
              <a:pPr/>
              <a:t>12</a:t>
            </a:fld>
            <a:endParaRPr lang="en-US" dirty="0"/>
          </a:p>
        </p:txBody>
      </p:sp>
      <p:sp>
        <p:nvSpPr>
          <p:cNvPr id="3" name="TextBox 2"/>
          <p:cNvSpPr txBox="1"/>
          <p:nvPr/>
        </p:nvSpPr>
        <p:spPr>
          <a:xfrm>
            <a:off x="609600" y="4572000"/>
            <a:ext cx="7878618"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t>Overall, from October through December, 40 percent of members were successfully reached for the intervention. </a:t>
            </a:r>
          </a:p>
          <a:p>
            <a:r>
              <a:rPr lang="en-US" dirty="0"/>
              <a:t> </a:t>
            </a:r>
          </a:p>
        </p:txBody>
      </p:sp>
    </p:spTree>
    <p:extLst>
      <p:ext uri="{BB962C8B-B14F-4D97-AF65-F5344CB8AC3E}">
        <p14:creationId xmlns:p14="http://schemas.microsoft.com/office/powerpoint/2010/main" val="225154010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  Study: Intervention Effectiveness (cont.)</a:t>
            </a:r>
            <a:endParaRPr lang="en-US" dirty="0"/>
          </a:p>
        </p:txBody>
      </p:sp>
      <p:sp>
        <p:nvSpPr>
          <p:cNvPr id="3" name="Content Placeholder 2"/>
          <p:cNvSpPr>
            <a:spLocks noGrp="1"/>
          </p:cNvSpPr>
          <p:nvPr>
            <p:ph idx="1"/>
          </p:nvPr>
        </p:nvSpPr>
        <p:spPr/>
        <p:txBody>
          <a:bodyPr>
            <a:normAutofit/>
          </a:bodyPr>
          <a:lstStyle/>
          <a:p>
            <a:r>
              <a:rPr lang="en-US" altLang="en-US" dirty="0"/>
              <a:t>How the results compared to the prediction. </a:t>
            </a:r>
          </a:p>
          <a:p>
            <a:pPr marL="457200" lvl="1" indent="0">
              <a:buNone/>
            </a:pPr>
            <a:r>
              <a:rPr lang="en-US" sz="2000" dirty="0"/>
              <a:t>Prediction: The plan predicted that for the members’ parents/guardians who are reached the intervention will be successful. The plan predicted that it may not be possible to reach all members because of inaccurate or missing contact information. The plan predicted that 80 percent of  members could be reached by the intervention. Of those reached, the plan predicted that 75 percent of members would get a preventive dental service following receipt of the intervention.</a:t>
            </a:r>
          </a:p>
          <a:p>
            <a:pPr marL="457200" lvl="1" indent="0">
              <a:buNone/>
            </a:pPr>
            <a:r>
              <a:rPr lang="en-US" sz="2000" b="1" dirty="0"/>
              <a:t>Results:</a:t>
            </a:r>
          </a:p>
          <a:p>
            <a:pPr lvl="1"/>
            <a:r>
              <a:rPr lang="en-US" altLang="en-US" sz="2000" dirty="0"/>
              <a:t>The results showed 60 percent of the members could not be reached because contact information was inaccurate or missing. Across the three months of testing, the percentage of members receiving preventive dental care following receipt of the intervention was 18 percentage points less than predicted. </a:t>
            </a:r>
          </a:p>
          <a:p>
            <a:pPr marL="457200" lvl="1" indent="0">
              <a:buNone/>
            </a:pPr>
            <a:endParaRPr lang="en-US" altLang="en-US" sz="1900"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13</a:t>
            </a:fld>
            <a:endParaRPr lang="en-US" dirty="0"/>
          </a:p>
        </p:txBody>
      </p:sp>
    </p:spTree>
    <p:extLst>
      <p:ext uri="{BB962C8B-B14F-4D97-AF65-F5344CB8AC3E}">
        <p14:creationId xmlns:p14="http://schemas.microsoft.com/office/powerpoint/2010/main" val="392496257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  Study: Intervention Effectiveness (cont.)</a:t>
            </a:r>
            <a:endParaRPr lang="en-US" dirty="0"/>
          </a:p>
        </p:txBody>
      </p:sp>
      <p:sp>
        <p:nvSpPr>
          <p:cNvPr id="3" name="Content Placeholder 2"/>
          <p:cNvSpPr>
            <a:spLocks noGrp="1"/>
          </p:cNvSpPr>
          <p:nvPr>
            <p:ph idx="1"/>
          </p:nvPr>
        </p:nvSpPr>
        <p:spPr/>
        <p:txBody>
          <a:bodyPr>
            <a:normAutofit/>
          </a:bodyPr>
          <a:lstStyle/>
          <a:p>
            <a:r>
              <a:rPr lang="en-US" altLang="en-US" dirty="0"/>
              <a:t>How the data illustrate that the intervention was effective or ineffective.</a:t>
            </a:r>
            <a:endParaRPr lang="en-US" altLang="en-US" sz="1700" dirty="0"/>
          </a:p>
          <a:p>
            <a:pPr lvl="1"/>
            <a:r>
              <a:rPr lang="en-US" altLang="en-US" sz="2000" dirty="0"/>
              <a:t>Based on the data, the plan determined that in October, November, and December 2015, 106 total members were reached and educated telephonically during this intervention testing in the first three months. </a:t>
            </a:r>
          </a:p>
          <a:p>
            <a:pPr lvl="1"/>
            <a:r>
              <a:rPr lang="en-US" altLang="en-US" sz="2000" dirty="0"/>
              <a:t>The percentage of members who were reached and attended a dental visit was a little higher in October and fairly consistent for November and December.</a:t>
            </a:r>
          </a:p>
          <a:p>
            <a:pPr lvl="1"/>
            <a:endParaRPr lang="en-US" altLang="en-US" sz="1900"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14</a:t>
            </a:fld>
            <a:endParaRPr lang="en-US" dirty="0"/>
          </a:p>
        </p:txBody>
      </p:sp>
    </p:spTree>
    <p:extLst>
      <p:ext uri="{BB962C8B-B14F-4D97-AF65-F5344CB8AC3E}">
        <p14:creationId xmlns:p14="http://schemas.microsoft.com/office/powerpoint/2010/main" val="352682844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  Study: Intervention Effectiveness (cont.)</a:t>
            </a:r>
            <a:endParaRPr lang="en-US" dirty="0"/>
          </a:p>
        </p:txBody>
      </p:sp>
      <p:sp>
        <p:nvSpPr>
          <p:cNvPr id="3" name="Content Placeholder 2"/>
          <p:cNvSpPr>
            <a:spLocks noGrp="1"/>
          </p:cNvSpPr>
          <p:nvPr>
            <p:ph idx="1"/>
          </p:nvPr>
        </p:nvSpPr>
        <p:spPr/>
        <p:txBody>
          <a:bodyPr>
            <a:normAutofit fontScale="92500"/>
          </a:bodyPr>
          <a:lstStyle/>
          <a:p>
            <a:r>
              <a:rPr lang="en-US" altLang="en-US" dirty="0"/>
              <a:t>Lesson learned.</a:t>
            </a:r>
          </a:p>
          <a:p>
            <a:pPr marL="0" indent="0">
              <a:buNone/>
            </a:pPr>
            <a:r>
              <a:rPr lang="en-US" altLang="en-US" sz="2400" dirty="0"/>
              <a:t>A challenge was that 60 percent of members could not be reached due to inaccurate or missing contact information.  Without current contact information, the plan was not able to reach the member by telephone. </a:t>
            </a:r>
          </a:p>
          <a:p>
            <a:r>
              <a:rPr lang="en-US" altLang="en-US" dirty="0"/>
              <a:t>What </a:t>
            </a:r>
            <a:r>
              <a:rPr lang="en-US" altLang="en-US" dirty="0">
                <a:solidFill>
                  <a:schemeClr val="tx1"/>
                </a:solidFill>
              </a:rPr>
              <a:t>the plan will </a:t>
            </a:r>
            <a:r>
              <a:rPr lang="en-US" altLang="en-US" dirty="0"/>
              <a:t>do differently when testing again.</a:t>
            </a:r>
          </a:p>
          <a:p>
            <a:pPr marL="0" indent="0">
              <a:buNone/>
            </a:pPr>
            <a:r>
              <a:rPr lang="en-US" altLang="en-US" sz="2400" dirty="0"/>
              <a:t>The plan developed an initiative to address this challenge.</a:t>
            </a:r>
          </a:p>
          <a:p>
            <a:pPr lvl="1"/>
            <a:r>
              <a:rPr lang="en-US" altLang="en-US" dirty="0"/>
              <a:t>Development of a local Member Contact Repository to store member contact information from a variety of sources throughout the plan. </a:t>
            </a:r>
          </a:p>
          <a:p>
            <a:pPr lvl="2"/>
            <a:r>
              <a:rPr lang="en-US" altLang="en-US" sz="2400" dirty="0"/>
              <a:t>Transportation vendor</a:t>
            </a:r>
          </a:p>
          <a:p>
            <a:pPr lvl="2"/>
            <a:r>
              <a:rPr lang="en-US" altLang="en-US" sz="2400" dirty="0"/>
              <a:t>Community Care Program</a:t>
            </a:r>
          </a:p>
          <a:p>
            <a:pPr lvl="2"/>
            <a:r>
              <a:rPr lang="en-US" altLang="en-US" sz="2400" dirty="0"/>
              <a:t>Primary Care Provider offices</a:t>
            </a:r>
          </a:p>
          <a:p>
            <a:pPr marL="457200" lvl="1" indent="0">
              <a:buNone/>
            </a:pPr>
            <a:endParaRPr lang="en-US" altLang="en-US" sz="1900"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15</a:t>
            </a:fld>
            <a:endParaRPr lang="en-US" dirty="0"/>
          </a:p>
        </p:txBody>
      </p:sp>
    </p:spTree>
    <p:extLst>
      <p:ext uri="{BB962C8B-B14F-4D97-AF65-F5344CB8AC3E}">
        <p14:creationId xmlns:p14="http://schemas.microsoft.com/office/powerpoint/2010/main" val="209260577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Adopt-Adapt-Abandon</a:t>
            </a:r>
          </a:p>
        </p:txBody>
      </p:sp>
      <p:sp>
        <p:nvSpPr>
          <p:cNvPr id="3" name="Content Placeholder 2"/>
          <p:cNvSpPr>
            <a:spLocks noGrp="1"/>
          </p:cNvSpPr>
          <p:nvPr>
            <p:ph idx="1"/>
          </p:nvPr>
        </p:nvSpPr>
        <p:spPr/>
        <p:txBody>
          <a:bodyPr/>
          <a:lstStyle/>
          <a:p>
            <a:pPr marL="0" indent="0">
              <a:buNone/>
            </a:pPr>
            <a:r>
              <a:rPr lang="en-US" dirty="0"/>
              <a:t>The plan will decide if the intervention will be adopted, adapted, or abandoned.</a:t>
            </a:r>
          </a:p>
          <a:p>
            <a:pPr marL="0" indent="0">
              <a:buNone/>
            </a:pPr>
            <a:r>
              <a:rPr lang="en-US" b="1" dirty="0"/>
              <a:t>Adopted:</a:t>
            </a:r>
            <a:r>
              <a:rPr lang="en-US" dirty="0"/>
              <a:t> Select changes to test on a larger scale or develop a plan for sustainability if progressive testing revealed that the intervention should be implemented.</a:t>
            </a:r>
          </a:p>
          <a:p>
            <a:pPr marL="0" lvl="0" indent="0">
              <a:buNone/>
            </a:pPr>
            <a:r>
              <a:rPr lang="en-US" b="1" dirty="0">
                <a:solidFill>
                  <a:prstClr val="black">
                    <a:lumMod val="85000"/>
                    <a:lumOff val="15000"/>
                  </a:prstClr>
                </a:solidFill>
              </a:rPr>
              <a:t>Adapted: </a:t>
            </a:r>
            <a:r>
              <a:rPr lang="en-US" dirty="0">
                <a:solidFill>
                  <a:prstClr val="black">
                    <a:lumMod val="85000"/>
                    <a:lumOff val="15000"/>
                  </a:prstClr>
                </a:solidFill>
              </a:rPr>
              <a:t>Integrate the results of lessons learned during the </a:t>
            </a:r>
            <a:r>
              <a:rPr lang="en-US" i="1" dirty="0">
                <a:solidFill>
                  <a:prstClr val="black">
                    <a:lumMod val="85000"/>
                    <a:lumOff val="15000"/>
                  </a:prstClr>
                </a:solidFill>
              </a:rPr>
              <a:t>Study</a:t>
            </a:r>
            <a:r>
              <a:rPr lang="en-US" dirty="0">
                <a:solidFill>
                  <a:prstClr val="black">
                    <a:lumMod val="85000"/>
                    <a:lumOff val="15000"/>
                  </a:prstClr>
                </a:solidFill>
              </a:rPr>
              <a:t> phase into a new test or adapt the test to a new or larger environment/situation.</a:t>
            </a:r>
          </a:p>
          <a:p>
            <a:pPr marL="0" indent="0">
              <a:buNone/>
            </a:pPr>
            <a:r>
              <a:rPr lang="en-US" b="1" dirty="0"/>
              <a:t>Abandoned: </a:t>
            </a:r>
            <a:r>
              <a:rPr lang="en-US" dirty="0"/>
              <a:t>Discard the change idea and test a different one.</a:t>
            </a:r>
          </a:p>
          <a:p>
            <a:pPr marL="0" lvl="0" indent="0">
              <a:buNone/>
            </a:pPr>
            <a:endParaRPr lang="en-US" dirty="0">
              <a:solidFill>
                <a:prstClr val="black">
                  <a:lumMod val="85000"/>
                  <a:lumOff val="15000"/>
                </a:prstClr>
              </a:solidFill>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16</a:t>
            </a:fld>
            <a:endParaRPr lang="en-US" dirty="0"/>
          </a:p>
        </p:txBody>
      </p:sp>
    </p:spTree>
    <p:extLst>
      <p:ext uri="{BB962C8B-B14F-4D97-AF65-F5344CB8AC3E}">
        <p14:creationId xmlns:p14="http://schemas.microsoft.com/office/powerpoint/2010/main" val="384300051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Adopt-Adapt-Abandon (cont.)</a:t>
            </a:r>
          </a:p>
        </p:txBody>
      </p:sp>
      <p:sp>
        <p:nvSpPr>
          <p:cNvPr id="3" name="Content Placeholder 2"/>
          <p:cNvSpPr>
            <a:spLocks noGrp="1"/>
          </p:cNvSpPr>
          <p:nvPr>
            <p:ph idx="1"/>
          </p:nvPr>
        </p:nvSpPr>
        <p:spPr/>
        <p:txBody>
          <a:bodyPr/>
          <a:lstStyle/>
          <a:p>
            <a:pPr marL="0" lvl="0" indent="0" algn="ctr">
              <a:buNone/>
            </a:pPr>
            <a:endParaRPr lang="en-US" dirty="0">
              <a:solidFill>
                <a:prstClr val="black">
                  <a:lumMod val="85000"/>
                  <a:lumOff val="15000"/>
                </a:prstClr>
              </a:solidFill>
            </a:endParaRPr>
          </a:p>
          <a:p>
            <a:pPr marL="0" lvl="0" indent="0" algn="ctr">
              <a:buNone/>
            </a:pPr>
            <a:r>
              <a:rPr lang="en-US" dirty="0">
                <a:solidFill>
                  <a:prstClr val="black">
                    <a:lumMod val="85000"/>
                    <a:lumOff val="15000"/>
                  </a:prstClr>
                </a:solidFill>
              </a:rPr>
              <a:t>Based on the PDSA results, what would you do? </a:t>
            </a:r>
          </a:p>
          <a:p>
            <a:pPr marL="0" lvl="0" indent="0">
              <a:buNone/>
            </a:pPr>
            <a:endParaRPr lang="en-US" dirty="0">
              <a:solidFill>
                <a:prstClr val="black">
                  <a:lumMod val="85000"/>
                  <a:lumOff val="15000"/>
                </a:prstClr>
              </a:solidFill>
            </a:endParaRPr>
          </a:p>
          <a:p>
            <a:pPr marL="0" lvl="0" indent="0">
              <a:buNone/>
            </a:pPr>
            <a:endParaRPr lang="en-US" dirty="0">
              <a:solidFill>
                <a:prstClr val="black">
                  <a:lumMod val="85000"/>
                  <a:lumOff val="15000"/>
                </a:prstClr>
              </a:solidFill>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17</a:t>
            </a:fld>
            <a:endParaRPr lang="en-US" dirty="0"/>
          </a:p>
        </p:txBody>
      </p:sp>
      <p:pic>
        <p:nvPicPr>
          <p:cNvPr id="6" name="Picture 5"/>
          <p:cNvPicPr>
            <a:picLocks noChangeAspect="1"/>
          </p:cNvPicPr>
          <p:nvPr/>
        </p:nvPicPr>
        <p:blipFill>
          <a:blip r:embed="rId5"/>
          <a:stretch>
            <a:fillRect/>
          </a:stretch>
        </p:blipFill>
        <p:spPr>
          <a:xfrm>
            <a:off x="633642" y="2188356"/>
            <a:ext cx="7876715" cy="2481287"/>
          </a:xfrm>
          <a:prstGeom prst="rect">
            <a:avLst/>
          </a:prstGeom>
        </p:spPr>
      </p:pic>
    </p:spTree>
    <p:extLst>
      <p:ext uri="{BB962C8B-B14F-4D97-AF65-F5344CB8AC3E}">
        <p14:creationId xmlns:p14="http://schemas.microsoft.com/office/powerpoint/2010/main" val="324970171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Considerations </a:t>
            </a:r>
          </a:p>
        </p:txBody>
      </p:sp>
      <p:sp>
        <p:nvSpPr>
          <p:cNvPr id="3" name="Content Placeholder 2"/>
          <p:cNvSpPr>
            <a:spLocks noGrp="1"/>
          </p:cNvSpPr>
          <p:nvPr>
            <p:ph idx="1"/>
          </p:nvPr>
        </p:nvSpPr>
        <p:spPr/>
        <p:txBody>
          <a:bodyPr/>
          <a:lstStyle/>
          <a:p>
            <a:endParaRPr lang="en-US" dirty="0">
              <a:solidFill>
                <a:prstClr val="black">
                  <a:lumMod val="85000"/>
                  <a:lumOff val="15000"/>
                </a:prstClr>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18</a:t>
            </a:fld>
            <a:endParaRPr lang="en-US" dirty="0"/>
          </a:p>
        </p:txBody>
      </p:sp>
      <p:sp>
        <p:nvSpPr>
          <p:cNvPr id="5" name="Rectangle 4"/>
          <p:cNvSpPr/>
          <p:nvPr/>
        </p:nvSpPr>
        <p:spPr>
          <a:xfrm>
            <a:off x="457200" y="1295400"/>
            <a:ext cx="7772400" cy="4955203"/>
          </a:xfrm>
          <a:prstGeom prst="rect">
            <a:avLst/>
          </a:prstGeom>
        </p:spPr>
        <p:txBody>
          <a:bodyPr wrap="square">
            <a:spAutoFit/>
          </a:bodyPr>
          <a:lstStyle/>
          <a:p>
            <a:pPr marL="285750" indent="-285750">
              <a:buFont typeface="Arial" panose="020B0604020202020204" pitchFamily="34" charset="0"/>
              <a:buChar char="•"/>
            </a:pPr>
            <a:r>
              <a:rPr lang="en-US" sz="2800" dirty="0"/>
              <a:t>According to the Center for Health Care Strategies, Inc., children in Medicaid who begin preventive dental care by age one year have lifetime dental costs that are nearly 40 percent less than those who start care later.  </a:t>
            </a:r>
          </a:p>
          <a:p>
            <a:pPr marL="285750" indent="-285750">
              <a:buFont typeface="Arial" panose="020B0604020202020204" pitchFamily="34" charset="0"/>
              <a:buChar char="•"/>
            </a:pPr>
            <a:r>
              <a:rPr lang="en-US" sz="2800" dirty="0"/>
              <a:t>Despite being entitled to free dental services, fewer than half of the nation’s 32 million Medicaid-enrolled children receive any dental care in a given year.</a:t>
            </a:r>
          </a:p>
          <a:p>
            <a:pPr marL="285750" indent="-285750">
              <a:buFont typeface="Arial" panose="020B0604020202020204" pitchFamily="34" charset="0"/>
              <a:buChar char="•"/>
            </a:pPr>
            <a:endParaRPr lang="en-US" sz="2800" dirty="0"/>
          </a:p>
          <a:p>
            <a:r>
              <a:rPr lang="en-US" sz="1400" dirty="0"/>
              <a:t>May 3, 2016, taken from: http://www.chcs.org/resource/advancing-oral-health-through-the-women-infants-and-children-program-a-new-hampshire-pilot-project</a:t>
            </a:r>
          </a:p>
        </p:txBody>
      </p:sp>
    </p:spTree>
    <p:extLst>
      <p:ext uri="{BB962C8B-B14F-4D97-AF65-F5344CB8AC3E}">
        <p14:creationId xmlns:p14="http://schemas.microsoft.com/office/powerpoint/2010/main" val="230250570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Considerations (cont.)</a:t>
            </a:r>
          </a:p>
        </p:txBody>
      </p:sp>
      <p:sp>
        <p:nvSpPr>
          <p:cNvPr id="3" name="Content Placeholder 2"/>
          <p:cNvSpPr>
            <a:spLocks noGrp="1"/>
          </p:cNvSpPr>
          <p:nvPr>
            <p:ph idx="1"/>
          </p:nvPr>
        </p:nvSpPr>
        <p:spPr/>
        <p:txBody>
          <a:bodyPr/>
          <a:lstStyle/>
          <a:p>
            <a:endParaRPr lang="en-US" dirty="0">
              <a:solidFill>
                <a:prstClr val="black">
                  <a:lumMod val="85000"/>
                  <a:lumOff val="15000"/>
                </a:prstClr>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19</a:t>
            </a:fld>
            <a:endParaRPr lang="en-US" dirty="0"/>
          </a:p>
        </p:txBody>
      </p:sp>
      <p:sp>
        <p:nvSpPr>
          <p:cNvPr id="5" name="Rectangle 4"/>
          <p:cNvSpPr/>
          <p:nvPr/>
        </p:nvSpPr>
        <p:spPr>
          <a:xfrm>
            <a:off x="457200" y="1295400"/>
            <a:ext cx="7772400" cy="4185761"/>
          </a:xfrm>
          <a:prstGeom prst="rect">
            <a:avLst/>
          </a:prstGeom>
        </p:spPr>
        <p:txBody>
          <a:bodyPr wrap="square">
            <a:spAutoFit/>
          </a:bodyPr>
          <a:lstStyle/>
          <a:p>
            <a:pPr marL="285750" indent="-285750">
              <a:buFont typeface="Arial" panose="020B0604020202020204" pitchFamily="34" charset="0"/>
              <a:buChar char="•"/>
            </a:pPr>
            <a:r>
              <a:rPr lang="en-US" sz="2800" dirty="0"/>
              <a:t>Understanding specific barriers that contribute to oral health inequities is essential to creating effective oral health programs and policies.</a:t>
            </a:r>
          </a:p>
          <a:p>
            <a:pPr marL="285750" indent="-285750">
              <a:buFont typeface="Arial" panose="020B0604020202020204" pitchFamily="34" charset="0"/>
              <a:buChar char="•"/>
            </a:pPr>
            <a:endParaRPr lang="en-US" sz="28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May 4, 2016, taken from: http://www.chcs.org/resource/a-framework-for-advancing-oral-health-equity</a:t>
            </a:r>
          </a:p>
        </p:txBody>
      </p:sp>
    </p:spTree>
    <p:extLst>
      <p:ext uri="{BB962C8B-B14F-4D97-AF65-F5344CB8AC3E}">
        <p14:creationId xmlns:p14="http://schemas.microsoft.com/office/powerpoint/2010/main" val="10117603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Plan-Do-Study-Act</a:t>
            </a:r>
          </a:p>
        </p:txBody>
      </p:sp>
      <p:sp>
        <p:nvSpPr>
          <p:cNvPr id="4" name="Slide Number Placeholder 3"/>
          <p:cNvSpPr>
            <a:spLocks noGrp="1"/>
          </p:cNvSpPr>
          <p:nvPr>
            <p:ph type="sldNum" sz="quarter" idx="12"/>
          </p:nvPr>
        </p:nvSpPr>
        <p:spPr/>
        <p:txBody>
          <a:bodyPr/>
          <a:lstStyle/>
          <a:p>
            <a:fld id="{F1932CD8-2456-4537-B600-04522923C878}" type="slidenum">
              <a:rPr lang="en-US" smtClean="0"/>
              <a:pPr/>
              <a:t>2</a:t>
            </a:fld>
            <a:endParaRPr lang="en-US" dirty="0"/>
          </a:p>
        </p:txBody>
      </p:sp>
      <p:sp>
        <p:nvSpPr>
          <p:cNvPr id="3" name="Content Placeholder 2"/>
          <p:cNvSpPr>
            <a:spLocks noGrp="1"/>
          </p:cNvSpPr>
          <p:nvPr>
            <p:ph idx="1"/>
          </p:nvPr>
        </p:nvSpPr>
        <p:spPr/>
        <p:txBody>
          <a:bodyPr/>
          <a:lstStyle/>
          <a:p>
            <a:r>
              <a:rPr lang="en-US" dirty="0"/>
              <a:t>Plan—Investigation and problem framing. Design an intervention and data collection plan. Predict the results.</a:t>
            </a:r>
          </a:p>
          <a:p>
            <a:r>
              <a:rPr lang="en-US" dirty="0"/>
              <a:t>Do—Testing the intervention.</a:t>
            </a:r>
          </a:p>
          <a:p>
            <a:r>
              <a:rPr lang="en-US" dirty="0"/>
              <a:t>Study—Evaluate data. </a:t>
            </a:r>
          </a:p>
          <a:p>
            <a:r>
              <a:rPr lang="en-US" dirty="0"/>
              <a:t>Act—Adopt, Adapt, or Abandon. Determine how to sustain the intervention, if successful. </a:t>
            </a:r>
          </a:p>
          <a:p>
            <a:pPr lvl="1"/>
            <a:endParaRPr lang="en-US" dirty="0"/>
          </a:p>
          <a:p>
            <a:endParaRPr lang="en-US" dirty="0"/>
          </a:p>
        </p:txBody>
      </p:sp>
    </p:spTree>
    <p:extLst>
      <p:ext uri="{BB962C8B-B14F-4D97-AF65-F5344CB8AC3E}">
        <p14:creationId xmlns:p14="http://schemas.microsoft.com/office/powerpoint/2010/main" val="193770731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PDSA Take-Away</a:t>
            </a:r>
          </a:p>
        </p:txBody>
      </p:sp>
      <p:sp>
        <p:nvSpPr>
          <p:cNvPr id="3" name="Content Placeholder 2"/>
          <p:cNvSpPr>
            <a:spLocks noGrp="1"/>
          </p:cNvSpPr>
          <p:nvPr>
            <p:ph idx="1"/>
          </p:nvPr>
        </p:nvSpPr>
        <p:spPr/>
        <p:txBody>
          <a:bodyPr>
            <a:normAutofit/>
          </a:bodyPr>
          <a:lstStyle/>
          <a:p>
            <a:pPr>
              <a:spcBef>
                <a:spcPts val="0"/>
              </a:spcBef>
              <a:defRPr/>
            </a:pPr>
            <a:r>
              <a:rPr lang="en-US" sz="3200" dirty="0"/>
              <a:t>In moving from planning to implementation, PDSA provides a structure for experimental learning to know whether a change has worked or not, and to learn and act upon any new information as a result.</a:t>
            </a:r>
          </a:p>
          <a:p>
            <a:pPr>
              <a:spcBef>
                <a:spcPts val="0"/>
              </a:spcBef>
              <a:defRPr/>
            </a:pPr>
            <a:r>
              <a:rPr lang="en-US" sz="3200" dirty="0"/>
              <a:t>PDSA is a flexible method that can be adapted to support the scale-up of an intervention.</a:t>
            </a:r>
          </a:p>
          <a:p>
            <a:pPr>
              <a:spcBef>
                <a:spcPts val="0"/>
              </a:spcBef>
              <a:defRPr/>
            </a:pPr>
            <a:endParaRPr lang="en-US" dirty="0"/>
          </a:p>
          <a:p>
            <a:pPr>
              <a:spcBef>
                <a:spcPts val="0"/>
              </a:spcBef>
              <a:defRPr/>
            </a:pPr>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20</a:t>
            </a:fld>
            <a:endParaRPr lang="en-US" dirty="0"/>
          </a:p>
        </p:txBody>
      </p:sp>
    </p:spTree>
    <p:extLst>
      <p:ext uri="{BB962C8B-B14F-4D97-AF65-F5344CB8AC3E}">
        <p14:creationId xmlns:p14="http://schemas.microsoft.com/office/powerpoint/2010/main" val="415294793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PDSA Take-Away</a:t>
            </a:r>
          </a:p>
        </p:txBody>
      </p:sp>
      <p:sp>
        <p:nvSpPr>
          <p:cNvPr id="3" name="Content Placeholder 2"/>
          <p:cNvSpPr>
            <a:spLocks noGrp="1"/>
          </p:cNvSpPr>
          <p:nvPr>
            <p:ph idx="1"/>
          </p:nvPr>
        </p:nvSpPr>
        <p:spPr/>
        <p:txBody>
          <a:bodyPr>
            <a:normAutofit fontScale="92500"/>
          </a:bodyPr>
          <a:lstStyle/>
          <a:p>
            <a:pPr>
              <a:spcBef>
                <a:spcPts val="0"/>
              </a:spcBef>
              <a:defRPr/>
            </a:pPr>
            <a:r>
              <a:rPr lang="en-US" sz="3200" dirty="0"/>
              <a:t>Failure to properly execute PDSAs can undermine learning efforts. </a:t>
            </a:r>
          </a:p>
          <a:p>
            <a:pPr>
              <a:spcBef>
                <a:spcPts val="0"/>
              </a:spcBef>
              <a:defRPr/>
            </a:pPr>
            <a:r>
              <a:rPr lang="en-US" sz="3200" dirty="0">
                <a:solidFill>
                  <a:schemeClr val="tx1"/>
                </a:solidFill>
              </a:rPr>
              <a:t>Making a specific prediction and selecting appropriate measures prior to intervention testing provides a foundation for successful learning through PDSAs. </a:t>
            </a:r>
          </a:p>
          <a:p>
            <a:pPr>
              <a:spcBef>
                <a:spcPts val="0"/>
              </a:spcBef>
              <a:defRPr/>
            </a:pPr>
            <a:r>
              <a:rPr lang="en-US" sz="3200" dirty="0"/>
              <a:t>It is crucial that resource requirements for successful application of PDSA for a given project are well understood by everyone involved, and that the process is well managed.</a:t>
            </a:r>
          </a:p>
          <a:p>
            <a:pPr marL="0" indent="0">
              <a:spcBef>
                <a:spcPts val="0"/>
              </a:spcBef>
              <a:buNone/>
              <a:defRPr/>
            </a:pPr>
            <a:endParaRPr lang="en-US" dirty="0"/>
          </a:p>
          <a:p>
            <a:pPr marL="0" indent="0">
              <a:spcBef>
                <a:spcPts val="0"/>
              </a:spcBef>
              <a:buNone/>
              <a:defRPr/>
            </a:pPr>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21</a:t>
            </a:fld>
            <a:endParaRPr lang="en-US" dirty="0"/>
          </a:p>
        </p:txBody>
      </p:sp>
    </p:spTree>
    <p:extLst>
      <p:ext uri="{BB962C8B-B14F-4D97-AF65-F5344CB8AC3E}">
        <p14:creationId xmlns:p14="http://schemas.microsoft.com/office/powerpoint/2010/main" val="257374508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Open Discussion</a:t>
            </a:r>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22</a:t>
            </a:fld>
            <a:endParaRPr lang="en-US" dirty="0">
              <a:solidFill>
                <a:prstClr val="black">
                  <a:lumMod val="85000"/>
                  <a:lumOff val="15000"/>
                </a:prstClr>
              </a:solidFill>
            </a:endParaRPr>
          </a:p>
        </p:txBody>
      </p:sp>
      <p:sp>
        <p:nvSpPr>
          <p:cNvPr id="3" name="Content Placeholder 2"/>
          <p:cNvSpPr>
            <a:spLocks noGrp="1"/>
          </p:cNvSpPr>
          <p:nvPr>
            <p:ph idx="1"/>
          </p:nvPr>
        </p:nvSpPr>
        <p:spPr/>
        <p:txBody>
          <a:bodyPr>
            <a:normAutofit/>
          </a:bodyPr>
          <a:lstStyle/>
          <a:p>
            <a:r>
              <a:rPr lang="en-US" dirty="0"/>
              <a:t>Plans’ experience with dental measure PDSA cycles.</a:t>
            </a:r>
          </a:p>
          <a:p>
            <a:pPr lvl="1"/>
            <a:r>
              <a:rPr lang="en-US" dirty="0"/>
              <a:t>Successes and challenges.</a:t>
            </a:r>
          </a:p>
          <a:p>
            <a:r>
              <a:rPr lang="en-US" dirty="0"/>
              <a:t>Questions and answers.</a:t>
            </a:r>
          </a:p>
        </p:txBody>
      </p:sp>
    </p:spTree>
    <p:extLst>
      <p:ext uri="{BB962C8B-B14F-4D97-AF65-F5344CB8AC3E}">
        <p14:creationId xmlns:p14="http://schemas.microsoft.com/office/powerpoint/2010/main" val="108112078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PDSA—Plan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5548699"/>
              </p:ext>
            </p:extLst>
          </p:nvPr>
        </p:nvGraphicFramePr>
        <p:xfrm>
          <a:off x="609599" y="1371599"/>
          <a:ext cx="8077201" cy="4343400"/>
        </p:xfrm>
        <a:graphic>
          <a:graphicData uri="http://schemas.openxmlformats.org/drawingml/2006/table">
            <a:tbl>
              <a:tblPr firstRow="1" firstCol="1" bandRow="1"/>
              <a:tblGrid>
                <a:gridCol w="2740065">
                  <a:extLst>
                    <a:ext uri="{9D8B030D-6E8A-4147-A177-3AD203B41FA5}">
                      <a16:colId xmlns:a16="http://schemas.microsoft.com/office/drawing/2014/main" val="20000"/>
                    </a:ext>
                  </a:extLst>
                </a:gridCol>
                <a:gridCol w="5337136">
                  <a:extLst>
                    <a:ext uri="{9D8B030D-6E8A-4147-A177-3AD203B41FA5}">
                      <a16:colId xmlns:a16="http://schemas.microsoft.com/office/drawing/2014/main" val="20001"/>
                    </a:ext>
                  </a:extLst>
                </a:gridCol>
              </a:tblGrid>
              <a:tr h="472803">
                <a:tc gridSpan="2">
                  <a:txBody>
                    <a:bodyPr/>
                    <a:lstStyle/>
                    <a:p>
                      <a:pPr marL="0" marR="0" algn="ctr">
                        <a:spcBef>
                          <a:spcPts val="0"/>
                        </a:spcBef>
                        <a:spcAft>
                          <a:spcPts val="0"/>
                        </a:spcAft>
                      </a:pPr>
                      <a:endParaRPr lang="en-US" sz="300" b="1" dirty="0">
                        <a:solidFill>
                          <a:srgbClr val="FFFFFF"/>
                        </a:solidFill>
                        <a:effectLst/>
                        <a:latin typeface="Arial"/>
                        <a:ea typeface="Malgun Gothic"/>
                        <a:cs typeface="Times New Roman"/>
                      </a:endParaRPr>
                    </a:p>
                    <a:p>
                      <a:pPr marL="0" marR="0" algn="ctr">
                        <a:spcBef>
                          <a:spcPts val="600"/>
                        </a:spcBef>
                        <a:spcAft>
                          <a:spcPts val="600"/>
                        </a:spcAft>
                      </a:pPr>
                      <a:r>
                        <a:rPr lang="en-US" sz="1400" b="1" dirty="0">
                          <a:solidFill>
                            <a:srgbClr val="FFFFFF"/>
                          </a:solidFill>
                          <a:effectLst/>
                          <a:latin typeface="Arial"/>
                          <a:ea typeface="Malgun Gothic"/>
                          <a:cs typeface="Times New Roman"/>
                        </a:rPr>
                        <a:t> Plan Information</a:t>
                      </a:r>
                    </a:p>
                    <a:p>
                      <a:pPr marL="0" marR="0" algn="ctr">
                        <a:spcBef>
                          <a:spcPts val="0"/>
                        </a:spcBef>
                        <a:spcAft>
                          <a:spcPts val="0"/>
                        </a:spcAft>
                      </a:pPr>
                      <a:endParaRPr lang="en-US" sz="300" b="1" dirty="0">
                        <a:solidFill>
                          <a:srgbClr val="FFFFFF"/>
                        </a:solidFill>
                        <a:effectLst/>
                        <a:latin typeface="Arial"/>
                        <a:ea typeface="Malgun Gothic"/>
                        <a:cs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527D"/>
                    </a:solidFill>
                  </a:tcPr>
                </a:tc>
                <a:tc hMerge="1">
                  <a:txBody>
                    <a:bodyPr/>
                    <a:lstStyle/>
                    <a:p>
                      <a:endParaRPr lang="en-US"/>
                    </a:p>
                  </a:txBody>
                  <a:tcPr/>
                </a:tc>
                <a:extLst>
                  <a:ext uri="{0D108BD9-81ED-4DB2-BD59-A6C34878D82A}">
                    <a16:rowId xmlns:a16="http://schemas.microsoft.com/office/drawing/2014/main" val="10000"/>
                  </a:ext>
                </a:extLst>
              </a:tr>
              <a:tr h="451985">
                <a:tc>
                  <a:txBody>
                    <a:bodyPr/>
                    <a:lstStyle/>
                    <a:p>
                      <a:pPr marL="0" marR="0" algn="l">
                        <a:spcBef>
                          <a:spcPts val="600"/>
                        </a:spcBef>
                        <a:spcAft>
                          <a:spcPts val="600"/>
                        </a:spcAft>
                      </a:pPr>
                      <a:r>
                        <a:rPr lang="en-US" sz="1400" dirty="0">
                          <a:solidFill>
                            <a:srgbClr val="000000"/>
                          </a:solidFill>
                          <a:effectLst/>
                          <a:latin typeface="Times New Roman"/>
                          <a:ea typeface="Calibri"/>
                        </a:rPr>
                        <a:t>Plan</a:t>
                      </a:r>
                      <a:r>
                        <a:rPr lang="en-US" sz="1400" baseline="0" dirty="0">
                          <a:solidFill>
                            <a:srgbClr val="000000"/>
                          </a:solidFill>
                          <a:effectLst/>
                          <a:latin typeface="Times New Roman"/>
                          <a:ea typeface="Calibri"/>
                        </a:rPr>
                        <a:t> Name</a:t>
                      </a:r>
                      <a:r>
                        <a:rPr lang="en-US" sz="1400" dirty="0">
                          <a:solidFill>
                            <a:srgbClr val="000000"/>
                          </a:solidFill>
                          <a:effectLst/>
                          <a:latin typeface="Times New Roman"/>
                          <a:ea typeface="Calibri"/>
                        </a:rPr>
                        <a:t>:</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45720" marR="0" algn="l" defTabSz="914400" rtl="0" eaLnBrk="1" latinLnBrk="0" hangingPunct="1">
                        <a:spcBef>
                          <a:spcPts val="600"/>
                        </a:spcBef>
                        <a:spcAft>
                          <a:spcPts val="600"/>
                        </a:spcAft>
                      </a:pPr>
                      <a:r>
                        <a:rPr lang="en-US" sz="1400" kern="1200" dirty="0">
                          <a:solidFill>
                            <a:srgbClr val="000000"/>
                          </a:solidFill>
                          <a:effectLst/>
                          <a:latin typeface="Times New Roman"/>
                          <a:ea typeface="Calibri"/>
                          <a:cs typeface="+mn-cs"/>
                        </a:rPr>
                        <a:t>XYZ Health Plan</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extLst>
                  <a:ext uri="{0D108BD9-81ED-4DB2-BD59-A6C34878D82A}">
                    <a16:rowId xmlns:a16="http://schemas.microsoft.com/office/drawing/2014/main" val="10001"/>
                  </a:ext>
                </a:extLst>
              </a:tr>
              <a:tr h="398699">
                <a:tc>
                  <a:txBody>
                    <a:bodyPr/>
                    <a:lstStyle/>
                    <a:p>
                      <a:pPr marL="0" marR="0" algn="l">
                        <a:spcBef>
                          <a:spcPts val="600"/>
                        </a:spcBef>
                        <a:spcAft>
                          <a:spcPts val="600"/>
                        </a:spcAft>
                      </a:pPr>
                      <a:r>
                        <a:rPr lang="en-US" sz="1400" dirty="0">
                          <a:solidFill>
                            <a:srgbClr val="000000"/>
                          </a:solidFill>
                          <a:effectLst/>
                          <a:latin typeface="Times New Roman"/>
                          <a:ea typeface="Calibri"/>
                        </a:rPr>
                        <a:t>Topic:</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lgn="l" defTabSz="914400" rtl="0" eaLnBrk="1" latinLnBrk="0" hangingPunct="1">
                        <a:spcBef>
                          <a:spcPts val="600"/>
                        </a:spcBef>
                        <a:spcAft>
                          <a:spcPts val="600"/>
                        </a:spcAft>
                      </a:pPr>
                      <a:r>
                        <a:rPr lang="en-US" sz="1400" i="1" kern="1200" dirty="0">
                          <a:solidFill>
                            <a:srgbClr val="000000"/>
                          </a:solidFill>
                          <a:effectLst/>
                          <a:latin typeface="Times New Roman"/>
                          <a:ea typeface="Calibri"/>
                          <a:cs typeface="+mn-cs"/>
                        </a:rPr>
                        <a:t>Preventive Dental Services for Children</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0082">
                <a:tc>
                  <a:txBody>
                    <a:bodyPr/>
                    <a:lstStyle/>
                    <a:p>
                      <a:pPr marL="0" marR="0" algn="l">
                        <a:spcBef>
                          <a:spcPts val="600"/>
                        </a:spcBef>
                        <a:spcAft>
                          <a:spcPts val="600"/>
                        </a:spcAft>
                      </a:pPr>
                      <a:r>
                        <a:rPr lang="en-US" sz="1400" dirty="0">
                          <a:solidFill>
                            <a:srgbClr val="000000"/>
                          </a:solidFill>
                          <a:effectLst/>
                          <a:latin typeface="Times New Roman"/>
                          <a:ea typeface="Calibri"/>
                        </a:rPr>
                        <a:t>Project Contact Name:</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45720" marR="0" algn="l" defTabSz="914400" rtl="0" eaLnBrk="1" latinLnBrk="0" hangingPunct="1">
                        <a:spcBef>
                          <a:spcPts val="600"/>
                        </a:spcBef>
                        <a:spcAft>
                          <a:spcPts val="600"/>
                        </a:spcAft>
                      </a:pPr>
                      <a:r>
                        <a:rPr lang="en-US" sz="1400" kern="1200" dirty="0">
                          <a:solidFill>
                            <a:srgbClr val="000000"/>
                          </a:solidFill>
                          <a:effectLst/>
                          <a:latin typeface="Times New Roman"/>
                          <a:ea typeface="Calibri"/>
                          <a:cs typeface="+mn-cs"/>
                        </a:rPr>
                        <a:t>Suzie Quality</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extLst>
                  <a:ext uri="{0D108BD9-81ED-4DB2-BD59-A6C34878D82A}">
                    <a16:rowId xmlns:a16="http://schemas.microsoft.com/office/drawing/2014/main" val="10003"/>
                  </a:ext>
                </a:extLst>
              </a:tr>
              <a:tr h="340082">
                <a:tc>
                  <a:txBody>
                    <a:bodyPr/>
                    <a:lstStyle/>
                    <a:p>
                      <a:pPr marL="0" marR="0" algn="l">
                        <a:spcBef>
                          <a:spcPts val="600"/>
                        </a:spcBef>
                        <a:spcAft>
                          <a:spcPts val="600"/>
                        </a:spcAft>
                      </a:pPr>
                      <a:r>
                        <a:rPr lang="en-US" sz="1400" dirty="0">
                          <a:solidFill>
                            <a:srgbClr val="000000"/>
                          </a:solidFill>
                          <a:effectLst/>
                          <a:latin typeface="Times New Roman"/>
                          <a:ea typeface="Calibri"/>
                        </a:rPr>
                        <a:t>Project Contact Title:</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lgn="l" defTabSz="914400" rtl="0" eaLnBrk="1" latinLnBrk="0" hangingPunct="1">
                        <a:spcBef>
                          <a:spcPts val="600"/>
                        </a:spcBef>
                        <a:spcAft>
                          <a:spcPts val="600"/>
                        </a:spcAft>
                      </a:pPr>
                      <a:r>
                        <a:rPr lang="en-US" sz="1400" kern="1200" dirty="0">
                          <a:solidFill>
                            <a:srgbClr val="000000"/>
                          </a:solidFill>
                          <a:effectLst/>
                          <a:latin typeface="Times New Roman"/>
                          <a:ea typeface="Calibri"/>
                          <a:cs typeface="+mn-cs"/>
                        </a:rPr>
                        <a:t>Quality Improvement Director</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0082">
                <a:tc>
                  <a:txBody>
                    <a:bodyPr/>
                    <a:lstStyle/>
                    <a:p>
                      <a:pPr marL="0" marR="0" algn="l">
                        <a:spcBef>
                          <a:spcPts val="600"/>
                        </a:spcBef>
                        <a:spcAft>
                          <a:spcPts val="600"/>
                        </a:spcAft>
                      </a:pPr>
                      <a:r>
                        <a:rPr lang="en-US" sz="1400" dirty="0">
                          <a:solidFill>
                            <a:srgbClr val="000000"/>
                          </a:solidFill>
                          <a:effectLst/>
                          <a:latin typeface="Times New Roman"/>
                          <a:ea typeface="Calibri"/>
                        </a:rPr>
                        <a:t>Project Contact Email Address:</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45720" marR="0" algn="l" defTabSz="914400" rtl="0" eaLnBrk="1" latinLnBrk="0" hangingPunct="1">
                        <a:spcBef>
                          <a:spcPts val="600"/>
                        </a:spcBef>
                        <a:spcAft>
                          <a:spcPts val="600"/>
                        </a:spcAft>
                      </a:pPr>
                      <a:r>
                        <a:rPr lang="en-US" sz="1400" kern="1200" dirty="0">
                          <a:solidFill>
                            <a:srgbClr val="000000"/>
                          </a:solidFill>
                          <a:effectLst/>
                          <a:latin typeface="Times New Roman"/>
                          <a:ea typeface="Calibri"/>
                          <a:cs typeface="+mn-cs"/>
                        </a:rPr>
                        <a:t>squality@xyzhealthplan.com</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extLst>
                  <a:ext uri="{0D108BD9-81ED-4DB2-BD59-A6C34878D82A}">
                    <a16:rowId xmlns:a16="http://schemas.microsoft.com/office/drawing/2014/main" val="10005"/>
                  </a:ext>
                </a:extLst>
              </a:tr>
              <a:tr h="340082">
                <a:tc>
                  <a:txBody>
                    <a:bodyPr/>
                    <a:lstStyle/>
                    <a:p>
                      <a:pPr marL="0" marR="0" algn="l">
                        <a:spcBef>
                          <a:spcPts val="600"/>
                        </a:spcBef>
                        <a:spcAft>
                          <a:spcPts val="600"/>
                        </a:spcAft>
                      </a:pPr>
                      <a:r>
                        <a:rPr lang="en-US" sz="1400" dirty="0">
                          <a:solidFill>
                            <a:srgbClr val="000000"/>
                          </a:solidFill>
                          <a:effectLst/>
                          <a:latin typeface="Times New Roman"/>
                          <a:ea typeface="Calibri"/>
                        </a:rPr>
                        <a:t>Project Contact Telephone Number:</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lgn="l" defTabSz="914400" rtl="0" eaLnBrk="1" latinLnBrk="0" hangingPunct="1">
                        <a:spcBef>
                          <a:spcPts val="600"/>
                        </a:spcBef>
                        <a:spcAft>
                          <a:spcPts val="600"/>
                        </a:spcAft>
                      </a:pPr>
                      <a:r>
                        <a:rPr lang="en-US" sz="1400" kern="1200" dirty="0">
                          <a:solidFill>
                            <a:srgbClr val="000000"/>
                          </a:solidFill>
                          <a:effectLst/>
                          <a:latin typeface="Times New Roman"/>
                          <a:ea typeface="Calibri"/>
                          <a:cs typeface="+mn-cs"/>
                        </a:rPr>
                        <a:t>555.123.4567</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0749">
                <a:tc>
                  <a:txBody>
                    <a:bodyPr/>
                    <a:lstStyle/>
                    <a:p>
                      <a:pPr marL="0" marR="0" algn="l">
                        <a:spcBef>
                          <a:spcPts val="600"/>
                        </a:spcBef>
                        <a:spcAft>
                          <a:spcPts val="600"/>
                        </a:spcAft>
                      </a:pPr>
                      <a:r>
                        <a:rPr lang="en-US" sz="1400" dirty="0">
                          <a:solidFill>
                            <a:schemeClr val="tx1"/>
                          </a:solidFill>
                          <a:effectLst/>
                          <a:latin typeface="Times New Roman"/>
                          <a:ea typeface="Calibri"/>
                        </a:rPr>
                        <a:t>Intervention Being Tested:</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44450" marR="0" indent="0" algn="l" defTabSz="914400" rtl="0" eaLnBrk="1" latinLnBrk="0" hangingPunct="1">
                        <a:spcBef>
                          <a:spcPts val="600"/>
                        </a:spcBef>
                        <a:spcAft>
                          <a:spcPts val="600"/>
                        </a:spcAft>
                      </a:pPr>
                      <a:r>
                        <a:rPr lang="en-US" sz="1400" kern="1200" dirty="0">
                          <a:solidFill>
                            <a:schemeClr val="tx1"/>
                          </a:solidFill>
                          <a:effectLst/>
                          <a:latin typeface="Times New Roman"/>
                          <a:ea typeface="Calibri"/>
                          <a:cs typeface="+mn-cs"/>
                        </a:rPr>
                        <a:t>Telephone outreach</a:t>
                      </a:r>
                      <a:r>
                        <a:rPr lang="en-US" sz="1400" kern="1200" baseline="0" dirty="0">
                          <a:solidFill>
                            <a:schemeClr val="tx1"/>
                          </a:solidFill>
                          <a:effectLst/>
                          <a:latin typeface="Times New Roman"/>
                          <a:ea typeface="Calibri"/>
                          <a:cs typeface="+mn-cs"/>
                        </a:rPr>
                        <a:t> calls to members</a:t>
                      </a:r>
                      <a:endParaRPr lang="en-US" sz="1400" kern="1200" dirty="0">
                        <a:solidFill>
                          <a:schemeClr val="tx1"/>
                        </a:solidFill>
                        <a:effectLst/>
                        <a:latin typeface="Times New Roman"/>
                        <a:ea typeface="Calibri"/>
                        <a:cs typeface="+mn-cs"/>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1298836">
                <a:tc>
                  <a:txBody>
                    <a:bodyPr/>
                    <a:lstStyle/>
                    <a:p>
                      <a:pPr marL="0" marR="0" algn="l">
                        <a:spcBef>
                          <a:spcPts val="600"/>
                        </a:spcBef>
                        <a:spcAft>
                          <a:spcPts val="600"/>
                        </a:spcAft>
                      </a:pPr>
                      <a:r>
                        <a:rPr lang="en-US" sz="1400" dirty="0">
                          <a:solidFill>
                            <a:schemeClr val="tx1"/>
                          </a:solidFill>
                          <a:effectLst/>
                          <a:latin typeface="Times New Roman"/>
                          <a:ea typeface="Calibri"/>
                        </a:rPr>
                        <a:t>Test Cycle Objective:</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lgn="l" defTabSz="914400" rtl="0" eaLnBrk="1" latinLnBrk="0" hangingPunct="1">
                        <a:spcBef>
                          <a:spcPts val="600"/>
                        </a:spcBef>
                        <a:spcAft>
                          <a:spcPts val="600"/>
                        </a:spcAft>
                      </a:pPr>
                      <a:r>
                        <a:rPr lang="en-US" sz="1400" kern="1200" dirty="0">
                          <a:solidFill>
                            <a:schemeClr val="tx1"/>
                          </a:solidFill>
                          <a:effectLst/>
                          <a:latin typeface="Times New Roman"/>
                          <a:ea typeface="Calibri"/>
                          <a:cs typeface="+mn-cs"/>
                        </a:rPr>
                        <a:t>Three attempts by</a:t>
                      </a:r>
                      <a:r>
                        <a:rPr lang="en-US" sz="1400" kern="1200" baseline="0" dirty="0">
                          <a:solidFill>
                            <a:schemeClr val="tx1"/>
                          </a:solidFill>
                          <a:effectLst/>
                          <a:latin typeface="Times New Roman"/>
                          <a:ea typeface="Calibri"/>
                          <a:cs typeface="+mn-cs"/>
                        </a:rPr>
                        <a:t> telephone will be made to reach eligible members’ parents/guardians to provide information on the importance of an annual preventive dental visit. The plan will provide assistance with scheduling the dental appointment if needed and offer transportation. </a:t>
                      </a:r>
                      <a:endParaRPr lang="en-US" sz="1400" kern="1200" dirty="0">
                        <a:solidFill>
                          <a:schemeClr val="tx1"/>
                        </a:solidFill>
                        <a:effectLst/>
                        <a:latin typeface="Times New Roman"/>
                        <a:ea typeface="Calibri"/>
                        <a:cs typeface="+mn-cs"/>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F1932CD8-2456-4537-B600-04522923C878}" type="slidenum">
              <a:rPr lang="en-US" smtClean="0"/>
              <a:pPr/>
              <a:t>3</a:t>
            </a:fld>
            <a:endParaRPr lang="en-US" dirty="0"/>
          </a:p>
        </p:txBody>
      </p:sp>
    </p:spTree>
    <p:extLst>
      <p:ext uri="{BB962C8B-B14F-4D97-AF65-F5344CB8AC3E}">
        <p14:creationId xmlns:p14="http://schemas.microsoft.com/office/powerpoint/2010/main" val="182447324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Intervention Plan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933879"/>
              </p:ext>
            </p:extLst>
          </p:nvPr>
        </p:nvGraphicFramePr>
        <p:xfrm>
          <a:off x="381000" y="1143000"/>
          <a:ext cx="8458200" cy="4863483"/>
        </p:xfrm>
        <a:graphic>
          <a:graphicData uri="http://schemas.openxmlformats.org/drawingml/2006/table">
            <a:tbl>
              <a:tblPr firstRow="1" firstCol="1" bandRow="1"/>
              <a:tblGrid>
                <a:gridCol w="2960591">
                  <a:extLst>
                    <a:ext uri="{9D8B030D-6E8A-4147-A177-3AD203B41FA5}">
                      <a16:colId xmlns:a16="http://schemas.microsoft.com/office/drawing/2014/main" val="20000"/>
                    </a:ext>
                  </a:extLst>
                </a:gridCol>
                <a:gridCol w="5497609">
                  <a:extLst>
                    <a:ext uri="{9D8B030D-6E8A-4147-A177-3AD203B41FA5}">
                      <a16:colId xmlns:a16="http://schemas.microsoft.com/office/drawing/2014/main" val="20001"/>
                    </a:ext>
                  </a:extLst>
                </a:gridCol>
              </a:tblGrid>
              <a:tr h="322485">
                <a:tc gridSpan="2">
                  <a:txBody>
                    <a:bodyPr/>
                    <a:lstStyle/>
                    <a:p>
                      <a:pPr marL="0" marR="0" algn="ctr">
                        <a:spcBef>
                          <a:spcPts val="0"/>
                        </a:spcBef>
                        <a:spcAft>
                          <a:spcPts val="0"/>
                        </a:spcAft>
                      </a:pPr>
                      <a:endParaRPr lang="en-US" sz="300" b="1" dirty="0">
                        <a:solidFill>
                          <a:srgbClr val="FFFFFF"/>
                        </a:solidFill>
                        <a:effectLst/>
                        <a:latin typeface="Arial"/>
                        <a:ea typeface="Malgun Gothic"/>
                        <a:cs typeface="Times New Roman"/>
                      </a:endParaRPr>
                    </a:p>
                    <a:p>
                      <a:pPr marL="0" marR="0" algn="ctr">
                        <a:spcBef>
                          <a:spcPts val="0"/>
                        </a:spcBef>
                        <a:spcAft>
                          <a:spcPts val="0"/>
                        </a:spcAft>
                      </a:pPr>
                      <a:r>
                        <a:rPr lang="en-US" sz="1300" b="1" dirty="0">
                          <a:solidFill>
                            <a:srgbClr val="FFFFFF"/>
                          </a:solidFill>
                          <a:effectLst/>
                          <a:latin typeface="Arial"/>
                          <a:ea typeface="Malgun Gothic"/>
                          <a:cs typeface="Times New Roman"/>
                        </a:rPr>
                        <a:t>Intervention Plan</a:t>
                      </a:r>
                    </a:p>
                    <a:p>
                      <a:pPr marL="0" marR="0" algn="ctr">
                        <a:spcBef>
                          <a:spcPts val="0"/>
                        </a:spcBef>
                        <a:spcAft>
                          <a:spcPts val="0"/>
                        </a:spcAft>
                      </a:pPr>
                      <a:endParaRPr lang="en-US" sz="300" dirty="0">
                        <a:solidFill>
                          <a:srgbClr val="FFFFFF"/>
                        </a:solidFill>
                        <a:effectLst/>
                        <a:latin typeface="Calibri"/>
                        <a:ea typeface="Malgun Gothic"/>
                        <a:cs typeface="Times New Roman"/>
                      </a:endParaRP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hMerge="1">
                  <a:txBody>
                    <a:bodyPr/>
                    <a:lstStyle/>
                    <a:p>
                      <a:endParaRPr lang="en-US"/>
                    </a:p>
                  </a:txBody>
                  <a:tcPr/>
                </a:tc>
                <a:extLst>
                  <a:ext uri="{0D108BD9-81ED-4DB2-BD59-A6C34878D82A}">
                    <a16:rowId xmlns:a16="http://schemas.microsoft.com/office/drawing/2014/main" val="10000"/>
                  </a:ext>
                </a:extLst>
              </a:tr>
              <a:tr h="225739">
                <a:tc>
                  <a:txBody>
                    <a:bodyPr/>
                    <a:lstStyle/>
                    <a:p>
                      <a:pPr marL="0" marR="0" algn="l">
                        <a:spcBef>
                          <a:spcPts val="600"/>
                        </a:spcBef>
                        <a:spcAft>
                          <a:spcPts val="600"/>
                        </a:spcAft>
                      </a:pPr>
                      <a:r>
                        <a:rPr lang="en-US" sz="1400" dirty="0">
                          <a:solidFill>
                            <a:srgbClr val="000000"/>
                          </a:solidFill>
                          <a:effectLst/>
                          <a:latin typeface="Times New Roman"/>
                          <a:ea typeface="Calibri"/>
                        </a:rPr>
                        <a:t>Date Testing Began:</a:t>
                      </a:r>
                    </a:p>
                  </a:txBody>
                  <a:tcPr marL="65749" marR="65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0" marR="0" algn="l">
                        <a:spcBef>
                          <a:spcPts val="600"/>
                        </a:spcBef>
                        <a:spcAft>
                          <a:spcPts val="600"/>
                        </a:spcAft>
                      </a:pPr>
                      <a:r>
                        <a:rPr lang="en-US" sz="1400" dirty="0">
                          <a:solidFill>
                            <a:srgbClr val="000000"/>
                          </a:solidFill>
                          <a:effectLst/>
                          <a:latin typeface="Times New Roman"/>
                          <a:ea typeface="Calibri"/>
                        </a:rPr>
                        <a:t>10/1/2015</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99851">
                <a:tc>
                  <a:txBody>
                    <a:bodyPr/>
                    <a:lstStyle/>
                    <a:p>
                      <a:pPr marL="0" marR="0" algn="l">
                        <a:spcBef>
                          <a:spcPts val="600"/>
                        </a:spcBef>
                        <a:spcAft>
                          <a:spcPts val="600"/>
                        </a:spcAft>
                      </a:pPr>
                      <a:r>
                        <a:rPr lang="en-US" sz="1400" dirty="0">
                          <a:solidFill>
                            <a:srgbClr val="000000"/>
                          </a:solidFill>
                          <a:effectLst/>
                          <a:latin typeface="Times New Roman"/>
                          <a:ea typeface="Calibri"/>
                        </a:rPr>
                        <a:t>Continued, New, or Revised Intervention</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600"/>
                        </a:spcBef>
                        <a:spcAft>
                          <a:spcPts val="600"/>
                        </a:spcAft>
                      </a:pPr>
                      <a:r>
                        <a:rPr lang="en-US" sz="1400" dirty="0">
                          <a:solidFill>
                            <a:srgbClr val="000000"/>
                          </a:solidFill>
                          <a:effectLst/>
                          <a:latin typeface="Times New Roman"/>
                          <a:ea typeface="Calibri"/>
                        </a:rPr>
                        <a:t>New</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51478">
                <a:tc>
                  <a:txBody>
                    <a:bodyPr/>
                    <a:lstStyle/>
                    <a:p>
                      <a:pPr marL="0" marR="0" algn="l">
                        <a:spcBef>
                          <a:spcPts val="600"/>
                        </a:spcBef>
                        <a:spcAft>
                          <a:spcPts val="600"/>
                        </a:spcAft>
                      </a:pPr>
                      <a:r>
                        <a:rPr lang="en-US" sz="1400" dirty="0">
                          <a:solidFill>
                            <a:srgbClr val="000000"/>
                          </a:solidFill>
                          <a:effectLst/>
                          <a:latin typeface="Times New Roman"/>
                          <a:ea typeface="Calibri"/>
                        </a:rPr>
                        <a:t>Member, Provider, or Health</a:t>
                      </a:r>
                      <a:r>
                        <a:rPr lang="en-US" sz="1400" baseline="0" dirty="0">
                          <a:solidFill>
                            <a:srgbClr val="000000"/>
                          </a:solidFill>
                          <a:effectLst/>
                          <a:latin typeface="Times New Roman"/>
                          <a:ea typeface="Calibri"/>
                        </a:rPr>
                        <a:t> Plan </a:t>
                      </a:r>
                      <a:r>
                        <a:rPr lang="en-US" sz="1400" dirty="0">
                          <a:solidFill>
                            <a:srgbClr val="000000"/>
                          </a:solidFill>
                          <a:effectLst/>
                          <a:latin typeface="Times New Roman"/>
                          <a:ea typeface="Calibri"/>
                        </a:rPr>
                        <a:t>Systems/Process-Level Intervention:</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0" marR="0" algn="l">
                        <a:spcBef>
                          <a:spcPts val="600"/>
                        </a:spcBef>
                        <a:spcAft>
                          <a:spcPts val="600"/>
                        </a:spcAft>
                      </a:pPr>
                      <a:r>
                        <a:rPr lang="en-US" sz="1400" baseline="0" dirty="0">
                          <a:solidFill>
                            <a:srgbClr val="000000"/>
                          </a:solidFill>
                          <a:effectLst/>
                          <a:latin typeface="Times New Roman"/>
                          <a:ea typeface="Calibri"/>
                        </a:rPr>
                        <a:t>Member-Level Intervention</a:t>
                      </a:r>
                      <a:endParaRPr lang="en-US" sz="1400" dirty="0">
                        <a:solidFill>
                          <a:srgbClr val="000000"/>
                        </a:solidFill>
                        <a:effectLst/>
                        <a:latin typeface="Times New Roman"/>
                        <a:ea typeface="Calibri"/>
                      </a:endParaRP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57988">
                <a:tc>
                  <a:txBody>
                    <a:bodyPr/>
                    <a:lstStyle/>
                    <a:p>
                      <a:pPr marL="0" marR="0" algn="l">
                        <a:spcBef>
                          <a:spcPts val="600"/>
                        </a:spcBef>
                        <a:spcAft>
                          <a:spcPts val="600"/>
                        </a:spcAft>
                      </a:pPr>
                      <a:r>
                        <a:rPr lang="en-US" sz="1400" dirty="0">
                          <a:solidFill>
                            <a:srgbClr val="000000"/>
                          </a:solidFill>
                          <a:effectLst/>
                          <a:latin typeface="Times New Roman"/>
                          <a:ea typeface="Calibri"/>
                        </a:rPr>
                        <a:t>Who is testing the intervention?</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600"/>
                        </a:spcBef>
                        <a:spcAft>
                          <a:spcPts val="600"/>
                        </a:spcAft>
                      </a:pPr>
                      <a:r>
                        <a:rPr lang="en-US" sz="1400" dirty="0">
                          <a:solidFill>
                            <a:srgbClr val="000000"/>
                          </a:solidFill>
                          <a:effectLst/>
                          <a:latin typeface="Times New Roman"/>
                          <a:ea typeface="Calibri"/>
                        </a:rPr>
                        <a:t>Quality</a:t>
                      </a:r>
                      <a:r>
                        <a:rPr lang="en-US" sz="1400" baseline="0" dirty="0">
                          <a:solidFill>
                            <a:srgbClr val="000000"/>
                          </a:solidFill>
                          <a:effectLst/>
                          <a:latin typeface="Times New Roman"/>
                          <a:ea typeface="Calibri"/>
                        </a:rPr>
                        <a:t> Improvement</a:t>
                      </a:r>
                      <a:r>
                        <a:rPr lang="en-US" sz="1400" dirty="0">
                          <a:solidFill>
                            <a:srgbClr val="000000"/>
                          </a:solidFill>
                          <a:effectLst/>
                          <a:latin typeface="Times New Roman"/>
                          <a:ea typeface="Calibri"/>
                        </a:rPr>
                        <a:t> Department/Member Services Representatives</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41863">
                <a:tc>
                  <a:txBody>
                    <a:bodyPr/>
                    <a:lstStyle/>
                    <a:p>
                      <a:pPr marL="0" marR="0" algn="l">
                        <a:spcBef>
                          <a:spcPts val="600"/>
                        </a:spcBef>
                        <a:spcAft>
                          <a:spcPts val="600"/>
                        </a:spcAft>
                      </a:pPr>
                      <a:r>
                        <a:rPr lang="en-US" sz="1400" dirty="0">
                          <a:solidFill>
                            <a:srgbClr val="000000"/>
                          </a:solidFill>
                          <a:effectLst/>
                          <a:latin typeface="Times New Roman"/>
                          <a:ea typeface="Calibri"/>
                        </a:rPr>
                        <a:t>Where is the test taking place?</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0" marR="0" algn="l">
                        <a:spcBef>
                          <a:spcPts val="600"/>
                        </a:spcBef>
                        <a:spcAft>
                          <a:spcPts val="600"/>
                        </a:spcAft>
                      </a:pPr>
                      <a:r>
                        <a:rPr lang="en-US" sz="1400" dirty="0">
                          <a:solidFill>
                            <a:srgbClr val="000000"/>
                          </a:solidFill>
                          <a:effectLst/>
                          <a:latin typeface="Times New Roman"/>
                          <a:ea typeface="Calibri"/>
                        </a:rPr>
                        <a:t>Member Services Department</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41863">
                <a:tc>
                  <a:txBody>
                    <a:bodyPr/>
                    <a:lstStyle/>
                    <a:p>
                      <a:pPr marL="0" marR="0" algn="l">
                        <a:spcBef>
                          <a:spcPts val="600"/>
                        </a:spcBef>
                        <a:spcAft>
                          <a:spcPts val="600"/>
                        </a:spcAft>
                      </a:pPr>
                      <a:r>
                        <a:rPr lang="en-US" sz="1400" dirty="0">
                          <a:solidFill>
                            <a:srgbClr val="000000"/>
                          </a:solidFill>
                          <a:effectLst/>
                          <a:latin typeface="Times New Roman"/>
                          <a:ea typeface="Calibri"/>
                        </a:rPr>
                        <a:t>How long is the data collection period?</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600"/>
                        </a:spcBef>
                        <a:spcAft>
                          <a:spcPts val="600"/>
                        </a:spcAft>
                      </a:pPr>
                      <a:r>
                        <a:rPr lang="en-US" sz="1400" dirty="0">
                          <a:solidFill>
                            <a:srgbClr val="000000"/>
                          </a:solidFill>
                          <a:effectLst/>
                          <a:latin typeface="Times New Roman"/>
                          <a:ea typeface="Calibri"/>
                        </a:rPr>
                        <a:t>90</a:t>
                      </a:r>
                      <a:r>
                        <a:rPr lang="en-US" sz="1400" baseline="0" dirty="0">
                          <a:solidFill>
                            <a:srgbClr val="000000"/>
                          </a:solidFill>
                          <a:effectLst/>
                          <a:latin typeface="Times New Roman"/>
                          <a:ea typeface="Calibri"/>
                        </a:rPr>
                        <a:t> days</a:t>
                      </a:r>
                      <a:endParaRPr lang="en-US" sz="1400" dirty="0">
                        <a:solidFill>
                          <a:srgbClr val="000000"/>
                        </a:solidFill>
                        <a:effectLst/>
                        <a:latin typeface="Times New Roman"/>
                        <a:ea typeface="Calibri"/>
                      </a:endParaRP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1128696">
                <a:tc>
                  <a:txBody>
                    <a:bodyPr/>
                    <a:lstStyle/>
                    <a:p>
                      <a:pPr marL="0" marR="0" algn="l">
                        <a:spcBef>
                          <a:spcPts val="0"/>
                        </a:spcBef>
                        <a:spcAft>
                          <a:spcPts val="0"/>
                        </a:spcAft>
                      </a:pPr>
                      <a:r>
                        <a:rPr lang="en-US" sz="1400" dirty="0">
                          <a:solidFill>
                            <a:srgbClr val="000000"/>
                          </a:solidFill>
                          <a:effectLst/>
                          <a:latin typeface="Times New Roman"/>
                          <a:ea typeface="Calibri"/>
                        </a:rPr>
                        <a:t>What is the intervention methodology?</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000000"/>
                          </a:solidFill>
                          <a:effectLst/>
                          <a:latin typeface="Times New Roman"/>
                          <a:ea typeface="Calibri"/>
                        </a:rPr>
                        <a:t>Member Services receives a monthly list of eligible members from Enrollment. Member Services Representative contacts the member’s parent/guardian. The representative </a:t>
                      </a:r>
                      <a:r>
                        <a:rPr lang="en-US" sz="1400" kern="1200" baseline="0" dirty="0">
                          <a:solidFill>
                            <a:schemeClr val="tx1"/>
                          </a:solidFill>
                          <a:effectLst/>
                          <a:latin typeface="Times New Roman"/>
                          <a:ea typeface="Calibri"/>
                          <a:cs typeface="+mn-cs"/>
                        </a:rPr>
                        <a:t>provides information on the importance of an annual preventive dental visit, provides assistance with scheduling the dental appointment if needed, and offers transportation. </a:t>
                      </a:r>
                      <a:endParaRPr lang="en-US" sz="1400" kern="1200" dirty="0">
                        <a:solidFill>
                          <a:schemeClr val="tx1"/>
                        </a:solidFill>
                        <a:effectLst/>
                        <a:latin typeface="Times New Roman"/>
                        <a:ea typeface="Calibri"/>
                        <a:cs typeface="+mn-cs"/>
                      </a:endParaRP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1354435">
                <a:tc>
                  <a:txBody>
                    <a:bodyPr/>
                    <a:lstStyle/>
                    <a:p>
                      <a:pPr marL="0" marR="0" algn="l">
                        <a:spcBef>
                          <a:spcPts val="600"/>
                        </a:spcBef>
                        <a:spcAft>
                          <a:spcPts val="600"/>
                        </a:spcAft>
                      </a:pPr>
                      <a:r>
                        <a:rPr lang="en-US" sz="1400" dirty="0">
                          <a:solidFill>
                            <a:srgbClr val="000000"/>
                          </a:solidFill>
                          <a:effectLst/>
                          <a:latin typeface="Times New Roman"/>
                          <a:ea typeface="Calibri"/>
                        </a:rPr>
                        <a:t>What are the predicted results of this test?</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600"/>
                        </a:spcBef>
                        <a:spcAft>
                          <a:spcPts val="600"/>
                        </a:spcAft>
                      </a:pPr>
                      <a:r>
                        <a:rPr lang="en-US" sz="1400" kern="1200" baseline="0" dirty="0">
                          <a:solidFill>
                            <a:srgbClr val="000000"/>
                          </a:solidFill>
                          <a:effectLst/>
                          <a:latin typeface="Times New Roman"/>
                          <a:ea typeface="Calibri"/>
                          <a:cs typeface="+mn-cs"/>
                        </a:rPr>
                        <a:t>The plan predicts that for the members’ parents/guardians who are reached  the intervention will be successful. The plan predicts that it may not be possible to reach all members because of inaccurate or missing contact information. The plan predicts that 80 percent of members can be reached by the intervention. Of those reached, the plan predicts that 75 percent of members will get preventive dental service following receipt of the intervention.</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F1932CD8-2456-4537-B600-04522923C878}" type="slidenum">
              <a:rPr lang="en-US" smtClean="0"/>
              <a:pPr/>
              <a:t>4</a:t>
            </a:fld>
            <a:endParaRPr lang="en-US" dirty="0"/>
          </a:p>
        </p:txBody>
      </p:sp>
    </p:spTree>
    <p:extLst>
      <p:ext uri="{BB962C8B-B14F-4D97-AF65-F5344CB8AC3E}">
        <p14:creationId xmlns:p14="http://schemas.microsoft.com/office/powerpoint/2010/main" val="396014832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Evaluation Plan</a:t>
            </a:r>
          </a:p>
        </p:txBody>
      </p:sp>
      <p:sp>
        <p:nvSpPr>
          <p:cNvPr id="3" name="Content Placeholder 2"/>
          <p:cNvSpPr>
            <a:spLocks noGrp="1"/>
          </p:cNvSpPr>
          <p:nvPr>
            <p:ph idx="1"/>
          </p:nvPr>
        </p:nvSpPr>
        <p:spPr>
          <a:xfrm>
            <a:off x="304800" y="1219200"/>
            <a:ext cx="8686800" cy="4906963"/>
          </a:xfrm>
        </p:spPr>
        <p:txBody>
          <a:bodyPr>
            <a:noAutofit/>
          </a:bodyPr>
          <a:lstStyle/>
          <a:p>
            <a:pPr lvl="0">
              <a:spcBef>
                <a:spcPts val="600"/>
              </a:spcBef>
            </a:pPr>
            <a:r>
              <a:rPr lang="en-US" spc="-100" dirty="0"/>
              <a:t>How the plan will know the change leads to improvement. </a:t>
            </a:r>
          </a:p>
          <a:p>
            <a:pPr lvl="0">
              <a:spcBef>
                <a:spcPts val="600"/>
              </a:spcBef>
            </a:pPr>
            <a:r>
              <a:rPr lang="en-US" spc="-100" dirty="0"/>
              <a:t>The data elements and sources.</a:t>
            </a:r>
          </a:p>
          <a:p>
            <a:pPr lvl="0">
              <a:spcBef>
                <a:spcPts val="600"/>
              </a:spcBef>
            </a:pPr>
            <a:r>
              <a:rPr lang="en-US" spc="-100" dirty="0"/>
              <a:t>How and when data will be collected.</a:t>
            </a:r>
          </a:p>
          <a:p>
            <a:pPr lvl="0">
              <a:spcBef>
                <a:spcPts val="600"/>
              </a:spcBef>
            </a:pPr>
            <a:r>
              <a:rPr lang="en-US" spc="-100" dirty="0"/>
              <a:t>The team member(s) responsible for collecting the data.</a:t>
            </a:r>
          </a:p>
        </p:txBody>
      </p:sp>
      <p:sp>
        <p:nvSpPr>
          <p:cNvPr id="4" name="Slide Number Placeholder 3"/>
          <p:cNvSpPr>
            <a:spLocks noGrp="1"/>
          </p:cNvSpPr>
          <p:nvPr>
            <p:ph type="sldNum" sz="quarter" idx="12"/>
          </p:nvPr>
        </p:nvSpPr>
        <p:spPr/>
        <p:txBody>
          <a:bodyPr/>
          <a:lstStyle/>
          <a:p>
            <a:fld id="{F1932CD8-2456-4537-B600-04522923C878}" type="slidenum">
              <a:rPr lang="en-US" smtClean="0"/>
              <a:pPr/>
              <a:t>5</a:t>
            </a:fld>
            <a:endParaRPr lang="en-US" dirty="0"/>
          </a:p>
        </p:txBody>
      </p:sp>
    </p:spTree>
    <p:extLst>
      <p:ext uri="{BB962C8B-B14F-4D97-AF65-F5344CB8AC3E}">
        <p14:creationId xmlns:p14="http://schemas.microsoft.com/office/powerpoint/2010/main" val="239314846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sz="3000" dirty="0"/>
              <a:t>Evaluation Plan Example—</a:t>
            </a:r>
            <a:r>
              <a:rPr lang="en-US" sz="3000" i="1" dirty="0"/>
              <a:t>Preventive Dental Services for Children</a:t>
            </a:r>
            <a:r>
              <a:rPr lang="en-US" sz="3000" dirty="0"/>
              <a:t> </a:t>
            </a:r>
          </a:p>
        </p:txBody>
      </p:sp>
      <p:sp>
        <p:nvSpPr>
          <p:cNvPr id="3" name="Content Placeholder 2"/>
          <p:cNvSpPr>
            <a:spLocks noGrp="1"/>
          </p:cNvSpPr>
          <p:nvPr>
            <p:ph idx="1"/>
          </p:nvPr>
        </p:nvSpPr>
        <p:spPr>
          <a:xfrm>
            <a:off x="304800" y="1219200"/>
            <a:ext cx="8686800" cy="4906963"/>
          </a:xfrm>
        </p:spPr>
        <p:txBody>
          <a:bodyPr>
            <a:noAutofit/>
          </a:bodyPr>
          <a:lstStyle/>
          <a:p>
            <a:pPr>
              <a:lnSpc>
                <a:spcPts val="3100"/>
              </a:lnSpc>
              <a:spcBef>
                <a:spcPts val="600"/>
              </a:spcBef>
            </a:pPr>
            <a:r>
              <a:rPr lang="en-US" spc="-100" dirty="0">
                <a:solidFill>
                  <a:prstClr val="black">
                    <a:lumMod val="85000"/>
                    <a:lumOff val="15000"/>
                  </a:prstClr>
                </a:solidFill>
              </a:rPr>
              <a:t>The plan will know that a change leads to improvement by measuring the number of members who receive telephone outreach and the number of members that completed a dental visit after receiving telephone outreach. </a:t>
            </a:r>
          </a:p>
          <a:p>
            <a:pPr>
              <a:lnSpc>
                <a:spcPts val="3100"/>
              </a:lnSpc>
              <a:spcBef>
                <a:spcPts val="600"/>
              </a:spcBef>
            </a:pPr>
            <a:r>
              <a:rPr lang="en-US" spc="-100" dirty="0">
                <a:solidFill>
                  <a:prstClr val="black">
                    <a:lumMod val="85000"/>
                    <a:lumOff val="15000"/>
                  </a:prstClr>
                </a:solidFill>
              </a:rPr>
              <a:t>Completed dental visits will be collected from provider offices and claims. </a:t>
            </a:r>
          </a:p>
          <a:p>
            <a:pPr>
              <a:lnSpc>
                <a:spcPts val="3100"/>
              </a:lnSpc>
              <a:spcBef>
                <a:spcPts val="600"/>
              </a:spcBef>
            </a:pPr>
            <a:r>
              <a:rPr lang="en-US" spc="-100" dirty="0">
                <a:solidFill>
                  <a:prstClr val="black">
                    <a:lumMod val="85000"/>
                    <a:lumOff val="15000"/>
                  </a:prstClr>
                </a:solidFill>
              </a:rPr>
              <a:t>If using claims, the plan should assess how complete claims submissions are within a specified timeframe to determine if claims will be a viable source of data for testing an intervention. </a:t>
            </a:r>
          </a:p>
          <a:p>
            <a:pPr>
              <a:lnSpc>
                <a:spcPts val="3100"/>
              </a:lnSpc>
              <a:spcBef>
                <a:spcPts val="600"/>
              </a:spcBef>
            </a:pPr>
            <a:endParaRPr lang="en-US" altLang="en-US" spc="-100"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6</a:t>
            </a:fld>
            <a:endParaRPr lang="en-US" dirty="0"/>
          </a:p>
        </p:txBody>
      </p:sp>
    </p:spTree>
    <p:extLst>
      <p:ext uri="{BB962C8B-B14F-4D97-AF65-F5344CB8AC3E}">
        <p14:creationId xmlns:p14="http://schemas.microsoft.com/office/powerpoint/2010/main" val="205099068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sz="3000" dirty="0"/>
              <a:t>Evaluation Plan Example—</a:t>
            </a:r>
            <a:r>
              <a:rPr lang="en-US" sz="3000" i="1" dirty="0"/>
              <a:t>Preventive Dental Services for Children</a:t>
            </a:r>
            <a:r>
              <a:rPr lang="en-US" sz="3000" dirty="0"/>
              <a:t> (cont.)</a:t>
            </a:r>
          </a:p>
        </p:txBody>
      </p:sp>
      <p:sp>
        <p:nvSpPr>
          <p:cNvPr id="3" name="Content Placeholder 2"/>
          <p:cNvSpPr>
            <a:spLocks noGrp="1"/>
          </p:cNvSpPr>
          <p:nvPr>
            <p:ph idx="1"/>
          </p:nvPr>
        </p:nvSpPr>
        <p:spPr>
          <a:xfrm>
            <a:off x="304800" y="1219200"/>
            <a:ext cx="8686800" cy="4906963"/>
          </a:xfrm>
        </p:spPr>
        <p:txBody>
          <a:bodyPr>
            <a:noAutofit/>
          </a:bodyPr>
          <a:lstStyle/>
          <a:p>
            <a:pPr>
              <a:lnSpc>
                <a:spcPts val="3100"/>
              </a:lnSpc>
              <a:spcBef>
                <a:spcPts val="100"/>
              </a:spcBef>
            </a:pPr>
            <a:r>
              <a:rPr lang="en-US" spc="-100" dirty="0">
                <a:solidFill>
                  <a:schemeClr val="tx1"/>
                </a:solidFill>
              </a:rPr>
              <a:t>Data on attempted and completed outreach calls will be tracked daily.</a:t>
            </a:r>
          </a:p>
          <a:p>
            <a:pPr>
              <a:lnSpc>
                <a:spcPts val="3100"/>
              </a:lnSpc>
              <a:spcBef>
                <a:spcPts val="100"/>
              </a:spcBef>
            </a:pPr>
            <a:r>
              <a:rPr lang="en-US" spc="-100" dirty="0">
                <a:solidFill>
                  <a:schemeClr val="tx1"/>
                </a:solidFill>
              </a:rPr>
              <a:t>Representatives will also track scheduling assistance and transportation provided. </a:t>
            </a:r>
          </a:p>
          <a:p>
            <a:pPr lvl="0">
              <a:lnSpc>
                <a:spcPts val="3100"/>
              </a:lnSpc>
              <a:spcBef>
                <a:spcPts val="100"/>
              </a:spcBef>
            </a:pPr>
            <a:r>
              <a:rPr lang="en-US" spc="-100" dirty="0">
                <a:solidFill>
                  <a:prstClr val="black">
                    <a:lumMod val="85000"/>
                    <a:lumOff val="15000"/>
                  </a:prstClr>
                </a:solidFill>
              </a:rPr>
              <a:t>Data on completed dental visits will be collected 30, 60, and 90 days following the call. </a:t>
            </a:r>
          </a:p>
          <a:p>
            <a:pPr>
              <a:lnSpc>
                <a:spcPts val="3100"/>
              </a:lnSpc>
              <a:spcBef>
                <a:spcPts val="100"/>
              </a:spcBef>
            </a:pPr>
            <a:r>
              <a:rPr lang="en-US" spc="-100" dirty="0">
                <a:solidFill>
                  <a:prstClr val="black">
                    <a:lumMod val="85000"/>
                    <a:lumOff val="15000"/>
                  </a:prstClr>
                </a:solidFill>
              </a:rPr>
              <a:t>The Quality Improvement Department will receive data from Member Services weekly, contact provider offices for confirmation of completed dental visits and complete administrative data collection for dental visit claims. </a:t>
            </a:r>
          </a:p>
          <a:p>
            <a:pPr>
              <a:lnSpc>
                <a:spcPts val="3100"/>
              </a:lnSpc>
              <a:spcBef>
                <a:spcPts val="100"/>
              </a:spcBef>
            </a:pPr>
            <a:r>
              <a:rPr lang="en-US" spc="-100" dirty="0">
                <a:solidFill>
                  <a:prstClr val="black">
                    <a:lumMod val="85000"/>
                    <a:lumOff val="15000"/>
                  </a:prstClr>
                </a:solidFill>
              </a:rPr>
              <a:t>The Quality Improvement Department will calculate and present the results for the PDSA. </a:t>
            </a:r>
          </a:p>
          <a:p>
            <a:pPr lvl="0">
              <a:lnSpc>
                <a:spcPts val="3100"/>
              </a:lnSpc>
              <a:spcBef>
                <a:spcPts val="100"/>
              </a:spcBef>
            </a:pPr>
            <a:endParaRPr lang="en-US" spc="-100" dirty="0">
              <a:solidFill>
                <a:prstClr val="black">
                  <a:lumMod val="85000"/>
                  <a:lumOff val="15000"/>
                </a:prstClr>
              </a:solidFill>
            </a:endParaRPr>
          </a:p>
          <a:p>
            <a:pPr marL="0" indent="0">
              <a:lnSpc>
                <a:spcPts val="3000"/>
              </a:lnSpc>
              <a:spcBef>
                <a:spcPts val="0"/>
              </a:spcBef>
              <a:buNone/>
            </a:pPr>
            <a:endParaRPr lang="en-US" altLang="en-US" spc="-100"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7</a:t>
            </a:fld>
            <a:endParaRPr lang="en-US" dirty="0"/>
          </a:p>
        </p:txBody>
      </p:sp>
    </p:spTree>
    <p:extLst>
      <p:ext uri="{BB962C8B-B14F-4D97-AF65-F5344CB8AC3E}">
        <p14:creationId xmlns:p14="http://schemas.microsoft.com/office/powerpoint/2010/main" val="163230653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Testing the Intervention </a:t>
            </a:r>
          </a:p>
        </p:txBody>
      </p:sp>
      <p:sp>
        <p:nvSpPr>
          <p:cNvPr id="3" name="Content Placeholder 2"/>
          <p:cNvSpPr>
            <a:spLocks noGrp="1"/>
          </p:cNvSpPr>
          <p:nvPr>
            <p:ph idx="1"/>
          </p:nvPr>
        </p:nvSpPr>
        <p:spPr/>
        <p:txBody>
          <a:bodyPr/>
          <a:lstStyle/>
          <a:p>
            <a:pPr marL="0" indent="0">
              <a:spcBef>
                <a:spcPts val="0"/>
              </a:spcBef>
              <a:buNone/>
            </a:pPr>
            <a:r>
              <a:rPr lang="en-US" dirty="0"/>
              <a:t>In the </a:t>
            </a:r>
            <a:r>
              <a:rPr lang="en-US" i="1" dirty="0"/>
              <a:t>Do</a:t>
            </a:r>
            <a:r>
              <a:rPr lang="en-US" dirty="0"/>
              <a:t> stage of the cycle, the test is performed and data are collected. Two types of data can be collected during this stage.</a:t>
            </a:r>
          </a:p>
          <a:p>
            <a:pPr marL="514350" indent="-514350">
              <a:buFont typeface="Arial" panose="020B0604020202020204" pitchFamily="34" charset="0"/>
              <a:buAutoNum type="arabicPeriod"/>
            </a:pPr>
            <a:r>
              <a:rPr lang="en-US" dirty="0"/>
              <a:t>Quantitative (measures amount)</a:t>
            </a:r>
          </a:p>
          <a:p>
            <a:pPr marL="514350" indent="-514350">
              <a:buFont typeface="Arial" panose="020B0604020202020204" pitchFamily="34" charset="0"/>
              <a:buAutoNum type="arabicPeriod"/>
            </a:pPr>
            <a:r>
              <a:rPr lang="en-US" dirty="0"/>
              <a:t>Qualitative (measures quality of something)</a:t>
            </a:r>
          </a:p>
          <a:p>
            <a:pPr marL="0" indent="0">
              <a:buNone/>
            </a:pPr>
            <a:r>
              <a:rPr lang="en-US" altLang="en-US" dirty="0"/>
              <a:t> </a:t>
            </a:r>
          </a:p>
        </p:txBody>
      </p:sp>
      <p:sp>
        <p:nvSpPr>
          <p:cNvPr id="4" name="Slide Number Placeholder 3"/>
          <p:cNvSpPr>
            <a:spLocks noGrp="1"/>
          </p:cNvSpPr>
          <p:nvPr>
            <p:ph type="sldNum" sz="quarter" idx="12"/>
          </p:nvPr>
        </p:nvSpPr>
        <p:spPr/>
        <p:txBody>
          <a:bodyPr/>
          <a:lstStyle/>
          <a:p>
            <a:fld id="{F1932CD8-2456-4537-B600-04522923C878}" type="slidenum">
              <a:rPr lang="en-US" smtClean="0"/>
              <a:pPr/>
              <a:t>8</a:t>
            </a:fld>
            <a:endParaRPr lang="en-US" dirty="0"/>
          </a:p>
        </p:txBody>
      </p:sp>
    </p:spTree>
    <p:extLst>
      <p:ext uri="{BB962C8B-B14F-4D97-AF65-F5344CB8AC3E}">
        <p14:creationId xmlns:p14="http://schemas.microsoft.com/office/powerpoint/2010/main" val="365927170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Record-Keeping</a:t>
            </a:r>
          </a:p>
        </p:txBody>
      </p:sp>
      <p:sp>
        <p:nvSpPr>
          <p:cNvPr id="3" name="Content Placeholder 2"/>
          <p:cNvSpPr>
            <a:spLocks noGrp="1"/>
          </p:cNvSpPr>
          <p:nvPr>
            <p:ph idx="1"/>
          </p:nvPr>
        </p:nvSpPr>
        <p:spPr/>
        <p:txBody>
          <a:bodyPr/>
          <a:lstStyle/>
          <a:p>
            <a:pPr marL="0" indent="0">
              <a:buNone/>
            </a:pPr>
            <a:r>
              <a:rPr lang="en-US" sz="2400" b="1" dirty="0"/>
              <a:t>Record-Keeping</a:t>
            </a:r>
          </a:p>
          <a:p>
            <a:r>
              <a:rPr lang="en-US" sz="2400" dirty="0"/>
              <a:t>The tracking of any events and/or activities related to the intervention as they occur. </a:t>
            </a:r>
          </a:p>
          <a:p>
            <a:r>
              <a:rPr lang="en-US" sz="2400" dirty="0"/>
              <a:t>Keeping a record of challenges and/or confounding factors as they occur throughout the intervention period.</a:t>
            </a:r>
          </a:p>
          <a:p>
            <a:endParaRPr lang="en-US" dirty="0"/>
          </a:p>
          <a:p>
            <a:endParaRPr lang="en-US" dirty="0"/>
          </a:p>
          <a:p>
            <a:endParaRPr lang="en-US" alt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9</a:t>
            </a:fld>
            <a:endParaRPr lang="en-US" dirty="0"/>
          </a:p>
        </p:txBody>
      </p:sp>
      <p:pic>
        <p:nvPicPr>
          <p:cNvPr id="9" name="Picture 8"/>
          <p:cNvPicPr>
            <a:picLocks noChangeAspect="1"/>
          </p:cNvPicPr>
          <p:nvPr/>
        </p:nvPicPr>
        <p:blipFill>
          <a:blip r:embed="rId5"/>
          <a:stretch>
            <a:fillRect/>
          </a:stretch>
        </p:blipFill>
        <p:spPr>
          <a:xfrm>
            <a:off x="609599" y="3429000"/>
            <a:ext cx="7924801" cy="2209800"/>
          </a:xfrm>
          <a:prstGeom prst="rect">
            <a:avLst/>
          </a:prstGeom>
        </p:spPr>
      </p:pic>
    </p:spTree>
    <p:extLst>
      <p:ext uri="{BB962C8B-B14F-4D97-AF65-F5344CB8AC3E}">
        <p14:creationId xmlns:p14="http://schemas.microsoft.com/office/powerpoint/2010/main" val="322664208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HSAG_PPT_Template_Blocks">
  <a:themeElements>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SAG_PPT_Template_Blocks">
  <a:themeElements>
    <a:clrScheme name="HSAG">
      <a:dk1>
        <a:sysClr val="windowText" lastClr="000000"/>
      </a:dk1>
      <a:lt1>
        <a:sysClr val="window" lastClr="FFFFFF"/>
      </a:lt1>
      <a:dk2>
        <a:srgbClr val="00549E"/>
      </a:dk2>
      <a:lt2>
        <a:srgbClr val="FFFFFF"/>
      </a:lt2>
      <a:accent1>
        <a:srgbClr val="61A2D8"/>
      </a:accent1>
      <a:accent2>
        <a:srgbClr val="F79548"/>
      </a:accent2>
      <a:accent3>
        <a:srgbClr val="50B848"/>
      </a:accent3>
      <a:accent4>
        <a:srgbClr val="C02640"/>
      </a:accent4>
      <a:accent5>
        <a:srgbClr val="3F3F3F"/>
      </a:accent5>
      <a:accent6>
        <a:srgbClr val="00549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SAG_Corporate_PowerPointTemplate [Read-Only]" id="{EE7BA457-062E-42D4-AC0A-EC6EA8BDAF6F}" vid="{AF7BCD3A-C84F-4180-9319-493B9CDA2BF4}"/>
    </a:ext>
  </a:extLst>
</a:theme>
</file>

<file path=ppt/theme/theme3.xml><?xml version="1.0" encoding="utf-8"?>
<a:theme xmlns:a="http://schemas.openxmlformats.org/drawingml/2006/main" name="4_HSAG_PPT_Template_Blocks">
  <a:themeElements>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0.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1.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2.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3.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4.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5.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6.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7.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8.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9.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2.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20.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21.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3.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4.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5.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6.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7.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8.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9.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4381</TotalTime>
  <Words>1520</Words>
  <Application>Microsoft Office PowerPoint</Application>
  <PresentationFormat>On-screen Show (4:3)</PresentationFormat>
  <Paragraphs>209</Paragraphs>
  <Slides>22</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Malgun Gothic</vt:lpstr>
      <vt:lpstr>Arial</vt:lpstr>
      <vt:lpstr>Calibri</vt:lpstr>
      <vt:lpstr>Tahoma</vt:lpstr>
      <vt:lpstr>Times New Roman</vt:lpstr>
      <vt:lpstr>HSAG_PPT_Template_Blocks</vt:lpstr>
      <vt:lpstr>1_HSAG_PPT_Template_Blocks</vt:lpstr>
      <vt:lpstr>4_HSAG_PPT_Template_Blocks</vt:lpstr>
      <vt:lpstr>Applying Plan-Do-Study-Act (PDSA) Methodology  and Using Interim Measurement Cycles: A Preventive Dental Services for Children Example </vt:lpstr>
      <vt:lpstr>Review of Plan-Do-Study-Act</vt:lpstr>
      <vt:lpstr>PDSA—Plan </vt:lpstr>
      <vt:lpstr>Plan: Intervention Plan</vt:lpstr>
      <vt:lpstr>Plan: Evaluation Plan</vt:lpstr>
      <vt:lpstr>Evaluation Plan Example—Preventive Dental Services for Children </vt:lpstr>
      <vt:lpstr>Evaluation Plan Example—Preventive Dental Services for Children (cont.)</vt:lpstr>
      <vt:lpstr>Do: Testing the Intervention </vt:lpstr>
      <vt:lpstr>Do: Record-Keeping</vt:lpstr>
      <vt:lpstr>Study: Intervention Results</vt:lpstr>
      <vt:lpstr>  Study: Intervention Effectiveness</vt:lpstr>
      <vt:lpstr>  Study: Intervention Effectiveness (cont.)</vt:lpstr>
      <vt:lpstr>  Study: Intervention Effectiveness (cont.)</vt:lpstr>
      <vt:lpstr>  Study: Intervention Effectiveness (cont.)</vt:lpstr>
      <vt:lpstr>  Study: Intervention Effectiveness (cont.)</vt:lpstr>
      <vt:lpstr>Act: Adopt-Adapt-Abandon</vt:lpstr>
      <vt:lpstr>Act: Adopt-Adapt-Abandon (cont.)</vt:lpstr>
      <vt:lpstr>Important Considerations </vt:lpstr>
      <vt:lpstr>Important Considerations (cont.)</vt:lpstr>
      <vt:lpstr>PDSA Take-Away</vt:lpstr>
      <vt:lpstr>Final PDSA Take-Away</vt:lpstr>
      <vt:lpstr>Open Discussion</vt:lpstr>
    </vt:vector>
  </TitlesOfParts>
  <Company>Health Services Advisory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HSAG Sample PowerPoint - Block Design</dc:title>
  <dc:creator>Melissa Gerke</dc:creator>
  <cp:keywords>Health Services Advisory Group, HSAG, Corporate Template</cp:keywords>
  <cp:lastModifiedBy>PIP Reviewer</cp:lastModifiedBy>
  <cp:revision>627</cp:revision>
  <cp:lastPrinted>2016-04-05T17:11:23Z</cp:lastPrinted>
  <dcterms:created xsi:type="dcterms:W3CDTF">2014-01-27T21:55:26Z</dcterms:created>
  <dcterms:modified xsi:type="dcterms:W3CDTF">2017-02-16T20:29:04Z</dcterms:modified>
</cp:coreProperties>
</file>