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theme/themeOverride1.xml" ContentType="application/vnd.openxmlformats-officedocument.themeOverride+xml"/>
  <Override PartName="/ppt/notesSlides/notesSlide2.xml" ContentType="application/vnd.openxmlformats-officedocument.presentationml.notesSlide+xml"/>
  <Override PartName="/ppt/theme/themeOverride2.xml" ContentType="application/vnd.openxmlformats-officedocument.themeOverride+xml"/>
  <Override PartName="/ppt/notesSlides/notesSlide3.xml" ContentType="application/vnd.openxmlformats-officedocument.presentationml.notesSlide+xml"/>
  <Override PartName="/ppt/theme/themeOverride3.xml" ContentType="application/vnd.openxmlformats-officedocument.themeOverride+xml"/>
  <Override PartName="/ppt/notesSlides/notesSlide4.xml" ContentType="application/vnd.openxmlformats-officedocument.presentationml.notesSlide+xml"/>
  <Override PartName="/ppt/theme/themeOverride4.xml" ContentType="application/vnd.openxmlformats-officedocument.themeOverride+xml"/>
  <Override PartName="/ppt/theme/themeOverride5.xml" ContentType="application/vnd.openxmlformats-officedocument.themeOverride+xml"/>
  <Override PartName="/ppt/theme/themeOverride6.xml" ContentType="application/vnd.openxmlformats-officedocument.themeOverride+xml"/>
  <Override PartName="/ppt/notesSlides/notesSlide5.xml" ContentType="application/vnd.openxmlformats-officedocument.presentationml.notesSlide+xml"/>
  <Override PartName="/ppt/theme/themeOverride7.xml" ContentType="application/vnd.openxmlformats-officedocument.themeOverride+xml"/>
  <Override PartName="/ppt/notesSlides/notesSlide6.xml" ContentType="application/vnd.openxmlformats-officedocument.presentationml.notesSlide+xml"/>
  <Override PartName="/ppt/theme/themeOverride8.xml" ContentType="application/vnd.openxmlformats-officedocument.themeOverride+xml"/>
  <Override PartName="/ppt/theme/themeOverride9.xml" ContentType="application/vnd.openxmlformats-officedocument.themeOverride+xml"/>
  <Override PartName="/ppt/notesSlides/notesSlide7.xml" ContentType="application/vnd.openxmlformats-officedocument.presentationml.notesSlide+xml"/>
  <Override PartName="/ppt/theme/themeOverride10.xml" ContentType="application/vnd.openxmlformats-officedocument.themeOverride+xml"/>
  <Override PartName="/ppt/notesSlides/notesSlide8.xml" ContentType="application/vnd.openxmlformats-officedocument.presentationml.notesSlide+xml"/>
  <Override PartName="/ppt/theme/themeOverride11.xml" ContentType="application/vnd.openxmlformats-officedocument.themeOverride+xml"/>
  <Override PartName="/ppt/notesSlides/notesSlide9.xml" ContentType="application/vnd.openxmlformats-officedocument.presentationml.notesSlide+xml"/>
  <Override PartName="/ppt/theme/themeOverride12.xml" ContentType="application/vnd.openxmlformats-officedocument.themeOverride+xml"/>
  <Override PartName="/ppt/notesSlides/notesSlide10.xml" ContentType="application/vnd.openxmlformats-officedocument.presentationml.notesSlide+xml"/>
  <Override PartName="/ppt/theme/themeOverride13.xml" ContentType="application/vnd.openxmlformats-officedocument.themeOverride+xml"/>
  <Override PartName="/ppt/notesSlides/notesSlide11.xml" ContentType="application/vnd.openxmlformats-officedocument.presentationml.notesSlide+xml"/>
  <Override PartName="/ppt/theme/themeOverride14.xml" ContentType="application/vnd.openxmlformats-officedocument.themeOverride+xml"/>
  <Override PartName="/ppt/notesSlides/notesSlide12.xml" ContentType="application/vnd.openxmlformats-officedocument.presentationml.notesSlide+xml"/>
  <Override PartName="/ppt/theme/themeOverride15.xml" ContentType="application/vnd.openxmlformats-officedocument.themeOverride+xml"/>
  <Override PartName="/ppt/theme/themeOverride16.xml" ContentType="application/vnd.openxmlformats-officedocument.themeOverride+xml"/>
  <Override PartName="/ppt/notesSlides/notesSlide13.xml" ContentType="application/vnd.openxmlformats-officedocument.presentationml.notesSlide+xml"/>
  <Override PartName="/ppt/theme/themeOverride17.xml" ContentType="application/vnd.openxmlformats-officedocument.themeOverride+xml"/>
  <Override PartName="/ppt/notesSlides/notesSlide14.xml" ContentType="application/vnd.openxmlformats-officedocument.presentationml.notesSlide+xml"/>
  <Override PartName="/ppt/theme/themeOverride18.xml" ContentType="application/vnd.openxmlformats-officedocument.themeOverride+xml"/>
  <Override PartName="/ppt/notesSlides/notesSlide15.xml" ContentType="application/vnd.openxmlformats-officedocument.presentationml.notesSlide+xml"/>
  <Override PartName="/ppt/theme/themeOverride19.xml" ContentType="application/vnd.openxmlformats-officedocument.themeOverride+xml"/>
  <Override PartName="/ppt/notesSlides/notesSlide16.xml" ContentType="application/vnd.openxmlformats-officedocument.presentationml.notesSlide+xml"/>
  <Override PartName="/ppt/theme/themeOverride20.xml" ContentType="application/vnd.openxmlformats-officedocument.themeOverride+xml"/>
  <Override PartName="/ppt/notesSlides/notesSlide17.xml" ContentType="application/vnd.openxmlformats-officedocument.presentationml.notesSlide+xml"/>
  <Override PartName="/ppt/theme/themeOverride21.xml" ContentType="application/vnd.openxmlformats-officedocument.themeOverride+xml"/>
  <Override PartName="/ppt/notesSlides/notesSlide18.xml" ContentType="application/vnd.openxmlformats-officedocument.presentationml.notesSlide+xml"/>
  <Override PartName="/ppt/theme/themeOverride22.xml" ContentType="application/vnd.openxmlformats-officedocument.themeOverride+xml"/>
  <Override PartName="/ppt/notesSlides/notesSlide19.xml" ContentType="application/vnd.openxmlformats-officedocument.presentationml.notesSlide+xml"/>
  <Override PartName="/ppt/theme/themeOverride23.xml" ContentType="application/vnd.openxmlformats-officedocument.themeOverride+xml"/>
  <Override PartName="/ppt/notesSlides/notesSlide20.xml" ContentType="application/vnd.openxmlformats-officedocument.presentationml.notesSlide+xml"/>
  <Override PartName="/ppt/theme/themeOverride24.xml" ContentType="application/vnd.openxmlformats-officedocument.themeOverride+xml"/>
  <Override PartName="/ppt/notesSlides/notesSlide21.xml" ContentType="application/vnd.openxmlformats-officedocument.presentationml.notesSlide+xml"/>
  <Override PartName="/ppt/theme/themeOverride25.xml" ContentType="application/vnd.openxmlformats-officedocument.themeOverride+xml"/>
  <Override PartName="/ppt/theme/themeOverride26.xml" ContentType="application/vnd.openxmlformats-officedocument.themeOverride+xml"/>
  <Override PartName="/ppt/theme/themeOverride27.xml" ContentType="application/vnd.openxmlformats-officedocument.themeOverr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2" r:id="rId1"/>
    <p:sldMasterId id="2147483676" r:id="rId2"/>
  </p:sldMasterIdLst>
  <p:notesMasterIdLst>
    <p:notesMasterId r:id="rId31"/>
  </p:notesMasterIdLst>
  <p:handoutMasterIdLst>
    <p:handoutMasterId r:id="rId32"/>
  </p:handoutMasterIdLst>
  <p:sldIdLst>
    <p:sldId id="437" r:id="rId3"/>
    <p:sldId id="465" r:id="rId4"/>
    <p:sldId id="438" r:id="rId5"/>
    <p:sldId id="466" r:id="rId6"/>
    <p:sldId id="467" r:id="rId7"/>
    <p:sldId id="468" r:id="rId8"/>
    <p:sldId id="469" r:id="rId9"/>
    <p:sldId id="470" r:id="rId10"/>
    <p:sldId id="471" r:id="rId11"/>
    <p:sldId id="472" r:id="rId12"/>
    <p:sldId id="440" r:id="rId13"/>
    <p:sldId id="441" r:id="rId14"/>
    <p:sldId id="442" r:id="rId15"/>
    <p:sldId id="485" r:id="rId16"/>
    <p:sldId id="479" r:id="rId17"/>
    <p:sldId id="443" r:id="rId18"/>
    <p:sldId id="444" r:id="rId19"/>
    <p:sldId id="447" r:id="rId20"/>
    <p:sldId id="448" r:id="rId21"/>
    <p:sldId id="446" r:id="rId22"/>
    <p:sldId id="451" r:id="rId23"/>
    <p:sldId id="452" r:id="rId24"/>
    <p:sldId id="478" r:id="rId25"/>
    <p:sldId id="484" r:id="rId26"/>
    <p:sldId id="482" r:id="rId27"/>
    <p:sldId id="453" r:id="rId28"/>
    <p:sldId id="454" r:id="rId29"/>
    <p:sldId id="462" r:id="rId30"/>
  </p:sldIdLst>
  <p:sldSz cx="9144000" cy="6858000" type="screen4x3"/>
  <p:notesSz cx="7023100" cy="93091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32">
          <p15:clr>
            <a:srgbClr val="A4A3A4"/>
          </p15:clr>
        </p15:guide>
        <p15:guide id="2" pos="2212">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Frances Kaplan" initials="FK" lastIdx="18" clrIdx="0"/>
  <p:cmAuthor id="1" name="Joy Valentine" initials="JV" lastIdx="33" clrIdx="1"/>
  <p:cmAuthor id="2" name="Steven D. Kuszmaul" initials="SDK" lastIdx="4" clrIdx="2"/>
  <p:cmAuthor id="3" name="Michelle Joo" initials="MJ" lastIdx="32" clrIdx="3"/>
  <p:cmAuthor id="4" name="Kristopher Ellis" initials="KE" lastIdx="0" clrIdx="4"/>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34583" autoAdjust="0"/>
    <p:restoredTop sz="78522" autoAdjust="0"/>
  </p:normalViewPr>
  <p:slideViewPr>
    <p:cSldViewPr>
      <p:cViewPr>
        <p:scale>
          <a:sx n="90" d="100"/>
          <a:sy n="90" d="100"/>
        </p:scale>
        <p:origin x="677" y="-614"/>
      </p:cViewPr>
      <p:guideLst>
        <p:guide orient="horz" pos="2160"/>
        <p:guide pos="2880"/>
      </p:guideLst>
    </p:cSldViewPr>
  </p:slideViewPr>
  <p:outlineViewPr>
    <p:cViewPr>
      <p:scale>
        <a:sx n="33" d="100"/>
        <a:sy n="33" d="100"/>
      </p:scale>
      <p:origin x="53" y="60384"/>
    </p:cViewPr>
    <p:sldLst>
      <p:sld r:id="rId1" collapse="1"/>
    </p:sldLst>
  </p:outlineViewPr>
  <p:notesTextViewPr>
    <p:cViewPr>
      <p:scale>
        <a:sx n="1" d="1"/>
        <a:sy n="1" d="1"/>
      </p:scale>
      <p:origin x="0" y="0"/>
    </p:cViewPr>
  </p:notesTextViewPr>
  <p:sorterViewPr>
    <p:cViewPr>
      <p:scale>
        <a:sx n="100" d="100"/>
        <a:sy n="100" d="100"/>
      </p:scale>
      <p:origin x="0" y="0"/>
    </p:cViewPr>
  </p:sorterViewPr>
  <p:notesViewPr>
    <p:cSldViewPr>
      <p:cViewPr varScale="1">
        <p:scale>
          <a:sx n="84" d="100"/>
          <a:sy n="84" d="100"/>
        </p:scale>
        <p:origin x="-3810" y="-84"/>
      </p:cViewPr>
      <p:guideLst>
        <p:guide orient="horz" pos="2932"/>
        <p:guide pos="2212"/>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presProps" Target="presProp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commentAuthors" Target="commentAuthor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handoutMaster" Target="handoutMasters/handoutMaster1.xml"/><Relationship Id="rId37" Type="http://schemas.openxmlformats.org/officeDocument/2006/relationships/tableStyles" Target="tableStyle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notesMaster" Target="notesMasters/notes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viewProps" Target="viewProps.xml"/></Relationships>
</file>

<file path=ppt/_rels/viewProps.xml.rels><?xml version="1.0" encoding="UTF-8" standalone="yes"?>
<Relationships xmlns="http://schemas.openxmlformats.org/package/2006/relationships"><Relationship Id="rId1" Type="http://schemas.openxmlformats.org/officeDocument/2006/relationships/slide" Target="slides/slid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Date Placeholder 2"/>
          <p:cNvSpPr>
            <a:spLocks noGrp="1"/>
          </p:cNvSpPr>
          <p:nvPr>
            <p:ph type="dt" sz="quarter" idx="1"/>
          </p:nvPr>
        </p:nvSpPr>
        <p:spPr>
          <a:xfrm>
            <a:off x="2011745" y="188490"/>
            <a:ext cx="3043343" cy="465455"/>
          </a:xfrm>
          <a:prstGeom prst="rect">
            <a:avLst/>
          </a:prstGeom>
        </p:spPr>
        <p:txBody>
          <a:bodyPr vert="horz" lIns="93317" tIns="46659" rIns="93317" bIns="46659" rtlCol="0"/>
          <a:lstStyle>
            <a:lvl1pPr algn="r">
              <a:defRPr sz="1200"/>
            </a:lvl1pPr>
          </a:lstStyle>
          <a:p>
            <a:pPr algn="ctr"/>
            <a:r>
              <a:rPr lang="en-US" dirty="0">
                <a:latin typeface="Times New Roman" panose="02020603050405020304" pitchFamily="18" charset="0"/>
                <a:cs typeface="Times New Roman" panose="02020603050405020304" pitchFamily="18" charset="0"/>
              </a:rPr>
              <a:t>HSAG: The QIN-QIO for</a:t>
            </a:r>
          </a:p>
          <a:p>
            <a:pPr algn="ctr"/>
            <a:r>
              <a:rPr lang="en-US" dirty="0">
                <a:latin typeface="Times New Roman" panose="02020603050405020304" pitchFamily="18" charset="0"/>
                <a:cs typeface="Times New Roman" panose="02020603050405020304" pitchFamily="18" charset="0"/>
              </a:rPr>
              <a:t>Arizona, California, Florida, and Ohio  </a:t>
            </a:r>
          </a:p>
        </p:txBody>
      </p:sp>
      <p:sp>
        <p:nvSpPr>
          <p:cNvPr id="5" name="Slide Number Placeholder 4"/>
          <p:cNvSpPr>
            <a:spLocks noGrp="1"/>
          </p:cNvSpPr>
          <p:nvPr>
            <p:ph type="sldNum" sz="quarter" idx="3"/>
          </p:nvPr>
        </p:nvSpPr>
        <p:spPr>
          <a:xfrm>
            <a:off x="1991165" y="8651308"/>
            <a:ext cx="3043343" cy="465455"/>
          </a:xfrm>
          <a:prstGeom prst="rect">
            <a:avLst/>
          </a:prstGeom>
        </p:spPr>
        <p:txBody>
          <a:bodyPr vert="horz" lIns="93317" tIns="46659" rIns="93317" bIns="46659" rtlCol="0" anchor="b"/>
          <a:lstStyle>
            <a:lvl1pPr algn="r">
              <a:defRPr sz="1200"/>
            </a:lvl1pPr>
          </a:lstStyle>
          <a:p>
            <a:pPr algn="ctr"/>
            <a:r>
              <a:rPr lang="en-US" dirty="0">
                <a:latin typeface="Times New Roman" panose="02020603050405020304" pitchFamily="18" charset="0"/>
                <a:cs typeface="Times New Roman" panose="02020603050405020304" pitchFamily="18" charset="0"/>
              </a:rPr>
              <a:t>Health Services Advisory Group, Inc.</a:t>
            </a:r>
            <a:br>
              <a:rPr lang="en-US" dirty="0">
                <a:latin typeface="Times New Roman" panose="02020603050405020304" pitchFamily="18" charset="0"/>
                <a:cs typeface="Times New Roman" panose="02020603050405020304" pitchFamily="18" charset="0"/>
              </a:rPr>
            </a:br>
            <a:r>
              <a:rPr lang="en-US" dirty="0">
                <a:latin typeface="Times New Roman" panose="02020603050405020304" pitchFamily="18" charset="0"/>
                <a:cs typeface="Times New Roman" panose="02020603050405020304" pitchFamily="18" charset="0"/>
              </a:rPr>
              <a:t>–</a:t>
            </a:r>
            <a:fld id="{1C9B1579-8472-4147-9A5D-77625BF8FA7F}" type="slidenum">
              <a:rPr lang="en-US" smtClean="0">
                <a:latin typeface="Times New Roman" panose="02020603050405020304" pitchFamily="18" charset="0"/>
                <a:cs typeface="Times New Roman" panose="02020603050405020304" pitchFamily="18" charset="0"/>
              </a:rPr>
              <a:pPr algn="ctr"/>
              <a:t>‹#›</a:t>
            </a:fld>
            <a:r>
              <a:rPr lang="en-US" dirty="0">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7953532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43343" cy="465455"/>
          </a:xfrm>
          <a:prstGeom prst="rect">
            <a:avLst/>
          </a:prstGeom>
        </p:spPr>
        <p:txBody>
          <a:bodyPr vert="horz" lIns="93317" tIns="46659" rIns="93317" bIns="46659" rtlCol="0"/>
          <a:lstStyle>
            <a:lvl1pPr algn="l">
              <a:defRPr sz="1200"/>
            </a:lvl1pPr>
          </a:lstStyle>
          <a:p>
            <a:endParaRPr lang="en-US" dirty="0"/>
          </a:p>
        </p:txBody>
      </p:sp>
      <p:sp>
        <p:nvSpPr>
          <p:cNvPr id="3" name="Date Placeholder 2"/>
          <p:cNvSpPr>
            <a:spLocks noGrp="1"/>
          </p:cNvSpPr>
          <p:nvPr>
            <p:ph type="dt" idx="1"/>
          </p:nvPr>
        </p:nvSpPr>
        <p:spPr>
          <a:xfrm>
            <a:off x="3978131" y="0"/>
            <a:ext cx="3043343" cy="465455"/>
          </a:xfrm>
          <a:prstGeom prst="rect">
            <a:avLst/>
          </a:prstGeom>
        </p:spPr>
        <p:txBody>
          <a:bodyPr vert="horz" lIns="93317" tIns="46659" rIns="93317" bIns="46659" rtlCol="0"/>
          <a:lstStyle>
            <a:lvl1pPr algn="r">
              <a:defRPr sz="1200"/>
            </a:lvl1pPr>
          </a:lstStyle>
          <a:p>
            <a:fld id="{0C821E7E-F56A-4A6E-8EBB-DFE43C9C1E83}" type="datetimeFigureOut">
              <a:rPr lang="en-US" smtClean="0"/>
              <a:t>2/16/2017</a:t>
            </a:fld>
            <a:endParaRPr lang="en-US" dirty="0"/>
          </a:p>
        </p:txBody>
      </p:sp>
      <p:sp>
        <p:nvSpPr>
          <p:cNvPr id="4" name="Slide Image Placeholder 3"/>
          <p:cNvSpPr>
            <a:spLocks noGrp="1" noRot="1" noChangeAspect="1"/>
          </p:cNvSpPr>
          <p:nvPr>
            <p:ph type="sldImg" idx="2"/>
          </p:nvPr>
        </p:nvSpPr>
        <p:spPr>
          <a:xfrm>
            <a:off x="1184275" y="698500"/>
            <a:ext cx="4654550" cy="3490913"/>
          </a:xfrm>
          <a:prstGeom prst="rect">
            <a:avLst/>
          </a:prstGeom>
          <a:noFill/>
          <a:ln w="12700">
            <a:solidFill>
              <a:prstClr val="black"/>
            </a:solidFill>
          </a:ln>
        </p:spPr>
        <p:txBody>
          <a:bodyPr vert="horz" lIns="93317" tIns="46659" rIns="93317" bIns="46659" rtlCol="0" anchor="ctr"/>
          <a:lstStyle/>
          <a:p>
            <a:endParaRPr lang="en-US" dirty="0"/>
          </a:p>
        </p:txBody>
      </p:sp>
      <p:sp>
        <p:nvSpPr>
          <p:cNvPr id="5" name="Notes Placeholder 4"/>
          <p:cNvSpPr>
            <a:spLocks noGrp="1"/>
          </p:cNvSpPr>
          <p:nvPr>
            <p:ph type="body" sz="quarter" idx="3"/>
          </p:nvPr>
        </p:nvSpPr>
        <p:spPr>
          <a:xfrm>
            <a:off x="702310" y="4421823"/>
            <a:ext cx="5618480" cy="4189095"/>
          </a:xfrm>
          <a:prstGeom prst="rect">
            <a:avLst/>
          </a:prstGeom>
        </p:spPr>
        <p:txBody>
          <a:bodyPr vert="horz" lIns="93317" tIns="46659" rIns="93317" bIns="4665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42030"/>
            <a:ext cx="3043343" cy="465455"/>
          </a:xfrm>
          <a:prstGeom prst="rect">
            <a:avLst/>
          </a:prstGeom>
        </p:spPr>
        <p:txBody>
          <a:bodyPr vert="horz" lIns="93317" tIns="46659" rIns="93317" bIns="4665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8131" y="8842030"/>
            <a:ext cx="3043343" cy="465455"/>
          </a:xfrm>
          <a:prstGeom prst="rect">
            <a:avLst/>
          </a:prstGeom>
        </p:spPr>
        <p:txBody>
          <a:bodyPr vert="horz" lIns="93317" tIns="46659" rIns="93317" bIns="46659" rtlCol="0" anchor="b"/>
          <a:lstStyle>
            <a:lvl1pPr algn="r">
              <a:defRPr sz="1200"/>
            </a:lvl1pPr>
          </a:lstStyle>
          <a:p>
            <a:fld id="{FB478A91-E263-46B9-A7AE-71D8ABBACD49}" type="slidenum">
              <a:rPr lang="en-US" smtClean="0"/>
              <a:t>‹#›</a:t>
            </a:fld>
            <a:endParaRPr lang="en-US" dirty="0"/>
          </a:p>
        </p:txBody>
      </p:sp>
    </p:spTree>
    <p:extLst>
      <p:ext uri="{BB962C8B-B14F-4D97-AF65-F5344CB8AC3E}">
        <p14:creationId xmlns:p14="http://schemas.microsoft.com/office/powerpoint/2010/main" val="103800613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06463">
              <a:defRPr>
                <a:solidFill>
                  <a:schemeClr val="tx1"/>
                </a:solidFill>
                <a:latin typeface="Arial" charset="0"/>
              </a:defRPr>
            </a:lvl1pPr>
            <a:lvl2pPr marL="742950" indent="-285750" defTabSz="906463">
              <a:defRPr>
                <a:solidFill>
                  <a:schemeClr val="tx1"/>
                </a:solidFill>
                <a:latin typeface="Arial" charset="0"/>
              </a:defRPr>
            </a:lvl2pPr>
            <a:lvl3pPr marL="1143000" indent="-228600" defTabSz="906463">
              <a:defRPr>
                <a:solidFill>
                  <a:schemeClr val="tx1"/>
                </a:solidFill>
                <a:latin typeface="Arial" charset="0"/>
              </a:defRPr>
            </a:lvl3pPr>
            <a:lvl4pPr marL="1600200" indent="-228600" defTabSz="906463">
              <a:defRPr>
                <a:solidFill>
                  <a:schemeClr val="tx1"/>
                </a:solidFill>
                <a:latin typeface="Arial" charset="0"/>
              </a:defRPr>
            </a:lvl4pPr>
            <a:lvl5pPr marL="2057400" indent="-228600" defTabSz="906463">
              <a:defRPr>
                <a:solidFill>
                  <a:schemeClr val="tx1"/>
                </a:solidFill>
                <a:latin typeface="Arial" charset="0"/>
              </a:defRPr>
            </a:lvl5pPr>
            <a:lvl6pPr marL="2514600" indent="-228600" defTabSz="906463" eaLnBrk="0" fontAlgn="base" hangingPunct="0">
              <a:spcBef>
                <a:spcPct val="0"/>
              </a:spcBef>
              <a:spcAft>
                <a:spcPct val="0"/>
              </a:spcAft>
              <a:defRPr>
                <a:solidFill>
                  <a:schemeClr val="tx1"/>
                </a:solidFill>
                <a:latin typeface="Arial" charset="0"/>
              </a:defRPr>
            </a:lvl6pPr>
            <a:lvl7pPr marL="2971800" indent="-228600" defTabSz="906463" eaLnBrk="0" fontAlgn="base" hangingPunct="0">
              <a:spcBef>
                <a:spcPct val="0"/>
              </a:spcBef>
              <a:spcAft>
                <a:spcPct val="0"/>
              </a:spcAft>
              <a:defRPr>
                <a:solidFill>
                  <a:schemeClr val="tx1"/>
                </a:solidFill>
                <a:latin typeface="Arial" charset="0"/>
              </a:defRPr>
            </a:lvl7pPr>
            <a:lvl8pPr marL="3429000" indent="-228600" defTabSz="906463" eaLnBrk="0" fontAlgn="base" hangingPunct="0">
              <a:spcBef>
                <a:spcPct val="0"/>
              </a:spcBef>
              <a:spcAft>
                <a:spcPct val="0"/>
              </a:spcAft>
              <a:defRPr>
                <a:solidFill>
                  <a:schemeClr val="tx1"/>
                </a:solidFill>
                <a:latin typeface="Arial" charset="0"/>
              </a:defRPr>
            </a:lvl8pPr>
            <a:lvl9pPr marL="3886200" indent="-228600" defTabSz="906463" eaLnBrk="0" fontAlgn="base" hangingPunct="0">
              <a:spcBef>
                <a:spcPct val="0"/>
              </a:spcBef>
              <a:spcAft>
                <a:spcPct val="0"/>
              </a:spcAft>
              <a:defRPr>
                <a:solidFill>
                  <a:schemeClr val="tx1"/>
                </a:solidFill>
                <a:latin typeface="Arial" charset="0"/>
              </a:defRPr>
            </a:lvl9pPr>
          </a:lstStyle>
          <a:p>
            <a:fld id="{9D4701D3-3002-47FB-BE9A-1B999FDB91B9}" type="slidenum">
              <a:rPr lang="en-US" altLang="en-US" smtClean="0">
                <a:solidFill>
                  <a:prstClr val="black"/>
                </a:solidFill>
                <a:latin typeface="Times New Roman" pitchFamily="18" charset="0"/>
              </a:rPr>
              <a:pPr/>
              <a:t>1</a:t>
            </a:fld>
            <a:endParaRPr lang="en-US" altLang="en-US" dirty="0">
              <a:solidFill>
                <a:prstClr val="black"/>
              </a:solidFill>
              <a:latin typeface="Times New Roman" pitchFamily="18" charset="0"/>
            </a:endParaRPr>
          </a:p>
        </p:txBody>
      </p:sp>
      <p:sp>
        <p:nvSpPr>
          <p:cNvPr id="29699" name="Rectangle 2"/>
          <p:cNvSpPr>
            <a:spLocks noGrp="1" noRot="1" noChangeAspect="1" noChangeArrowheads="1" noTextEdit="1"/>
          </p:cNvSpPr>
          <p:nvPr>
            <p:ph type="sldImg"/>
          </p:nvPr>
        </p:nvSpPr>
        <p:spPr>
          <a:ln/>
        </p:spPr>
      </p:sp>
      <p:sp>
        <p:nvSpPr>
          <p:cNvPr id="2970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282757008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t>It’s important to be thoughtful about the quality improvement activities and interventions selected in this stage of the process but these initial activities and interventions may change throughout the course of the project. This is a normal occurrence with quality improvement.</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solidFill>
                  <a:prstClr val="black"/>
                </a:solidFill>
              </a:rPr>
              <a:pPr/>
              <a:t>2</a:t>
            </a:fld>
            <a:endParaRPr lang="en-US" dirty="0">
              <a:solidFill>
                <a:prstClr val="black"/>
              </a:solidFill>
            </a:endParaRPr>
          </a:p>
        </p:txBody>
      </p:sp>
    </p:spTree>
    <p:extLst>
      <p:ext uri="{BB962C8B-B14F-4D97-AF65-F5344CB8AC3E}">
        <p14:creationId xmlns:p14="http://schemas.microsoft.com/office/powerpoint/2010/main" val="67434506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t>It’s important to be thoughtful about the quality improvement activities and interventions selected in this stage of the process but these initial activities and interventions may change throughout the course of the project. This is a normal occurrence with quality improvement.</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3</a:t>
            </a:fld>
            <a:endParaRPr lang="en-US" dirty="0"/>
          </a:p>
        </p:txBody>
      </p:sp>
    </p:spTree>
    <p:extLst>
      <p:ext uri="{BB962C8B-B14F-4D97-AF65-F5344CB8AC3E}">
        <p14:creationId xmlns:p14="http://schemas.microsoft.com/office/powerpoint/2010/main" val="67434506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t>This slide summarizes the QI tools that we will review today.</a:t>
            </a:r>
            <a:r>
              <a:rPr lang="en-US" altLang="en-US" baseline="0" dirty="0"/>
              <a:t>  I will cover the first 2 tools (in orange) and Don will present the remaining 3 tools.</a:t>
            </a:r>
            <a:endParaRPr lang="en-US" altLang="en-US" dirty="0"/>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solidFill>
                  <a:prstClr val="black"/>
                </a:solidFill>
              </a:rPr>
              <a:pPr/>
              <a:t>4</a:t>
            </a:fld>
            <a:endParaRPr lang="en-US" dirty="0">
              <a:solidFill>
                <a:prstClr val="black"/>
              </a:solidFill>
            </a:endParaRPr>
          </a:p>
        </p:txBody>
      </p:sp>
    </p:spTree>
    <p:extLst>
      <p:ext uri="{BB962C8B-B14F-4D97-AF65-F5344CB8AC3E}">
        <p14:creationId xmlns:p14="http://schemas.microsoft.com/office/powerpoint/2010/main" val="67434506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solidFill>
                  <a:srgbClr val="262626"/>
                </a:solidFill>
              </a:rPr>
              <a:t>For example, if the PIP focuses on behavioral health, include clinical support from the behavioral health department.  </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7</a:t>
            </a:fld>
            <a:endParaRPr lang="en-US" dirty="0"/>
          </a:p>
        </p:txBody>
      </p:sp>
    </p:spTree>
    <p:extLst>
      <p:ext uri="{BB962C8B-B14F-4D97-AF65-F5344CB8AC3E}">
        <p14:creationId xmlns:p14="http://schemas.microsoft.com/office/powerpoint/2010/main" val="92058944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Analytical</a:t>
            </a:r>
            <a:r>
              <a:rPr lang="en-US" baseline="0" dirty="0"/>
              <a:t> Support can:</a:t>
            </a:r>
          </a:p>
          <a:p>
            <a:r>
              <a:rPr lang="en-US" baseline="0" dirty="0"/>
              <a:t>Provide data summaries to identify areas of needed improvement and support selection of the PIP topic.</a:t>
            </a:r>
          </a:p>
          <a:p>
            <a:r>
              <a:rPr lang="en-US" baseline="0" dirty="0"/>
              <a:t>Help to select and define appropriate measures.</a:t>
            </a:r>
          </a:p>
          <a:p>
            <a:r>
              <a:rPr lang="en-US" baseline="0" dirty="0"/>
              <a:t>Assist with the data collection plan and sampling methodology.</a:t>
            </a:r>
          </a:p>
          <a:p>
            <a:r>
              <a:rPr lang="en-US" baseline="0" dirty="0"/>
              <a:t> </a:t>
            </a:r>
          </a:p>
        </p:txBody>
      </p:sp>
      <p:sp>
        <p:nvSpPr>
          <p:cNvPr id="4" name="Slide Number Placeholder 3"/>
          <p:cNvSpPr>
            <a:spLocks noGrp="1"/>
          </p:cNvSpPr>
          <p:nvPr>
            <p:ph type="sldNum" sz="quarter" idx="10"/>
          </p:nvPr>
        </p:nvSpPr>
        <p:spPr/>
        <p:txBody>
          <a:bodyPr/>
          <a:lstStyle/>
          <a:p>
            <a:fld id="{FB478A91-E263-46B9-A7AE-71D8ABBACD49}" type="slidenum">
              <a:rPr lang="en-US" smtClean="0"/>
              <a:t>8</a:t>
            </a:fld>
            <a:endParaRPr lang="en-US" dirty="0"/>
          </a:p>
        </p:txBody>
      </p:sp>
    </p:spTree>
    <p:extLst>
      <p:ext uri="{BB962C8B-B14F-4D97-AF65-F5344CB8AC3E}">
        <p14:creationId xmlns:p14="http://schemas.microsoft.com/office/powerpoint/2010/main" val="182619335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a:solidFill>
                  <a:srgbClr val="262626"/>
                </a:solidFill>
              </a:rPr>
              <a:t>External partners include providers, hospitals, members, and professional organizations. </a:t>
            </a:r>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10</a:t>
            </a:fld>
            <a:endParaRPr lang="en-US" dirty="0"/>
          </a:p>
        </p:txBody>
      </p:sp>
    </p:spTree>
    <p:extLst>
      <p:ext uri="{BB962C8B-B14F-4D97-AF65-F5344CB8AC3E}">
        <p14:creationId xmlns:p14="http://schemas.microsoft.com/office/powerpoint/2010/main" val="292729779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ltLang="en-US" dirty="0"/>
              <a:t>Why use process mapping?</a:t>
            </a:r>
          </a:p>
          <a:p>
            <a:pPr>
              <a:defRPr/>
            </a:pPr>
            <a:r>
              <a:rPr lang="en-US" altLang="en-US" dirty="0"/>
              <a:t>It helps identify the actual flow of a process to help determine:</a:t>
            </a:r>
          </a:p>
          <a:p>
            <a:pPr marL="228600" indent="-228600">
              <a:buFontTx/>
              <a:buAutoNum type="arabicPeriod"/>
              <a:defRPr/>
            </a:pPr>
            <a:r>
              <a:rPr lang="en-US" altLang="en-US" dirty="0"/>
              <a:t>What’s going on?</a:t>
            </a:r>
          </a:p>
          <a:p>
            <a:pPr marL="228600" indent="-228600">
              <a:buFontTx/>
              <a:buAutoNum type="arabicPeriod"/>
              <a:defRPr/>
            </a:pPr>
            <a:r>
              <a:rPr lang="en-US" altLang="en-US" dirty="0"/>
              <a:t>Are there any delays, redundancies or unnecessary steps?</a:t>
            </a:r>
          </a:p>
          <a:p>
            <a:pPr marL="228600" indent="-228600">
              <a:buFontTx/>
              <a:buAutoNum type="arabicPeriod"/>
              <a:defRPr/>
            </a:pPr>
            <a:r>
              <a:rPr lang="en-US" altLang="en-US" dirty="0"/>
              <a:t>How can the process be improved?</a:t>
            </a:r>
          </a:p>
          <a:p>
            <a:pPr marL="228600" indent="-228600">
              <a:buFontTx/>
              <a:buAutoNum type="arabicPeriod"/>
              <a:defRPr/>
            </a:pPr>
            <a:r>
              <a:rPr lang="en-US" altLang="en-US" dirty="0"/>
              <a:t>Is there a need for standardization.</a:t>
            </a:r>
          </a:p>
          <a:p>
            <a:pPr marL="228600" indent="-228600">
              <a:buFontTx/>
              <a:buAutoNum type="arabicPeriod"/>
              <a:defRPr/>
            </a:pPr>
            <a:r>
              <a:rPr lang="en-US" altLang="en-US" dirty="0"/>
              <a:t>Can systems fit together?</a:t>
            </a:r>
          </a:p>
          <a:p>
            <a:pPr>
              <a:defRPr/>
            </a:pPr>
            <a:endParaRPr lang="en-US" altLang="en-US" dirty="0"/>
          </a:p>
          <a:p>
            <a:pPr>
              <a:defRPr/>
            </a:pPr>
            <a:r>
              <a:rPr lang="en-US" altLang="en-US" dirty="0"/>
              <a:t>Completing a process map enables examination of efficiency and impact, and it can serve as a training aid to better understand a process.</a:t>
            </a:r>
          </a:p>
          <a:p>
            <a:pPr>
              <a:defRPr/>
            </a:pPr>
            <a:r>
              <a:rPr lang="en-US" altLang="en-US" dirty="0"/>
              <a:t>It can be used to build enthusiasm for process and quality improvement.</a:t>
            </a:r>
          </a:p>
          <a:p>
            <a:pPr>
              <a:defRPr/>
            </a:pPr>
            <a:r>
              <a:rPr lang="en-US" altLang="en-US" dirty="0"/>
              <a:t>Your process map will go through many revisions as your team works through its quality improvement activities and tests interventions. </a:t>
            </a:r>
          </a:p>
          <a:p>
            <a:pPr>
              <a:defRPr/>
            </a:pPr>
            <a:r>
              <a:rPr lang="en-US" altLang="en-US" dirty="0"/>
              <a:t>The team’s intentions and what you think will happen is not always what happens.  </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11</a:t>
            </a:fld>
            <a:endParaRPr lang="en-US" dirty="0"/>
          </a:p>
        </p:txBody>
      </p:sp>
    </p:spTree>
    <p:extLst>
      <p:ext uri="{BB962C8B-B14F-4D97-AF65-F5344CB8AC3E}">
        <p14:creationId xmlns:p14="http://schemas.microsoft.com/office/powerpoint/2010/main" val="208500061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ltLang="en-US" dirty="0"/>
              <a:t>By having a clear understanding of the starting and ending points of the process, and knowing who’s doing the work, you can ensure that you have all of the right people involved with creating the process map. This also allows for everyone involved in the process map to accurately depict their views and roles.</a:t>
            </a:r>
          </a:p>
          <a:p>
            <a:pPr>
              <a:defRPr/>
            </a:pPr>
            <a:r>
              <a:rPr lang="en-US" altLang="en-US" dirty="0"/>
              <a:t> Questions for the team to ask when completing the process map:</a:t>
            </a:r>
          </a:p>
          <a:p>
            <a:pPr marL="228600" indent="-228600">
              <a:buFontTx/>
              <a:buAutoNum type="arabicPeriod"/>
              <a:defRPr/>
            </a:pPr>
            <a:r>
              <a:rPr lang="en-US" altLang="en-US" dirty="0"/>
              <a:t>Who are the right people to have involved?</a:t>
            </a:r>
          </a:p>
          <a:p>
            <a:pPr marL="228600" indent="-228600">
              <a:buFontTx/>
              <a:buAutoNum type="arabicPeriod"/>
              <a:defRPr/>
            </a:pPr>
            <a:r>
              <a:rPr lang="en-US" altLang="en-US" dirty="0"/>
              <a:t>What do we expect from the process map?</a:t>
            </a:r>
          </a:p>
          <a:p>
            <a:pPr marL="228600" indent="-228600">
              <a:buFontTx/>
              <a:buAutoNum type="arabicPeriod"/>
              <a:defRPr/>
            </a:pPr>
            <a:r>
              <a:rPr lang="en-US" altLang="en-US" dirty="0"/>
              <a:t>Who will use it?</a:t>
            </a:r>
          </a:p>
          <a:p>
            <a:pPr marL="228600" indent="-228600">
              <a:buFontTx/>
              <a:buAutoNum type="arabicPeriod"/>
              <a:defRPr/>
            </a:pPr>
            <a:r>
              <a:rPr lang="en-US" altLang="en-US" dirty="0"/>
              <a:t>How will they use it?</a:t>
            </a:r>
          </a:p>
          <a:p>
            <a:pPr marL="228600" indent="-228600">
              <a:buFontTx/>
              <a:buAutoNum type="arabicPeriod"/>
              <a:defRPr/>
            </a:pPr>
            <a:r>
              <a:rPr lang="en-US" altLang="en-US" dirty="0"/>
              <a:t>What level of detail is needed?</a:t>
            </a:r>
          </a:p>
          <a:p>
            <a:pPr>
              <a:defRPr/>
            </a:pPr>
            <a:endParaRPr lang="en-US" altLang="en-US" dirty="0"/>
          </a:p>
          <a:p>
            <a:pPr>
              <a:defRPr/>
            </a:pPr>
            <a:r>
              <a:rPr lang="en-US" altLang="en-US" dirty="0"/>
              <a:t>It will take more than one meeting and multiple versions of the process map to get to a final version. And- even though it may be considered final at one particular point, it still may be revised based on lessons learned along the way.</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12</a:t>
            </a:fld>
            <a:endParaRPr lang="en-US" dirty="0"/>
          </a:p>
        </p:txBody>
      </p:sp>
    </p:spTree>
    <p:extLst>
      <p:ext uri="{BB962C8B-B14F-4D97-AF65-F5344CB8AC3E}">
        <p14:creationId xmlns:p14="http://schemas.microsoft.com/office/powerpoint/2010/main" val="154184797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is a simplified process map using the Preventive Dental Visits PIP topic as an example.</a:t>
            </a:r>
          </a:p>
          <a:p>
            <a:endParaRPr lang="en-US" dirty="0"/>
          </a:p>
          <a:p>
            <a:r>
              <a:rPr lang="en-US" dirty="0"/>
              <a:t>There are four basic symbols</a:t>
            </a:r>
            <a:r>
              <a:rPr lang="en-US" baseline="0" dirty="0"/>
              <a:t> to use when completing a process map.</a:t>
            </a:r>
          </a:p>
          <a:p>
            <a:pPr marL="171450" indent="-171450">
              <a:buFont typeface="Arial" panose="020B0604020202020204" pitchFamily="34" charset="0"/>
              <a:buChar char="•"/>
            </a:pPr>
            <a:r>
              <a:rPr lang="en-US" baseline="0" dirty="0"/>
              <a:t>The oval represents the starting and ending points of the process</a:t>
            </a:r>
          </a:p>
          <a:p>
            <a:pPr marL="171450" indent="-171450">
              <a:buFont typeface="Arial" panose="020B0604020202020204" pitchFamily="34" charset="0"/>
              <a:buChar char="•"/>
            </a:pPr>
            <a:r>
              <a:rPr lang="en-US" baseline="0" dirty="0"/>
              <a:t>Rectangles represent each step or activity within the process</a:t>
            </a:r>
          </a:p>
          <a:p>
            <a:pPr marL="171450" indent="-171450">
              <a:buFont typeface="Arial" panose="020B0604020202020204" pitchFamily="34" charset="0"/>
              <a:buChar char="•"/>
            </a:pPr>
            <a:r>
              <a:rPr lang="en-US" baseline="0" dirty="0"/>
              <a:t>Diamonds represent “yes and no” questions</a:t>
            </a:r>
          </a:p>
          <a:p>
            <a:pPr marL="171450" indent="-171450">
              <a:buFont typeface="Arial" panose="020B0604020202020204" pitchFamily="34" charset="0"/>
              <a:buChar char="•"/>
            </a:pPr>
            <a:r>
              <a:rPr lang="en-US" baseline="0" dirty="0"/>
              <a:t>Arrows are used to connect each step of the process in the direction that the process flows.</a:t>
            </a:r>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13</a:t>
            </a:fld>
            <a:endParaRPr lang="en-US" dirty="0"/>
          </a:p>
        </p:txBody>
      </p:sp>
    </p:spTree>
    <p:extLst>
      <p:ext uri="{BB962C8B-B14F-4D97-AF65-F5344CB8AC3E}">
        <p14:creationId xmlns:p14="http://schemas.microsoft.com/office/powerpoint/2010/main" val="400756615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Are there are</a:t>
            </a:r>
            <a:r>
              <a:rPr lang="en-US" baseline="0" dirty="0"/>
              <a:t> any questions or comments about team building or process mapping before we move onto the next QI tool?</a:t>
            </a:r>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14</a:t>
            </a:fld>
            <a:endParaRPr lang="en-US" dirty="0"/>
          </a:p>
        </p:txBody>
      </p:sp>
    </p:spTree>
    <p:extLst>
      <p:ext uri="{BB962C8B-B14F-4D97-AF65-F5344CB8AC3E}">
        <p14:creationId xmlns:p14="http://schemas.microsoft.com/office/powerpoint/2010/main" val="75147162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t>Now that we’ve built</a:t>
            </a:r>
            <a:r>
              <a:rPr lang="en-US" altLang="en-US" baseline="0" dirty="0"/>
              <a:t> a solid team and mapped our process, the team will use the process map to identify opportunities for improvement.  Don Grostic will address this next step as he introduces the FMEA – Failure Modes and Effects Analysis tool. He will also describe a method for priority ranking and using the Pareto diagram. </a:t>
            </a:r>
            <a:endParaRPr lang="en-US" altLang="en-US" dirty="0"/>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solidFill>
                  <a:prstClr val="black"/>
                </a:solidFill>
              </a:rPr>
              <a:pPr/>
              <a:t>15</a:t>
            </a:fld>
            <a:endParaRPr lang="en-US" dirty="0">
              <a:solidFill>
                <a:prstClr val="black"/>
              </a:solidFill>
            </a:endParaRPr>
          </a:p>
        </p:txBody>
      </p:sp>
    </p:spTree>
    <p:extLst>
      <p:ext uri="{BB962C8B-B14F-4D97-AF65-F5344CB8AC3E}">
        <p14:creationId xmlns:p14="http://schemas.microsoft.com/office/powerpoint/2010/main" val="67434506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t>Based on the failure effects, the team can determine the priority ranking (high, medium, low) for developing an intervention for each identified failure. </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17</a:t>
            </a:fld>
            <a:endParaRPr lang="en-US" dirty="0"/>
          </a:p>
        </p:txBody>
      </p:sp>
    </p:spTree>
    <p:extLst>
      <p:ext uri="{BB962C8B-B14F-4D97-AF65-F5344CB8AC3E}">
        <p14:creationId xmlns:p14="http://schemas.microsoft.com/office/powerpoint/2010/main" val="345515963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altLang="en-US" dirty="0"/>
              <a:t>A sub-process is a set of activities that have a clear purpose in the overall process. </a:t>
            </a:r>
          </a:p>
          <a:p>
            <a:pPr marL="171450" indent="-171450">
              <a:buFont typeface="Arial" panose="020B0604020202020204" pitchFamily="34" charset="0"/>
              <a:buChar char="•"/>
            </a:pPr>
            <a:r>
              <a:rPr lang="en-US" altLang="en-US" dirty="0"/>
              <a:t>Be sure to make informed decisions when selecting the sub-processes. </a:t>
            </a:r>
          </a:p>
          <a:p>
            <a:pPr marL="171450" indent="-171450">
              <a:buFont typeface="Arial" panose="020B0604020202020204" pitchFamily="34" charset="0"/>
              <a:buChar char="•"/>
            </a:pPr>
            <a:r>
              <a:rPr lang="en-US" altLang="en-US" dirty="0"/>
              <a:t>The sub-processes selected should be those that can influence the PIP outcomes and not those easiest to change. </a:t>
            </a:r>
          </a:p>
          <a:p>
            <a:pPr marL="171450" indent="-171450">
              <a:buFont typeface="Arial" panose="020B0604020202020204" pitchFamily="34" charset="0"/>
              <a:buChar char="•"/>
            </a:pPr>
            <a:r>
              <a:rPr lang="en-US" altLang="en-US" dirty="0"/>
              <a:t>The team conducting the FMEA should include those individuals who have roles and responsibilities for the sub-processes, as well as someone from data analytics. The team should agree on the selected sub-processes.</a:t>
            </a:r>
          </a:p>
          <a:p>
            <a:endParaRPr lang="en-US" altLang="en-US" dirty="0"/>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18</a:t>
            </a:fld>
            <a:endParaRPr lang="en-US" dirty="0"/>
          </a:p>
        </p:txBody>
      </p:sp>
    </p:spTree>
    <p:extLst>
      <p:ext uri="{BB962C8B-B14F-4D97-AF65-F5344CB8AC3E}">
        <p14:creationId xmlns:p14="http://schemas.microsoft.com/office/powerpoint/2010/main" val="316051610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en-US" dirty="0"/>
              <a:t>Just like with your process map, your FMEA most likely will be revised throughout the PIP based on lessons learned along they way. </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19</a:t>
            </a:fld>
            <a:endParaRPr lang="en-US" dirty="0"/>
          </a:p>
        </p:txBody>
      </p:sp>
    </p:spTree>
    <p:extLst>
      <p:ext uri="{BB962C8B-B14F-4D97-AF65-F5344CB8AC3E}">
        <p14:creationId xmlns:p14="http://schemas.microsoft.com/office/powerpoint/2010/main" val="279953579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Wingdings" pitchFamily="2" charset="2"/>
              <a:buNone/>
              <a:defRPr/>
            </a:pPr>
            <a:r>
              <a:rPr lang="en-US" dirty="0"/>
              <a:t>Another method to assigning priority ranking is using a Risk Priority Number (RPN).  </a:t>
            </a:r>
            <a:r>
              <a:rPr lang="en-US" altLang="en-US" sz="1200" dirty="0"/>
              <a:t>The RPN is a numeric assessment of risk assigned to a process or steps in a process as part of the FMEA. The RPN has three basic components:</a:t>
            </a:r>
            <a:endParaRPr lang="en-US" altLang="en-US" sz="1200" u="sng" dirty="0"/>
          </a:p>
          <a:p>
            <a:pPr>
              <a:defRPr/>
            </a:pPr>
            <a:r>
              <a:rPr lang="en-US" altLang="en-US" sz="1200" dirty="0"/>
              <a:t>Likelihood that the failure would occur.</a:t>
            </a:r>
          </a:p>
          <a:p>
            <a:pPr>
              <a:defRPr/>
            </a:pPr>
            <a:r>
              <a:rPr lang="en-US" altLang="en-US" sz="1200" dirty="0"/>
              <a:t>Likelihood that the failure would not be detected.</a:t>
            </a:r>
          </a:p>
          <a:p>
            <a:pPr>
              <a:defRPr/>
            </a:pPr>
            <a:r>
              <a:rPr lang="en-US" altLang="en-US" sz="1200" dirty="0"/>
              <a:t>The amount of harm or damage the failure mode may cause.</a:t>
            </a:r>
          </a:p>
          <a:p>
            <a:pPr>
              <a:defRPr/>
            </a:pPr>
            <a:endParaRPr lang="en-US" altLang="en-US" sz="1200" dirty="0"/>
          </a:p>
          <a:p>
            <a:r>
              <a:rPr lang="en-US" altLang="en-US" dirty="0"/>
              <a:t>Assigning a risk priority number is an objective method for ranking failure modes as opposed to gathering subjective opinions from members on the team. This method will also help the team stay unified when ranking the failure modes.</a:t>
            </a:r>
          </a:p>
          <a:p>
            <a:r>
              <a:rPr lang="en-US" altLang="en-US" dirty="0"/>
              <a:t>By using a scale of 1-5, the team will assign each failure mode a numeric value that quantifies the likelihood of occurrence, likelihood of detection, and severity of impact (harm or damage). To get the RPN, the team will multiply the numeric values of the likelihood of occurrence, likelihood of detection, and severity of impact. For example…likelihood of occurrence=2; likelihood of detection=1; Amount of harm or damage=3 RPN= 6</a:t>
            </a:r>
          </a:p>
          <a:p>
            <a:r>
              <a:rPr lang="en-US" altLang="en-US" dirty="0"/>
              <a:t>The failure modes with the highest RPN should take precedence over lower ranked failure modes.</a:t>
            </a:r>
          </a:p>
          <a:p>
            <a:endParaRPr lang="en-US" altLang="en-US" dirty="0"/>
          </a:p>
          <a:p>
            <a:pPr>
              <a:defRPr/>
            </a:pPr>
            <a:endParaRPr lang="en-US" altLang="en-US" sz="1200" dirty="0"/>
          </a:p>
          <a:p>
            <a:pPr>
              <a:defRPr/>
            </a:pPr>
            <a:endParaRPr lang="en-US" altLang="en-US" sz="1200" dirty="0"/>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20</a:t>
            </a:fld>
            <a:endParaRPr lang="en-US" dirty="0"/>
          </a:p>
        </p:txBody>
      </p:sp>
    </p:spTree>
    <p:extLst>
      <p:ext uri="{BB962C8B-B14F-4D97-AF65-F5344CB8AC3E}">
        <p14:creationId xmlns:p14="http://schemas.microsoft.com/office/powerpoint/2010/main" val="56832543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a:t>The Pareto chart displays the relevance of data and will help you direct your efforts to the biggest opportunity for improvement. </a:t>
            </a:r>
            <a:endParaRPr lang="en-US" altLang="en-US" u="sng" dirty="0"/>
          </a:p>
          <a:p>
            <a:endParaRPr lang="en-US" altLang="en-US" dirty="0"/>
          </a:p>
          <a:p>
            <a:r>
              <a:rPr lang="en-US" altLang="en-US" dirty="0"/>
              <a:t>The Pareto chart works best if you have at least 30 observations; however, you don’t need to have 30 observations to complete a Pareto chart. To start off, you can survey just one provider you’re working with to obtain information about the primary barriers.</a:t>
            </a:r>
          </a:p>
          <a:p>
            <a:endParaRPr lang="en-US" altLang="en-US" dirty="0"/>
          </a:p>
          <a:p>
            <a:r>
              <a:rPr lang="en-US" altLang="en-US" dirty="0"/>
              <a:t>The Pareto chart is a very useful tool to not only identify opportunities for improvement, but to drill down to understand the reasons or special causes on graphs showing counts, percentages and rates.</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21</a:t>
            </a:fld>
            <a:endParaRPr lang="en-US" dirty="0"/>
          </a:p>
        </p:txBody>
      </p:sp>
    </p:spTree>
    <p:extLst>
      <p:ext uri="{BB962C8B-B14F-4D97-AF65-F5344CB8AC3E}">
        <p14:creationId xmlns:p14="http://schemas.microsoft.com/office/powerpoint/2010/main" val="340021886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22</a:t>
            </a:fld>
            <a:endParaRPr lang="en-US" dirty="0"/>
          </a:p>
        </p:txBody>
      </p:sp>
    </p:spTree>
    <p:extLst>
      <p:ext uri="{BB962C8B-B14F-4D97-AF65-F5344CB8AC3E}">
        <p14:creationId xmlns:p14="http://schemas.microsoft.com/office/powerpoint/2010/main" val="343700852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a:t>Assigning a risk priority number is an objective method for ranking failure modes as opposed to gathering subjective opinions from members on the team. This method will also help the team stay unified when ranking the failure modes.</a:t>
            </a:r>
          </a:p>
          <a:p>
            <a:r>
              <a:rPr lang="en-US" altLang="en-US" dirty="0"/>
              <a:t>By using a scale of 1-5, the team will assign each failure mode a numeric value that quantifies the likelihood of occurrence, likelihood of detection, and severity of impact (harm or damage). To get the RPN, the team will multiply the numeric values of the likelihood of occurrence, likelihood of detection, and severity of impact. For example…likelihood of occurrence=2; likelihood of detection=1; Amount of harm or damage=3 RPN= 6</a:t>
            </a:r>
          </a:p>
          <a:p>
            <a:r>
              <a:rPr lang="en-US" altLang="en-US" dirty="0"/>
              <a:t>The failure modes with the highest RPN should take precedence over lower ranked failure modes.</a:t>
            </a:r>
          </a:p>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23</a:t>
            </a:fld>
            <a:endParaRPr lang="en-US" dirty="0"/>
          </a:p>
        </p:txBody>
      </p:sp>
    </p:spTree>
    <p:extLst>
      <p:ext uri="{BB962C8B-B14F-4D97-AF65-F5344CB8AC3E}">
        <p14:creationId xmlns:p14="http://schemas.microsoft.com/office/powerpoint/2010/main" val="8255791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solidFill>
                  <a:prstClr val="black"/>
                </a:solidFill>
              </a:rPr>
              <a:pPr/>
              <a:t>24</a:t>
            </a:fld>
            <a:endParaRPr lang="en-US" dirty="0">
              <a:solidFill>
                <a:prstClr val="black"/>
              </a:solidFill>
            </a:endParaRPr>
          </a:p>
        </p:txBody>
      </p:sp>
    </p:spTree>
    <p:extLst>
      <p:ext uri="{BB962C8B-B14F-4D97-AF65-F5344CB8AC3E}">
        <p14:creationId xmlns:p14="http://schemas.microsoft.com/office/powerpoint/2010/main" val="140891447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B478A91-E263-46B9-A7AE-71D8ABBACD49}" type="slidenum">
              <a:rPr lang="en-US" smtClean="0"/>
              <a:t>25</a:t>
            </a:fld>
            <a:endParaRPr lang="en-US" dirty="0"/>
          </a:p>
        </p:txBody>
      </p:sp>
    </p:spTree>
    <p:extLst>
      <p:ext uri="{BB962C8B-B14F-4D97-AF65-F5344CB8AC3E}">
        <p14:creationId xmlns:p14="http://schemas.microsoft.com/office/powerpoint/2010/main" val="95236515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971800"/>
            <a:ext cx="7772400" cy="685800"/>
          </a:xfrm>
        </p:spPr>
        <p:txBody>
          <a:bodyPr>
            <a:noAutofit/>
          </a:bodyPr>
          <a:lstStyle>
            <a:lvl1pPr>
              <a:defRPr sz="4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r>
              <a:rPr lang="en-US"/>
              <a:t>Click to edit Master title style</a:t>
            </a:r>
            <a:endParaRPr lang="en-US" dirty="0"/>
          </a:p>
        </p:txBody>
      </p:sp>
      <p:sp>
        <p:nvSpPr>
          <p:cNvPr id="3" name="Subtitle 2"/>
          <p:cNvSpPr>
            <a:spLocks noGrp="1"/>
          </p:cNvSpPr>
          <p:nvPr>
            <p:ph type="subTitle" idx="1"/>
          </p:nvPr>
        </p:nvSpPr>
        <p:spPr>
          <a:xfrm>
            <a:off x="685800" y="3733800"/>
            <a:ext cx="7772400" cy="1752600"/>
          </a:xfrm>
        </p:spPr>
        <p:txBody>
          <a:bodyPr>
            <a:normAutofit/>
          </a:bodyPr>
          <a:lstStyle>
            <a:lvl1pPr marL="0" indent="0" algn="ctr">
              <a:buNone/>
              <a:defRPr sz="3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347883983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3" name="Content Placeholder 2"/>
          <p:cNvSpPr>
            <a:spLocks noGrp="1"/>
          </p:cNvSpPr>
          <p:nvPr>
            <p:ph idx="1"/>
          </p:nvPr>
        </p:nvSpPr>
        <p:spPr>
          <a:xfrm>
            <a:off x="457200" y="1219200"/>
            <a:ext cx="8229600" cy="4906963"/>
          </a:xfrm>
        </p:spPr>
        <p:txBody>
          <a:bodyPr/>
          <a:lstStyle>
            <a:lvl1pPr>
              <a:defRPr sz="28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a:defRPr sz="2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2pPr>
            <a:lvl3pPr>
              <a:defRPr sz="20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3pPr>
            <a:lvl4pPr>
              <a:defRPr>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4pPr>
            <a:lvl5pPr>
              <a:defRPr>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12"/>
          </p:nvPr>
        </p:nvSpPr>
        <p:spPr>
          <a:xfrm>
            <a:off x="457200" y="6248400"/>
            <a:ext cx="762000" cy="533400"/>
          </a:xfrm>
        </p:spPr>
        <p:txBody>
          <a:bodyPr/>
          <a:lstStyle>
            <a:lvl1pPr algn="l">
              <a:defRPr sz="1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fld id="{F1932CD8-2456-4537-B600-04522923C878}" type="slidenum">
              <a:rPr lang="en-US" smtClean="0">
                <a:solidFill>
                  <a:prstClr val="black">
                    <a:lumMod val="85000"/>
                    <a:lumOff val="15000"/>
                  </a:prstClr>
                </a:solidFill>
              </a:rPr>
              <a:pPr/>
              <a:t>‹#›</a:t>
            </a:fld>
            <a:endParaRPr lang="en-US" dirty="0">
              <a:solidFill>
                <a:prstClr val="black">
                  <a:lumMod val="85000"/>
                  <a:lumOff val="15000"/>
                </a:prstClr>
              </a:solidFill>
            </a:endParaRPr>
          </a:p>
        </p:txBody>
      </p:sp>
    </p:spTree>
    <p:extLst>
      <p:ext uri="{BB962C8B-B14F-4D97-AF65-F5344CB8AC3E}">
        <p14:creationId xmlns:p14="http://schemas.microsoft.com/office/powerpoint/2010/main" val="114684598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ransition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4" name="Title 1"/>
          <p:cNvSpPr>
            <a:spLocks noGrp="1"/>
          </p:cNvSpPr>
          <p:nvPr>
            <p:ph type="ctrTitle"/>
          </p:nvPr>
        </p:nvSpPr>
        <p:spPr>
          <a:xfrm>
            <a:off x="685800" y="2971800"/>
            <a:ext cx="7772400" cy="685800"/>
          </a:xfrm>
        </p:spPr>
        <p:txBody>
          <a:bodyPr>
            <a:noAutofit/>
          </a:bodyPr>
          <a:lstStyle>
            <a:lvl1pPr>
              <a:defRPr sz="4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r>
              <a:rPr lang="en-US"/>
              <a:t>Click to edit Master title style</a:t>
            </a:r>
            <a:endParaRPr lang="en-US" dirty="0"/>
          </a:p>
        </p:txBody>
      </p:sp>
      <p:sp>
        <p:nvSpPr>
          <p:cNvPr id="5" name="Subtitle 2"/>
          <p:cNvSpPr>
            <a:spLocks noGrp="1"/>
          </p:cNvSpPr>
          <p:nvPr>
            <p:ph type="subTitle" idx="1"/>
          </p:nvPr>
        </p:nvSpPr>
        <p:spPr>
          <a:xfrm>
            <a:off x="685800" y="3733800"/>
            <a:ext cx="7772400" cy="1752600"/>
          </a:xfrm>
        </p:spPr>
        <p:txBody>
          <a:bodyPr>
            <a:normAutofit/>
          </a:bodyPr>
          <a:lstStyle>
            <a:lvl1pPr marL="0" indent="0" algn="ctr">
              <a:buNone/>
              <a:defRPr sz="3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348691402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wo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219200"/>
            <a:ext cx="4038600" cy="4906963"/>
          </a:xfrm>
        </p:spPr>
        <p:txBody>
          <a:bodyPr/>
          <a:lstStyle>
            <a:lvl1pPr>
              <a:defRPr sz="2800">
                <a:solidFill>
                  <a:schemeClr val="tx1">
                    <a:lumMod val="85000"/>
                    <a:lumOff val="15000"/>
                  </a:schemeClr>
                </a:solidFill>
              </a:defRPr>
            </a:lvl1pPr>
            <a:lvl2pPr>
              <a:defRPr sz="2400">
                <a:solidFill>
                  <a:schemeClr val="tx1">
                    <a:lumMod val="85000"/>
                    <a:lumOff val="15000"/>
                  </a:schemeClr>
                </a:solidFill>
              </a:defRPr>
            </a:lvl2pPr>
            <a:lvl3pPr>
              <a:defRPr sz="2000">
                <a:solidFill>
                  <a:schemeClr val="tx1">
                    <a:lumMod val="85000"/>
                    <a:lumOff val="15000"/>
                  </a:schemeClr>
                </a:solidFill>
              </a:defRPr>
            </a:lvl3pPr>
            <a:lvl4pPr>
              <a:defRPr sz="1800">
                <a:solidFill>
                  <a:schemeClr val="tx1">
                    <a:lumMod val="85000"/>
                    <a:lumOff val="15000"/>
                  </a:schemeClr>
                </a:solidFill>
              </a:defRPr>
            </a:lvl4pPr>
            <a:lvl5pPr>
              <a:defRPr sz="1800">
                <a:solidFill>
                  <a:schemeClr val="tx1">
                    <a:lumMod val="85000"/>
                    <a:lumOff val="15000"/>
                  </a:schemeClr>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48200" y="1219200"/>
            <a:ext cx="4038600" cy="4906963"/>
          </a:xfrm>
        </p:spPr>
        <p:txBody>
          <a:bodyPr/>
          <a:lstStyle>
            <a:lvl1pPr>
              <a:defRPr sz="2800">
                <a:solidFill>
                  <a:schemeClr val="tx1">
                    <a:lumMod val="85000"/>
                    <a:lumOff val="15000"/>
                  </a:schemeClr>
                </a:solidFill>
              </a:defRPr>
            </a:lvl1pPr>
            <a:lvl2pPr>
              <a:defRPr sz="2400">
                <a:solidFill>
                  <a:schemeClr val="tx1">
                    <a:lumMod val="85000"/>
                    <a:lumOff val="15000"/>
                  </a:schemeClr>
                </a:solidFill>
              </a:defRPr>
            </a:lvl2pPr>
            <a:lvl3pPr>
              <a:defRPr sz="2000">
                <a:solidFill>
                  <a:schemeClr val="tx1">
                    <a:lumMod val="85000"/>
                    <a:lumOff val="15000"/>
                  </a:schemeClr>
                </a:solidFill>
              </a:defRPr>
            </a:lvl3pPr>
            <a:lvl4pPr>
              <a:defRPr sz="1800">
                <a:solidFill>
                  <a:schemeClr val="tx1">
                    <a:lumMod val="85000"/>
                    <a:lumOff val="15000"/>
                  </a:schemeClr>
                </a:solidFill>
              </a:defRPr>
            </a:lvl4pPr>
            <a:lvl5pPr>
              <a:defRPr sz="1800">
                <a:solidFill>
                  <a:schemeClr val="tx1">
                    <a:lumMod val="85000"/>
                    <a:lumOff val="15000"/>
                  </a:schemeClr>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9" name="Slide Number Placeholder 5"/>
          <p:cNvSpPr>
            <a:spLocks noGrp="1"/>
          </p:cNvSpPr>
          <p:nvPr>
            <p:ph type="sldNum" sz="quarter" idx="12"/>
          </p:nvPr>
        </p:nvSpPr>
        <p:spPr>
          <a:xfrm>
            <a:off x="457200" y="6248400"/>
            <a:ext cx="762000" cy="533400"/>
          </a:xfrm>
        </p:spPr>
        <p:txBody>
          <a:bodyPr/>
          <a:lstStyle>
            <a:lvl1pPr algn="l">
              <a:defRPr sz="1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fld id="{F1932CD8-2456-4537-B600-04522923C878}" type="slidenum">
              <a:rPr lang="en-US" smtClean="0">
                <a:solidFill>
                  <a:prstClr val="black">
                    <a:lumMod val="85000"/>
                    <a:lumOff val="15000"/>
                  </a:prstClr>
                </a:solidFill>
              </a:rPr>
              <a:pPr/>
              <a:t>‹#›</a:t>
            </a:fld>
            <a:endParaRPr lang="en-US" dirty="0">
              <a:solidFill>
                <a:prstClr val="black">
                  <a:lumMod val="85000"/>
                  <a:lumOff val="15000"/>
                </a:prstClr>
              </a:solidFill>
            </a:endParaRPr>
          </a:p>
        </p:txBody>
      </p:sp>
    </p:spTree>
    <p:extLst>
      <p:ext uri="{BB962C8B-B14F-4D97-AF65-F5344CB8AC3E}">
        <p14:creationId xmlns:p14="http://schemas.microsoft.com/office/powerpoint/2010/main" val="33749444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mparis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457200" y="1535113"/>
            <a:ext cx="4040188" cy="639762"/>
          </a:xfrm>
        </p:spPr>
        <p:txBody>
          <a:bodyPr anchor="b"/>
          <a:lstStyle>
            <a:lvl1pPr marL="0" indent="0">
              <a:buNone/>
              <a:defRPr sz="2400" b="1">
                <a:solidFill>
                  <a:schemeClr val="tx1">
                    <a:lumMod val="85000"/>
                    <a:lumOff val="1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solidFill>
                  <a:schemeClr val="tx1">
                    <a:lumMod val="85000"/>
                    <a:lumOff val="15000"/>
                  </a:schemeClr>
                </a:solidFill>
              </a:defRPr>
            </a:lvl1pPr>
            <a:lvl2pPr>
              <a:defRPr sz="2000">
                <a:solidFill>
                  <a:schemeClr val="tx1">
                    <a:lumMod val="85000"/>
                    <a:lumOff val="15000"/>
                  </a:schemeClr>
                </a:solidFill>
              </a:defRPr>
            </a:lvl2pPr>
            <a:lvl3pPr>
              <a:defRPr sz="1800">
                <a:solidFill>
                  <a:schemeClr val="tx1">
                    <a:lumMod val="85000"/>
                    <a:lumOff val="15000"/>
                  </a:schemeClr>
                </a:solidFill>
              </a:defRPr>
            </a:lvl3pPr>
            <a:lvl4pPr>
              <a:defRPr sz="1600">
                <a:solidFill>
                  <a:schemeClr val="tx1">
                    <a:lumMod val="85000"/>
                    <a:lumOff val="15000"/>
                  </a:schemeClr>
                </a:solidFill>
              </a:defRPr>
            </a:lvl4pPr>
            <a:lvl5pPr>
              <a:defRPr sz="1600">
                <a:solidFill>
                  <a:schemeClr val="tx1">
                    <a:lumMod val="85000"/>
                    <a:lumOff val="15000"/>
                  </a:schemeClr>
                </a:solidFill>
              </a:defRPr>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solidFill>
                  <a:schemeClr val="tx1">
                    <a:lumMod val="85000"/>
                    <a:lumOff val="1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solidFill>
                  <a:schemeClr val="tx1">
                    <a:lumMod val="85000"/>
                    <a:lumOff val="15000"/>
                  </a:schemeClr>
                </a:solidFill>
              </a:defRPr>
            </a:lvl1pPr>
            <a:lvl2pPr>
              <a:defRPr sz="2000">
                <a:solidFill>
                  <a:schemeClr val="tx1">
                    <a:lumMod val="85000"/>
                    <a:lumOff val="15000"/>
                  </a:schemeClr>
                </a:solidFill>
              </a:defRPr>
            </a:lvl2pPr>
            <a:lvl3pPr>
              <a:defRPr sz="1800">
                <a:solidFill>
                  <a:schemeClr val="tx1">
                    <a:lumMod val="85000"/>
                    <a:lumOff val="15000"/>
                  </a:schemeClr>
                </a:solidFill>
              </a:defRPr>
            </a:lvl3pPr>
            <a:lvl4pPr>
              <a:defRPr sz="1600">
                <a:solidFill>
                  <a:schemeClr val="tx1">
                    <a:lumMod val="85000"/>
                    <a:lumOff val="15000"/>
                  </a:schemeClr>
                </a:solidFill>
              </a:defRPr>
            </a:lvl4pPr>
            <a:lvl5pPr>
              <a:defRPr sz="1600">
                <a:solidFill>
                  <a:schemeClr val="tx1">
                    <a:lumMod val="85000"/>
                    <a:lumOff val="15000"/>
                  </a:schemeClr>
                </a:solidFill>
              </a:defRPr>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0" name="Slide Number Placeholder 5"/>
          <p:cNvSpPr>
            <a:spLocks noGrp="1"/>
          </p:cNvSpPr>
          <p:nvPr>
            <p:ph type="sldNum" sz="quarter" idx="12"/>
          </p:nvPr>
        </p:nvSpPr>
        <p:spPr>
          <a:xfrm>
            <a:off x="457200" y="6248400"/>
            <a:ext cx="762000" cy="533400"/>
          </a:xfrm>
        </p:spPr>
        <p:txBody>
          <a:bodyPr/>
          <a:lstStyle>
            <a:lvl1pPr algn="l">
              <a:defRPr sz="1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fld id="{F1932CD8-2456-4537-B600-04522923C878}" type="slidenum">
              <a:rPr lang="en-US" smtClean="0">
                <a:solidFill>
                  <a:prstClr val="black">
                    <a:lumMod val="85000"/>
                    <a:lumOff val="15000"/>
                  </a:prstClr>
                </a:solidFill>
              </a:rPr>
              <a:pPr/>
              <a:t>‹#›</a:t>
            </a:fld>
            <a:endParaRPr lang="en-US" dirty="0">
              <a:solidFill>
                <a:prstClr val="black">
                  <a:lumMod val="85000"/>
                  <a:lumOff val="15000"/>
                </a:prstClr>
              </a:solidFill>
            </a:endParaRPr>
          </a:p>
        </p:txBody>
      </p:sp>
      <p:sp>
        <p:nvSpPr>
          <p:cNvPr id="11"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Tree>
    <p:extLst>
      <p:ext uri="{BB962C8B-B14F-4D97-AF65-F5344CB8AC3E}">
        <p14:creationId xmlns:p14="http://schemas.microsoft.com/office/powerpoint/2010/main" val="9172528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itle Only">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6"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7" name="Slide Number Placeholder 5"/>
          <p:cNvSpPr>
            <a:spLocks noGrp="1"/>
          </p:cNvSpPr>
          <p:nvPr>
            <p:ph type="sldNum" sz="quarter" idx="12"/>
          </p:nvPr>
        </p:nvSpPr>
        <p:spPr>
          <a:xfrm>
            <a:off x="457200" y="6248400"/>
            <a:ext cx="762000" cy="533400"/>
          </a:xfrm>
        </p:spPr>
        <p:txBody>
          <a:bodyPr/>
          <a:lstStyle>
            <a:lvl1pPr algn="l">
              <a:defRPr sz="1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fld id="{F1932CD8-2456-4537-B600-04522923C878}" type="slidenum">
              <a:rPr lang="en-US" smtClean="0">
                <a:solidFill>
                  <a:prstClr val="black">
                    <a:lumMod val="85000"/>
                    <a:lumOff val="15000"/>
                  </a:prstClr>
                </a:solidFill>
              </a:rPr>
              <a:pPr/>
              <a:t>‹#›</a:t>
            </a:fld>
            <a:endParaRPr lang="en-US" dirty="0">
              <a:solidFill>
                <a:prstClr val="black">
                  <a:lumMod val="85000"/>
                  <a:lumOff val="15000"/>
                </a:prstClr>
              </a:solidFill>
            </a:endParaRPr>
          </a:p>
        </p:txBody>
      </p:sp>
    </p:spTree>
    <p:extLst>
      <p:ext uri="{BB962C8B-B14F-4D97-AF65-F5344CB8AC3E}">
        <p14:creationId xmlns:p14="http://schemas.microsoft.com/office/powerpoint/2010/main" val="27070779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9103797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ntent with Capt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1066800"/>
            <a:ext cx="3008313" cy="1066800"/>
          </a:xfrm>
        </p:spPr>
        <p:txBody>
          <a:bodyPr anchor="b">
            <a:normAutofit/>
          </a:bodyPr>
          <a:lstStyle>
            <a:lvl1pPr algn="l">
              <a:defRPr sz="2800" b="0">
                <a:solidFill>
                  <a:schemeClr val="tx1">
                    <a:lumMod val="85000"/>
                    <a:lumOff val="15000"/>
                  </a:schemeClr>
                </a:solidFill>
              </a:defRPr>
            </a:lvl1pPr>
          </a:lstStyle>
          <a:p>
            <a:r>
              <a:rPr lang="en-US"/>
              <a:t>Click to edit Master title style</a:t>
            </a:r>
            <a:endParaRPr lang="en-US" dirty="0"/>
          </a:p>
        </p:txBody>
      </p:sp>
      <p:sp>
        <p:nvSpPr>
          <p:cNvPr id="3" name="Content Placeholder 2"/>
          <p:cNvSpPr>
            <a:spLocks noGrp="1"/>
          </p:cNvSpPr>
          <p:nvPr>
            <p:ph idx="1"/>
          </p:nvPr>
        </p:nvSpPr>
        <p:spPr>
          <a:xfrm>
            <a:off x="3575050" y="1066800"/>
            <a:ext cx="5111750" cy="5059363"/>
          </a:xfrm>
        </p:spPr>
        <p:txBody>
          <a:bodyPr/>
          <a:lstStyle>
            <a:lvl1pPr>
              <a:defRPr sz="2800">
                <a:solidFill>
                  <a:schemeClr val="tx1">
                    <a:lumMod val="85000"/>
                    <a:lumOff val="15000"/>
                  </a:schemeClr>
                </a:solidFill>
              </a:defRPr>
            </a:lvl1pPr>
            <a:lvl2pPr>
              <a:defRPr sz="2400">
                <a:solidFill>
                  <a:schemeClr val="tx1">
                    <a:lumMod val="85000"/>
                    <a:lumOff val="15000"/>
                  </a:schemeClr>
                </a:solidFill>
              </a:defRPr>
            </a:lvl2pPr>
            <a:lvl3pPr>
              <a:defRPr sz="2000">
                <a:solidFill>
                  <a:schemeClr val="tx1">
                    <a:lumMod val="85000"/>
                    <a:lumOff val="15000"/>
                  </a:schemeClr>
                </a:solidFill>
              </a:defRPr>
            </a:lvl3pPr>
            <a:lvl4pPr>
              <a:defRPr sz="2000">
                <a:solidFill>
                  <a:schemeClr val="tx1">
                    <a:lumMod val="85000"/>
                    <a:lumOff val="15000"/>
                  </a:schemeClr>
                </a:solidFill>
              </a:defRPr>
            </a:lvl4pPr>
            <a:lvl5pPr>
              <a:defRPr sz="2000">
                <a:solidFill>
                  <a:schemeClr val="tx1">
                    <a:lumMod val="85000"/>
                    <a:lumOff val="15000"/>
                  </a:schemeClr>
                </a:solidFill>
              </a:defRPr>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133600"/>
            <a:ext cx="3008313" cy="3992563"/>
          </a:xfrm>
        </p:spPr>
        <p:txBody>
          <a:bodyPr>
            <a:normAutofit/>
          </a:bodyPr>
          <a:lstStyle>
            <a:lvl1pPr marL="0" indent="0">
              <a:buNone/>
              <a:defRPr sz="2000">
                <a:solidFill>
                  <a:schemeClr val="tx1">
                    <a:lumMod val="85000"/>
                    <a:lumOff val="1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6" name="Slide Number Placeholder 5"/>
          <p:cNvSpPr>
            <a:spLocks noGrp="1"/>
          </p:cNvSpPr>
          <p:nvPr>
            <p:ph type="sldNum" sz="quarter" idx="12"/>
          </p:nvPr>
        </p:nvSpPr>
        <p:spPr>
          <a:xfrm>
            <a:off x="457200" y="6248400"/>
            <a:ext cx="762000" cy="533400"/>
          </a:xfrm>
        </p:spPr>
        <p:txBody>
          <a:bodyPr/>
          <a:lstStyle>
            <a:lvl1pPr algn="l">
              <a:defRPr sz="1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fld id="{F1932CD8-2456-4537-B600-04522923C878}" type="slidenum">
              <a:rPr lang="en-US" smtClean="0">
                <a:solidFill>
                  <a:prstClr val="black">
                    <a:lumMod val="85000"/>
                    <a:lumOff val="15000"/>
                  </a:prstClr>
                </a:solidFill>
              </a:rPr>
              <a:pPr/>
              <a:t>‹#›</a:t>
            </a:fld>
            <a:endParaRPr lang="en-US" dirty="0">
              <a:solidFill>
                <a:prstClr val="black">
                  <a:lumMod val="85000"/>
                  <a:lumOff val="15000"/>
                </a:prstClr>
              </a:solidFill>
            </a:endParaRPr>
          </a:p>
        </p:txBody>
      </p:sp>
    </p:spTree>
    <p:extLst>
      <p:ext uri="{BB962C8B-B14F-4D97-AF65-F5344CB8AC3E}">
        <p14:creationId xmlns:p14="http://schemas.microsoft.com/office/powerpoint/2010/main" val="11270244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1792288" y="4724400"/>
            <a:ext cx="5486400" cy="566738"/>
          </a:xfrm>
        </p:spPr>
        <p:txBody>
          <a:bodyPr anchor="b">
            <a:normAutofit/>
          </a:bodyPr>
          <a:lstStyle>
            <a:lvl1pPr algn="l">
              <a:defRPr sz="2800" b="0">
                <a:solidFill>
                  <a:schemeClr val="tx1">
                    <a:lumMod val="85000"/>
                    <a:lumOff val="15000"/>
                  </a:schemeClr>
                </a:solidFill>
              </a:defRPr>
            </a:lvl1pPr>
          </a:lstStyle>
          <a:p>
            <a:r>
              <a:rPr lang="en-US"/>
              <a:t>Click to edit Master title style</a:t>
            </a:r>
            <a:endParaRPr lang="en-US" dirty="0"/>
          </a:p>
        </p:txBody>
      </p:sp>
      <p:sp>
        <p:nvSpPr>
          <p:cNvPr id="3" name="Picture Placeholder 2"/>
          <p:cNvSpPr>
            <a:spLocks noGrp="1"/>
          </p:cNvSpPr>
          <p:nvPr>
            <p:ph type="pic" idx="1"/>
          </p:nvPr>
        </p:nvSpPr>
        <p:spPr>
          <a:xfrm>
            <a:off x="1792288" y="457200"/>
            <a:ext cx="5486400" cy="4114800"/>
          </a:xfrm>
        </p:spPr>
        <p:txBody>
          <a:bodyPr/>
          <a:lstStyle>
            <a:lvl1pPr marL="0" indent="0">
              <a:buNone/>
              <a:defRPr sz="3200">
                <a:solidFill>
                  <a:schemeClr val="tx1">
                    <a:lumMod val="85000"/>
                    <a:lumOff val="15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p:cNvSpPr>
            <a:spLocks noGrp="1"/>
          </p:cNvSpPr>
          <p:nvPr>
            <p:ph type="body" sz="half" idx="2"/>
          </p:nvPr>
        </p:nvSpPr>
        <p:spPr>
          <a:xfrm>
            <a:off x="1792288" y="5367338"/>
            <a:ext cx="5486400" cy="804862"/>
          </a:xfrm>
        </p:spPr>
        <p:txBody>
          <a:bodyPr>
            <a:normAutofit/>
          </a:bodyPr>
          <a:lstStyle>
            <a:lvl1pPr marL="0" indent="0">
              <a:buNone/>
              <a:defRPr sz="2000">
                <a:solidFill>
                  <a:schemeClr val="tx1">
                    <a:lumMod val="85000"/>
                    <a:lumOff val="1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Slide Number Placeholder 5"/>
          <p:cNvSpPr>
            <a:spLocks noGrp="1"/>
          </p:cNvSpPr>
          <p:nvPr>
            <p:ph type="sldNum" sz="quarter" idx="12"/>
          </p:nvPr>
        </p:nvSpPr>
        <p:spPr>
          <a:xfrm>
            <a:off x="457200" y="6248400"/>
            <a:ext cx="762000" cy="533400"/>
          </a:xfrm>
        </p:spPr>
        <p:txBody>
          <a:bodyPr/>
          <a:lstStyle>
            <a:lvl1pPr algn="l">
              <a:defRPr sz="1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fld id="{F1932CD8-2456-4537-B600-04522923C878}" type="slidenum">
              <a:rPr lang="en-US" smtClean="0">
                <a:solidFill>
                  <a:prstClr val="black">
                    <a:lumMod val="85000"/>
                    <a:lumOff val="15000"/>
                  </a:prstClr>
                </a:solidFill>
              </a:rPr>
              <a:pPr/>
              <a:t>‹#›</a:t>
            </a:fld>
            <a:endParaRPr lang="en-US" dirty="0">
              <a:solidFill>
                <a:prstClr val="black">
                  <a:lumMod val="85000"/>
                  <a:lumOff val="15000"/>
                </a:prstClr>
              </a:solidFill>
            </a:endParaRPr>
          </a:p>
        </p:txBody>
      </p:sp>
    </p:spTree>
    <p:extLst>
      <p:ext uri="{BB962C8B-B14F-4D97-AF65-F5344CB8AC3E}">
        <p14:creationId xmlns:p14="http://schemas.microsoft.com/office/powerpoint/2010/main" val="30168682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tx1">
                    <a:lumMod val="85000"/>
                    <a:lumOff val="15000"/>
                  </a:schemeClr>
                </a:solidFill>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lvl1pPr>
              <a:defRPr>
                <a:solidFill>
                  <a:schemeClr val="tx1">
                    <a:lumMod val="85000"/>
                    <a:lumOff val="15000"/>
                  </a:schemeClr>
                </a:solidFill>
              </a:defRPr>
            </a:lvl1pPr>
            <a:lvl2pPr>
              <a:defRPr>
                <a:solidFill>
                  <a:schemeClr val="tx1">
                    <a:lumMod val="85000"/>
                    <a:lumOff val="15000"/>
                  </a:schemeClr>
                </a:solidFill>
              </a:defRPr>
            </a:lvl2pPr>
            <a:lvl3pPr>
              <a:defRPr>
                <a:solidFill>
                  <a:schemeClr val="tx1">
                    <a:lumMod val="85000"/>
                    <a:lumOff val="15000"/>
                  </a:schemeClr>
                </a:solidFill>
              </a:defRPr>
            </a:lvl3pPr>
            <a:lvl4pPr>
              <a:defRPr>
                <a:solidFill>
                  <a:schemeClr val="tx1">
                    <a:lumMod val="85000"/>
                    <a:lumOff val="15000"/>
                  </a:schemeClr>
                </a:solidFill>
              </a:defRPr>
            </a:lvl4pPr>
            <a:lvl5pPr>
              <a:defRPr>
                <a:solidFill>
                  <a:schemeClr val="tx1">
                    <a:lumMod val="85000"/>
                    <a:lumOff val="15000"/>
                  </a:schemeClr>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6F20639-1699-4958-8469-EAD60A3B590A}" type="datetime1">
              <a:rPr lang="en-US" smtClean="0">
                <a:solidFill>
                  <a:prstClr val="black">
                    <a:tint val="75000"/>
                  </a:prstClr>
                </a:solidFill>
              </a:rPr>
              <a:pPr/>
              <a:t>2/16/2017</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E46D2427-4AE7-4AFA-820A-FD7DD64A3144}"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57514560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lvl1pPr>
              <a:defRPr>
                <a:solidFill>
                  <a:schemeClr val="tx1">
                    <a:lumMod val="85000"/>
                    <a:lumOff val="15000"/>
                  </a:schemeClr>
                </a:solidFill>
              </a:defRPr>
            </a:lvl1pPr>
          </a:lstStyle>
          <a:p>
            <a:r>
              <a:rPr lang="en-US"/>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lvl1pPr>
              <a:defRPr>
                <a:solidFill>
                  <a:schemeClr val="tx1">
                    <a:lumMod val="85000"/>
                    <a:lumOff val="15000"/>
                  </a:schemeClr>
                </a:solidFill>
              </a:defRPr>
            </a:lvl1pPr>
            <a:lvl2pPr>
              <a:defRPr>
                <a:solidFill>
                  <a:schemeClr val="tx1">
                    <a:lumMod val="85000"/>
                    <a:lumOff val="15000"/>
                  </a:schemeClr>
                </a:solidFill>
              </a:defRPr>
            </a:lvl2pPr>
            <a:lvl3pPr>
              <a:defRPr>
                <a:solidFill>
                  <a:schemeClr val="tx1">
                    <a:lumMod val="85000"/>
                    <a:lumOff val="15000"/>
                  </a:schemeClr>
                </a:solidFill>
              </a:defRPr>
            </a:lvl3pPr>
            <a:lvl4pPr>
              <a:defRPr>
                <a:solidFill>
                  <a:schemeClr val="tx1">
                    <a:lumMod val="85000"/>
                    <a:lumOff val="15000"/>
                  </a:schemeClr>
                </a:solidFill>
              </a:defRPr>
            </a:lvl4pPr>
            <a:lvl5pPr>
              <a:defRPr>
                <a:solidFill>
                  <a:schemeClr val="tx1">
                    <a:lumMod val="85000"/>
                    <a:lumOff val="15000"/>
                  </a:schemeClr>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6CCECB65-2BB2-4600-B132-72E877AF0804}" type="datetime1">
              <a:rPr lang="en-US" smtClean="0">
                <a:solidFill>
                  <a:prstClr val="black">
                    <a:tint val="75000"/>
                  </a:prstClr>
                </a:solidFill>
              </a:rPr>
              <a:pPr/>
              <a:t>2/16/2017</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p>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p>
            <a:fld id="{E46D2427-4AE7-4AFA-820A-FD7DD64A3144}"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42586495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hank You">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4" name="Title 1"/>
          <p:cNvSpPr>
            <a:spLocks noGrp="1"/>
          </p:cNvSpPr>
          <p:nvPr>
            <p:ph type="ctrTitle"/>
          </p:nvPr>
        </p:nvSpPr>
        <p:spPr>
          <a:xfrm>
            <a:off x="685800" y="2971800"/>
            <a:ext cx="7772400" cy="685800"/>
          </a:xfrm>
        </p:spPr>
        <p:txBody>
          <a:bodyPr>
            <a:noAutofit/>
          </a:bodyPr>
          <a:lstStyle>
            <a:lvl1pPr>
              <a:defRPr sz="4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r>
              <a:rPr lang="en-US"/>
              <a:t>Click to edit Master title style</a:t>
            </a:r>
            <a:endParaRPr lang="en-US" dirty="0"/>
          </a:p>
        </p:txBody>
      </p:sp>
      <p:sp>
        <p:nvSpPr>
          <p:cNvPr id="5" name="Subtitle 2"/>
          <p:cNvSpPr>
            <a:spLocks noGrp="1"/>
          </p:cNvSpPr>
          <p:nvPr>
            <p:ph type="subTitle" idx="1"/>
          </p:nvPr>
        </p:nvSpPr>
        <p:spPr>
          <a:xfrm>
            <a:off x="685800" y="3733800"/>
            <a:ext cx="7772400" cy="1752600"/>
          </a:xfrm>
        </p:spPr>
        <p:txBody>
          <a:bodyPr>
            <a:normAutofit/>
          </a:bodyPr>
          <a:lstStyle>
            <a:lvl1pPr marL="0" indent="0" algn="ctr">
              <a:buNone/>
              <a:defRPr sz="3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97666880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Disclaimer">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5" name="Picture 14" descr="QIO and HSAG logo." title="Quality Improvement Organizations - Health Services Advisory Group, Inc."/>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2743200" y="3352800"/>
            <a:ext cx="3657600" cy="539515"/>
          </a:xfrm>
          <a:prstGeom prst="rect">
            <a:avLst/>
          </a:prstGeom>
        </p:spPr>
      </p:pic>
      <p:sp>
        <p:nvSpPr>
          <p:cNvPr id="16" name="Subtitle 2"/>
          <p:cNvSpPr>
            <a:spLocks noGrp="1"/>
          </p:cNvSpPr>
          <p:nvPr>
            <p:ph type="subTitle" idx="1" hasCustomPrompt="1"/>
          </p:nvPr>
        </p:nvSpPr>
        <p:spPr>
          <a:xfrm>
            <a:off x="1371600" y="4572000"/>
            <a:ext cx="6400800" cy="1371600"/>
          </a:xfrm>
        </p:spPr>
        <p:txBody>
          <a:bodyPr>
            <a:normAutofit/>
          </a:bodyPr>
          <a:lstStyle>
            <a:lvl1pPr marL="0" indent="0" algn="ctr">
              <a:buNone/>
              <a:defRPr sz="1400" baseline="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 Disclaimer Text --</a:t>
            </a:r>
          </a:p>
        </p:txBody>
      </p:sp>
      <p:sp>
        <p:nvSpPr>
          <p:cNvPr id="17" name="Title 8"/>
          <p:cNvSpPr>
            <a:spLocks noGrp="1"/>
          </p:cNvSpPr>
          <p:nvPr>
            <p:ph type="title"/>
          </p:nvPr>
        </p:nvSpPr>
        <p:spPr>
          <a:xfrm>
            <a:off x="1371600" y="4191000"/>
            <a:ext cx="6400800" cy="381000"/>
          </a:xfrm>
        </p:spPr>
        <p:txBody>
          <a:bodyPr>
            <a:normAutofit/>
          </a:bodyPr>
          <a:lstStyle>
            <a:lvl1pPr>
              <a:defRPr sz="1600">
                <a:solidFill>
                  <a:schemeClr val="tx1">
                    <a:lumMod val="85000"/>
                    <a:lumOff val="15000"/>
                  </a:schemeClr>
                </a:solidFill>
              </a:defRPr>
            </a:lvl1pPr>
          </a:lstStyle>
          <a:p>
            <a:r>
              <a:rPr lang="en-US"/>
              <a:t>Click to edit Master title style</a:t>
            </a:r>
            <a:endParaRPr lang="en-US" dirty="0"/>
          </a:p>
        </p:txBody>
      </p:sp>
    </p:spTree>
    <p:extLst>
      <p:ext uri="{BB962C8B-B14F-4D97-AF65-F5344CB8AC3E}">
        <p14:creationId xmlns:p14="http://schemas.microsoft.com/office/powerpoint/2010/main" val="102291578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971800"/>
            <a:ext cx="7772400" cy="685800"/>
          </a:xfrm>
        </p:spPr>
        <p:txBody>
          <a:bodyPr>
            <a:noAutofit/>
          </a:bodyPr>
          <a:lstStyle>
            <a:lvl1pPr>
              <a:defRPr sz="4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r>
              <a:rPr lang="en-US"/>
              <a:t>Click to edit Master title style</a:t>
            </a:r>
            <a:endParaRPr lang="en-US" dirty="0"/>
          </a:p>
        </p:txBody>
      </p:sp>
      <p:sp>
        <p:nvSpPr>
          <p:cNvPr id="3" name="Subtitle 2"/>
          <p:cNvSpPr>
            <a:spLocks noGrp="1"/>
          </p:cNvSpPr>
          <p:nvPr>
            <p:ph type="subTitle" idx="1"/>
          </p:nvPr>
        </p:nvSpPr>
        <p:spPr>
          <a:xfrm>
            <a:off x="685800" y="3733800"/>
            <a:ext cx="7772400" cy="1752600"/>
          </a:xfrm>
        </p:spPr>
        <p:txBody>
          <a:bodyPr>
            <a:normAutofit/>
          </a:bodyPr>
          <a:lstStyle>
            <a:lvl1pPr marL="0" indent="0" algn="ctr">
              <a:buNone/>
              <a:defRPr sz="3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120031789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le and Content">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3" name="Content Placeholder 2"/>
          <p:cNvSpPr>
            <a:spLocks noGrp="1"/>
          </p:cNvSpPr>
          <p:nvPr>
            <p:ph idx="1"/>
          </p:nvPr>
        </p:nvSpPr>
        <p:spPr>
          <a:xfrm>
            <a:off x="457200" y="1219200"/>
            <a:ext cx="8229600" cy="4906963"/>
          </a:xfrm>
        </p:spPr>
        <p:txBody>
          <a:bodyPr/>
          <a:lstStyle>
            <a:lvl1pPr>
              <a:defRPr sz="28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a:defRPr sz="2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2pPr>
            <a:lvl3pPr>
              <a:defRPr sz="20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3pPr>
            <a:lvl4pPr>
              <a:defRPr>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4pPr>
            <a:lvl5pPr>
              <a:defRPr>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Slide Number Placeholder 5"/>
          <p:cNvSpPr>
            <a:spLocks noGrp="1"/>
          </p:cNvSpPr>
          <p:nvPr>
            <p:ph type="sldNum" sz="quarter" idx="10"/>
          </p:nvPr>
        </p:nvSpPr>
        <p:spPr>
          <a:xfrm>
            <a:off x="457200" y="6248400"/>
            <a:ext cx="762000" cy="533400"/>
          </a:xfrm>
        </p:spPr>
        <p:txBody>
          <a:bodyPr/>
          <a:lstStyle>
            <a:lvl1pPr algn="l" eaLnBrk="0" fontAlgn="base" hangingPunct="0">
              <a:spcBef>
                <a:spcPct val="0"/>
              </a:spcBef>
              <a:spcAft>
                <a:spcPct val="0"/>
              </a:spcAft>
              <a:defRPr sz="1400" smtClean="0">
                <a:solidFill>
                  <a:prstClr val="black">
                    <a:lumMod val="85000"/>
                    <a:lumOff val="15000"/>
                  </a:prstClr>
                </a:solidFill>
                <a:latin typeface="Calibri" panose="020F0502020204030204" pitchFamily="34" charset="0"/>
                <a:ea typeface="Tahoma" panose="020B0604030504040204" pitchFamily="34" charset="0"/>
                <a:cs typeface="Tahoma" panose="020B0604030504040204" pitchFamily="34" charset="0"/>
              </a:defRPr>
            </a:lvl1pPr>
          </a:lstStyle>
          <a:p>
            <a:pPr>
              <a:defRPr/>
            </a:pPr>
            <a:fld id="{7FACCE71-C330-477F-84D9-414720DEF4D7}" type="slidenum">
              <a:rPr lang="en-US"/>
              <a:pPr>
                <a:defRPr/>
              </a:pPr>
              <a:t>‹#›</a:t>
            </a:fld>
            <a:endParaRPr lang="en-US" dirty="0"/>
          </a:p>
        </p:txBody>
      </p:sp>
    </p:spTree>
    <p:extLst>
      <p:ext uri="{BB962C8B-B14F-4D97-AF65-F5344CB8AC3E}">
        <p14:creationId xmlns:p14="http://schemas.microsoft.com/office/powerpoint/2010/main" val="318800946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ransition Slide">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4" name="Title 1"/>
          <p:cNvSpPr>
            <a:spLocks noGrp="1"/>
          </p:cNvSpPr>
          <p:nvPr>
            <p:ph type="ctrTitle"/>
          </p:nvPr>
        </p:nvSpPr>
        <p:spPr>
          <a:xfrm>
            <a:off x="685800" y="2971800"/>
            <a:ext cx="7772400" cy="685800"/>
          </a:xfrm>
        </p:spPr>
        <p:txBody>
          <a:bodyPr>
            <a:noAutofit/>
          </a:bodyPr>
          <a:lstStyle>
            <a:lvl1pPr>
              <a:defRPr sz="4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r>
              <a:rPr lang="en-US"/>
              <a:t>Click to edit Master title style</a:t>
            </a:r>
            <a:endParaRPr lang="en-US" dirty="0"/>
          </a:p>
        </p:txBody>
      </p:sp>
      <p:sp>
        <p:nvSpPr>
          <p:cNvPr id="5" name="Subtitle 2"/>
          <p:cNvSpPr>
            <a:spLocks noGrp="1"/>
          </p:cNvSpPr>
          <p:nvPr>
            <p:ph type="subTitle" idx="1"/>
          </p:nvPr>
        </p:nvSpPr>
        <p:spPr>
          <a:xfrm>
            <a:off x="685800" y="3733800"/>
            <a:ext cx="7772400" cy="1752600"/>
          </a:xfrm>
        </p:spPr>
        <p:txBody>
          <a:bodyPr>
            <a:normAutofit/>
          </a:bodyPr>
          <a:lstStyle>
            <a:lvl1pPr marL="0" indent="0" algn="ctr">
              <a:buNone/>
              <a:defRPr sz="3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107384435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Two Content">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219200"/>
            <a:ext cx="4038600" cy="4906963"/>
          </a:xfrm>
        </p:spPr>
        <p:txBody>
          <a:bodyPr/>
          <a:lstStyle>
            <a:lvl1pPr>
              <a:defRPr sz="2800">
                <a:solidFill>
                  <a:schemeClr val="tx1">
                    <a:lumMod val="85000"/>
                    <a:lumOff val="15000"/>
                  </a:schemeClr>
                </a:solidFill>
              </a:defRPr>
            </a:lvl1pPr>
            <a:lvl2pPr>
              <a:defRPr sz="2400">
                <a:solidFill>
                  <a:schemeClr val="tx1">
                    <a:lumMod val="85000"/>
                    <a:lumOff val="15000"/>
                  </a:schemeClr>
                </a:solidFill>
              </a:defRPr>
            </a:lvl2pPr>
            <a:lvl3pPr>
              <a:defRPr sz="2000">
                <a:solidFill>
                  <a:schemeClr val="tx1">
                    <a:lumMod val="85000"/>
                    <a:lumOff val="15000"/>
                  </a:schemeClr>
                </a:solidFill>
              </a:defRPr>
            </a:lvl3pPr>
            <a:lvl4pPr>
              <a:defRPr sz="1800">
                <a:solidFill>
                  <a:schemeClr val="tx1">
                    <a:lumMod val="85000"/>
                    <a:lumOff val="15000"/>
                  </a:schemeClr>
                </a:solidFill>
              </a:defRPr>
            </a:lvl4pPr>
            <a:lvl5pPr>
              <a:defRPr sz="1800">
                <a:solidFill>
                  <a:schemeClr val="tx1">
                    <a:lumMod val="85000"/>
                    <a:lumOff val="15000"/>
                  </a:schemeClr>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48200" y="1219200"/>
            <a:ext cx="4038600" cy="4906963"/>
          </a:xfrm>
        </p:spPr>
        <p:txBody>
          <a:bodyPr/>
          <a:lstStyle>
            <a:lvl1pPr>
              <a:defRPr sz="2800">
                <a:solidFill>
                  <a:schemeClr val="tx1">
                    <a:lumMod val="85000"/>
                    <a:lumOff val="15000"/>
                  </a:schemeClr>
                </a:solidFill>
              </a:defRPr>
            </a:lvl1pPr>
            <a:lvl2pPr>
              <a:defRPr sz="2400">
                <a:solidFill>
                  <a:schemeClr val="tx1">
                    <a:lumMod val="85000"/>
                    <a:lumOff val="15000"/>
                  </a:schemeClr>
                </a:solidFill>
              </a:defRPr>
            </a:lvl2pPr>
            <a:lvl3pPr>
              <a:defRPr sz="2000">
                <a:solidFill>
                  <a:schemeClr val="tx1">
                    <a:lumMod val="85000"/>
                    <a:lumOff val="15000"/>
                  </a:schemeClr>
                </a:solidFill>
              </a:defRPr>
            </a:lvl3pPr>
            <a:lvl4pPr>
              <a:defRPr sz="1800">
                <a:solidFill>
                  <a:schemeClr val="tx1">
                    <a:lumMod val="85000"/>
                    <a:lumOff val="15000"/>
                  </a:schemeClr>
                </a:solidFill>
              </a:defRPr>
            </a:lvl4pPr>
            <a:lvl5pPr>
              <a:defRPr sz="1800">
                <a:solidFill>
                  <a:schemeClr val="tx1">
                    <a:lumMod val="85000"/>
                    <a:lumOff val="15000"/>
                  </a:schemeClr>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5" name="Slide Number Placeholder 5"/>
          <p:cNvSpPr>
            <a:spLocks noGrp="1"/>
          </p:cNvSpPr>
          <p:nvPr>
            <p:ph type="sldNum" sz="quarter" idx="10"/>
          </p:nvPr>
        </p:nvSpPr>
        <p:spPr>
          <a:xfrm>
            <a:off x="457200" y="6248400"/>
            <a:ext cx="762000" cy="533400"/>
          </a:xfrm>
        </p:spPr>
        <p:txBody>
          <a:bodyPr/>
          <a:lstStyle>
            <a:lvl1pPr algn="l" eaLnBrk="0" fontAlgn="base" hangingPunct="0">
              <a:spcBef>
                <a:spcPct val="0"/>
              </a:spcBef>
              <a:spcAft>
                <a:spcPct val="0"/>
              </a:spcAft>
              <a:defRPr sz="1400" smtClean="0">
                <a:solidFill>
                  <a:prstClr val="black">
                    <a:lumMod val="85000"/>
                    <a:lumOff val="15000"/>
                  </a:prstClr>
                </a:solidFill>
                <a:latin typeface="Calibri" panose="020F0502020204030204" pitchFamily="34" charset="0"/>
                <a:ea typeface="Tahoma" panose="020B0604030504040204" pitchFamily="34" charset="0"/>
                <a:cs typeface="Tahoma" panose="020B0604030504040204" pitchFamily="34" charset="0"/>
              </a:defRPr>
            </a:lvl1pPr>
          </a:lstStyle>
          <a:p>
            <a:pPr>
              <a:defRPr/>
            </a:pPr>
            <a:fld id="{CC0E529B-B446-405B-AD7F-3D7C8A8BF15F}" type="slidenum">
              <a:rPr lang="en-US"/>
              <a:pPr>
                <a:defRPr/>
              </a:pPr>
              <a:t>‹#›</a:t>
            </a:fld>
            <a:endParaRPr lang="en-US" dirty="0"/>
          </a:p>
        </p:txBody>
      </p:sp>
    </p:spTree>
    <p:extLst>
      <p:ext uri="{BB962C8B-B14F-4D97-AF65-F5344CB8AC3E}">
        <p14:creationId xmlns:p14="http://schemas.microsoft.com/office/powerpoint/2010/main" val="105664194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Comparison">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457200" y="1535113"/>
            <a:ext cx="4040188" cy="639762"/>
          </a:xfrm>
        </p:spPr>
        <p:txBody>
          <a:bodyPr anchor="b"/>
          <a:lstStyle>
            <a:lvl1pPr marL="0" indent="0">
              <a:buNone/>
              <a:defRPr sz="2400" b="1">
                <a:solidFill>
                  <a:schemeClr val="tx1">
                    <a:lumMod val="85000"/>
                    <a:lumOff val="1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solidFill>
                  <a:schemeClr val="tx1">
                    <a:lumMod val="85000"/>
                    <a:lumOff val="15000"/>
                  </a:schemeClr>
                </a:solidFill>
              </a:defRPr>
            </a:lvl1pPr>
            <a:lvl2pPr>
              <a:defRPr sz="2000">
                <a:solidFill>
                  <a:schemeClr val="tx1">
                    <a:lumMod val="85000"/>
                    <a:lumOff val="15000"/>
                  </a:schemeClr>
                </a:solidFill>
              </a:defRPr>
            </a:lvl2pPr>
            <a:lvl3pPr>
              <a:defRPr sz="1800">
                <a:solidFill>
                  <a:schemeClr val="tx1">
                    <a:lumMod val="85000"/>
                    <a:lumOff val="15000"/>
                  </a:schemeClr>
                </a:solidFill>
              </a:defRPr>
            </a:lvl3pPr>
            <a:lvl4pPr>
              <a:defRPr sz="1600">
                <a:solidFill>
                  <a:schemeClr val="tx1">
                    <a:lumMod val="85000"/>
                    <a:lumOff val="15000"/>
                  </a:schemeClr>
                </a:solidFill>
              </a:defRPr>
            </a:lvl4pPr>
            <a:lvl5pPr>
              <a:defRPr sz="1600">
                <a:solidFill>
                  <a:schemeClr val="tx1">
                    <a:lumMod val="85000"/>
                    <a:lumOff val="15000"/>
                  </a:schemeClr>
                </a:solidFill>
              </a:defRPr>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solidFill>
                  <a:schemeClr val="tx1">
                    <a:lumMod val="85000"/>
                    <a:lumOff val="1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solidFill>
                  <a:schemeClr val="tx1">
                    <a:lumMod val="85000"/>
                    <a:lumOff val="15000"/>
                  </a:schemeClr>
                </a:solidFill>
              </a:defRPr>
            </a:lvl1pPr>
            <a:lvl2pPr>
              <a:defRPr sz="2000">
                <a:solidFill>
                  <a:schemeClr val="tx1">
                    <a:lumMod val="85000"/>
                    <a:lumOff val="15000"/>
                  </a:schemeClr>
                </a:solidFill>
              </a:defRPr>
            </a:lvl2pPr>
            <a:lvl3pPr>
              <a:defRPr sz="1800">
                <a:solidFill>
                  <a:schemeClr val="tx1">
                    <a:lumMod val="85000"/>
                    <a:lumOff val="15000"/>
                  </a:schemeClr>
                </a:solidFill>
              </a:defRPr>
            </a:lvl3pPr>
            <a:lvl4pPr>
              <a:defRPr sz="1600">
                <a:solidFill>
                  <a:schemeClr val="tx1">
                    <a:lumMod val="85000"/>
                    <a:lumOff val="15000"/>
                  </a:schemeClr>
                </a:solidFill>
              </a:defRPr>
            </a:lvl4pPr>
            <a:lvl5pPr>
              <a:defRPr sz="1600">
                <a:solidFill>
                  <a:schemeClr val="tx1">
                    <a:lumMod val="85000"/>
                    <a:lumOff val="15000"/>
                  </a:schemeClr>
                </a:solidFill>
              </a:defRPr>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7" name="Slide Number Placeholder 5"/>
          <p:cNvSpPr>
            <a:spLocks noGrp="1"/>
          </p:cNvSpPr>
          <p:nvPr>
            <p:ph type="sldNum" sz="quarter" idx="10"/>
          </p:nvPr>
        </p:nvSpPr>
        <p:spPr>
          <a:xfrm>
            <a:off x="457200" y="6248400"/>
            <a:ext cx="762000" cy="533400"/>
          </a:xfrm>
        </p:spPr>
        <p:txBody>
          <a:bodyPr/>
          <a:lstStyle>
            <a:lvl1pPr algn="l" eaLnBrk="0" fontAlgn="base" hangingPunct="0">
              <a:spcBef>
                <a:spcPct val="0"/>
              </a:spcBef>
              <a:spcAft>
                <a:spcPct val="0"/>
              </a:spcAft>
              <a:defRPr sz="1400" smtClean="0">
                <a:solidFill>
                  <a:prstClr val="black">
                    <a:lumMod val="85000"/>
                    <a:lumOff val="15000"/>
                  </a:prstClr>
                </a:solidFill>
                <a:latin typeface="Calibri" panose="020F0502020204030204" pitchFamily="34" charset="0"/>
                <a:ea typeface="Tahoma" panose="020B0604030504040204" pitchFamily="34" charset="0"/>
                <a:cs typeface="Tahoma" panose="020B0604030504040204" pitchFamily="34" charset="0"/>
              </a:defRPr>
            </a:lvl1pPr>
          </a:lstStyle>
          <a:p>
            <a:pPr>
              <a:defRPr/>
            </a:pPr>
            <a:fld id="{ACEA8B97-29C0-41CF-A4EE-65AEEABA0568}" type="slidenum">
              <a:rPr lang="en-US"/>
              <a:pPr>
                <a:defRPr/>
              </a:pPr>
              <a:t>‹#›</a:t>
            </a:fld>
            <a:endParaRPr lang="en-US" dirty="0"/>
          </a:p>
        </p:txBody>
      </p:sp>
    </p:spTree>
    <p:extLst>
      <p:ext uri="{BB962C8B-B14F-4D97-AF65-F5344CB8AC3E}">
        <p14:creationId xmlns:p14="http://schemas.microsoft.com/office/powerpoint/2010/main" val="396639909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Title Only">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6" name="Title 1"/>
          <p:cNvSpPr>
            <a:spLocks noGrp="1"/>
          </p:cNvSpPr>
          <p:nvPr>
            <p:ph type="title"/>
          </p:nvPr>
        </p:nvSpPr>
        <p:spPr>
          <a:xfrm>
            <a:off x="228600" y="304800"/>
            <a:ext cx="8686800" cy="533400"/>
          </a:xfrm>
        </p:spPr>
        <p:txBody>
          <a:bodyPr>
            <a:noAutofit/>
          </a:bodyPr>
          <a:lstStyle>
            <a:lvl1pPr algn="l">
              <a:defRPr sz="3200">
                <a:solidFill>
                  <a:schemeClr val="bg1"/>
                </a:solidFill>
                <a:latin typeface="Calibri" panose="020F0502020204030204" pitchFamily="34" charset="0"/>
                <a:ea typeface="Tahoma" panose="020B0604030504040204" pitchFamily="34" charset="0"/>
                <a:cs typeface="Tahoma" panose="020B0604030504040204" pitchFamily="34" charset="0"/>
              </a:defRPr>
            </a:lvl1pPr>
          </a:lstStyle>
          <a:p>
            <a:r>
              <a:rPr lang="en-US" dirty="0"/>
              <a:t>Click to edit Master title style</a:t>
            </a:r>
          </a:p>
        </p:txBody>
      </p:sp>
      <p:sp>
        <p:nvSpPr>
          <p:cNvPr id="3" name="Slide Number Placeholder 5"/>
          <p:cNvSpPr>
            <a:spLocks noGrp="1"/>
          </p:cNvSpPr>
          <p:nvPr>
            <p:ph type="sldNum" sz="quarter" idx="10"/>
          </p:nvPr>
        </p:nvSpPr>
        <p:spPr>
          <a:xfrm>
            <a:off x="457200" y="6248400"/>
            <a:ext cx="762000" cy="533400"/>
          </a:xfrm>
        </p:spPr>
        <p:txBody>
          <a:bodyPr/>
          <a:lstStyle>
            <a:lvl1pPr algn="l" eaLnBrk="0" fontAlgn="base" hangingPunct="0">
              <a:spcBef>
                <a:spcPct val="0"/>
              </a:spcBef>
              <a:spcAft>
                <a:spcPct val="0"/>
              </a:spcAft>
              <a:defRPr sz="1400" smtClean="0">
                <a:solidFill>
                  <a:prstClr val="black">
                    <a:lumMod val="85000"/>
                    <a:lumOff val="15000"/>
                  </a:prstClr>
                </a:solidFill>
                <a:latin typeface="Calibri" panose="020F0502020204030204" pitchFamily="34" charset="0"/>
                <a:ea typeface="Tahoma" panose="020B0604030504040204" pitchFamily="34" charset="0"/>
                <a:cs typeface="Tahoma" panose="020B0604030504040204" pitchFamily="34" charset="0"/>
              </a:defRPr>
            </a:lvl1pPr>
          </a:lstStyle>
          <a:p>
            <a:pPr>
              <a:defRPr/>
            </a:pPr>
            <a:fld id="{A4F9A73F-5749-4183-BF00-DC1AB5F399BF}" type="slidenum">
              <a:rPr lang="en-US"/>
              <a:pPr>
                <a:defRPr/>
              </a:pPr>
              <a:t>‹#›</a:t>
            </a:fld>
            <a:endParaRPr lang="en-US" dirty="0"/>
          </a:p>
        </p:txBody>
      </p:sp>
    </p:spTree>
    <p:extLst>
      <p:ext uri="{BB962C8B-B14F-4D97-AF65-F5344CB8AC3E}">
        <p14:creationId xmlns:p14="http://schemas.microsoft.com/office/powerpoint/2010/main" val="398749069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bg>
      <p:bgPr>
        <a:blipFill dpi="0" rotWithShape="0">
          <a:blip r:embed="rId2"/>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24235699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Content with Caption">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1066800"/>
            <a:ext cx="3008313" cy="1066800"/>
          </a:xfrm>
        </p:spPr>
        <p:txBody>
          <a:bodyPr anchor="b">
            <a:normAutofit/>
          </a:bodyPr>
          <a:lstStyle>
            <a:lvl1pPr algn="l">
              <a:defRPr sz="2800" b="0">
                <a:solidFill>
                  <a:schemeClr val="tx1">
                    <a:lumMod val="85000"/>
                    <a:lumOff val="15000"/>
                  </a:schemeClr>
                </a:solidFill>
              </a:defRPr>
            </a:lvl1pPr>
          </a:lstStyle>
          <a:p>
            <a:r>
              <a:rPr lang="en-US"/>
              <a:t>Click to edit Master title style</a:t>
            </a:r>
            <a:endParaRPr lang="en-US" dirty="0"/>
          </a:p>
        </p:txBody>
      </p:sp>
      <p:sp>
        <p:nvSpPr>
          <p:cNvPr id="3" name="Content Placeholder 2"/>
          <p:cNvSpPr>
            <a:spLocks noGrp="1"/>
          </p:cNvSpPr>
          <p:nvPr>
            <p:ph idx="1"/>
          </p:nvPr>
        </p:nvSpPr>
        <p:spPr>
          <a:xfrm>
            <a:off x="3575050" y="1066800"/>
            <a:ext cx="5111750" cy="5059363"/>
          </a:xfrm>
        </p:spPr>
        <p:txBody>
          <a:bodyPr/>
          <a:lstStyle>
            <a:lvl1pPr>
              <a:defRPr sz="2800">
                <a:solidFill>
                  <a:schemeClr val="tx1">
                    <a:lumMod val="85000"/>
                    <a:lumOff val="15000"/>
                  </a:schemeClr>
                </a:solidFill>
              </a:defRPr>
            </a:lvl1pPr>
            <a:lvl2pPr>
              <a:defRPr sz="2400">
                <a:solidFill>
                  <a:schemeClr val="tx1">
                    <a:lumMod val="85000"/>
                    <a:lumOff val="15000"/>
                  </a:schemeClr>
                </a:solidFill>
              </a:defRPr>
            </a:lvl2pPr>
            <a:lvl3pPr>
              <a:defRPr sz="2000">
                <a:solidFill>
                  <a:schemeClr val="tx1">
                    <a:lumMod val="85000"/>
                    <a:lumOff val="15000"/>
                  </a:schemeClr>
                </a:solidFill>
              </a:defRPr>
            </a:lvl3pPr>
            <a:lvl4pPr>
              <a:defRPr sz="2000">
                <a:solidFill>
                  <a:schemeClr val="tx1">
                    <a:lumMod val="85000"/>
                    <a:lumOff val="15000"/>
                  </a:schemeClr>
                </a:solidFill>
              </a:defRPr>
            </a:lvl4pPr>
            <a:lvl5pPr>
              <a:defRPr sz="2000">
                <a:solidFill>
                  <a:schemeClr val="tx1">
                    <a:lumMod val="85000"/>
                    <a:lumOff val="15000"/>
                  </a:schemeClr>
                </a:solidFill>
              </a:defRPr>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133600"/>
            <a:ext cx="3008313" cy="3992563"/>
          </a:xfrm>
        </p:spPr>
        <p:txBody>
          <a:bodyPr>
            <a:normAutofit/>
          </a:bodyPr>
          <a:lstStyle>
            <a:lvl1pPr marL="0" indent="0">
              <a:buNone/>
              <a:defRPr sz="2000">
                <a:solidFill>
                  <a:schemeClr val="tx1">
                    <a:lumMod val="85000"/>
                    <a:lumOff val="1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Slide Number Placeholder 5"/>
          <p:cNvSpPr>
            <a:spLocks noGrp="1"/>
          </p:cNvSpPr>
          <p:nvPr>
            <p:ph type="sldNum" sz="quarter" idx="10"/>
          </p:nvPr>
        </p:nvSpPr>
        <p:spPr>
          <a:xfrm>
            <a:off x="457200" y="6248400"/>
            <a:ext cx="762000" cy="533400"/>
          </a:xfrm>
        </p:spPr>
        <p:txBody>
          <a:bodyPr/>
          <a:lstStyle>
            <a:lvl1pPr algn="l" eaLnBrk="0" fontAlgn="base" hangingPunct="0">
              <a:spcBef>
                <a:spcPct val="0"/>
              </a:spcBef>
              <a:spcAft>
                <a:spcPct val="0"/>
              </a:spcAft>
              <a:defRPr sz="1400" smtClean="0">
                <a:solidFill>
                  <a:prstClr val="black">
                    <a:lumMod val="85000"/>
                    <a:lumOff val="15000"/>
                  </a:prstClr>
                </a:solidFill>
                <a:latin typeface="Calibri" panose="020F0502020204030204" pitchFamily="34" charset="0"/>
                <a:ea typeface="Tahoma" panose="020B0604030504040204" pitchFamily="34" charset="0"/>
                <a:cs typeface="Tahoma" panose="020B0604030504040204" pitchFamily="34" charset="0"/>
              </a:defRPr>
            </a:lvl1pPr>
          </a:lstStyle>
          <a:p>
            <a:pPr>
              <a:defRPr/>
            </a:pPr>
            <a:fld id="{69FF4D30-F3E6-4290-AA81-F80D8E929830}" type="slidenum">
              <a:rPr lang="en-US"/>
              <a:pPr>
                <a:defRPr/>
              </a:pPr>
              <a:t>‹#›</a:t>
            </a:fld>
            <a:endParaRPr lang="en-US" dirty="0"/>
          </a:p>
        </p:txBody>
      </p:sp>
    </p:spTree>
    <p:extLst>
      <p:ext uri="{BB962C8B-B14F-4D97-AF65-F5344CB8AC3E}">
        <p14:creationId xmlns:p14="http://schemas.microsoft.com/office/powerpoint/2010/main" val="53967937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picTx" preserve="1">
  <p:cSld name="Picture with Caption">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1792288" y="4724400"/>
            <a:ext cx="5486400" cy="566738"/>
          </a:xfrm>
        </p:spPr>
        <p:txBody>
          <a:bodyPr anchor="b">
            <a:normAutofit/>
          </a:bodyPr>
          <a:lstStyle>
            <a:lvl1pPr algn="l">
              <a:defRPr sz="2800" b="0">
                <a:solidFill>
                  <a:schemeClr val="tx1">
                    <a:lumMod val="85000"/>
                    <a:lumOff val="15000"/>
                  </a:schemeClr>
                </a:solidFill>
              </a:defRPr>
            </a:lvl1pPr>
          </a:lstStyle>
          <a:p>
            <a:r>
              <a:rPr lang="en-US"/>
              <a:t>Click to edit Master title style</a:t>
            </a:r>
            <a:endParaRPr lang="en-US" dirty="0"/>
          </a:p>
        </p:txBody>
      </p:sp>
      <p:sp>
        <p:nvSpPr>
          <p:cNvPr id="3" name="Picture Placeholder 2"/>
          <p:cNvSpPr>
            <a:spLocks noGrp="1"/>
          </p:cNvSpPr>
          <p:nvPr>
            <p:ph type="pic" idx="1"/>
          </p:nvPr>
        </p:nvSpPr>
        <p:spPr>
          <a:xfrm>
            <a:off x="1792288" y="457200"/>
            <a:ext cx="5486400" cy="4114800"/>
          </a:xfrm>
        </p:spPr>
        <p:txBody>
          <a:bodyPr rtlCol="0">
            <a:normAutofit/>
          </a:bodyPr>
          <a:lstStyle>
            <a:lvl1pPr marL="0" indent="0">
              <a:buNone/>
              <a:defRPr sz="3200">
                <a:solidFill>
                  <a:schemeClr val="tx1">
                    <a:lumMod val="85000"/>
                    <a:lumOff val="15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367338"/>
            <a:ext cx="5486400" cy="804862"/>
          </a:xfrm>
        </p:spPr>
        <p:txBody>
          <a:bodyPr>
            <a:normAutofit/>
          </a:bodyPr>
          <a:lstStyle>
            <a:lvl1pPr marL="0" indent="0">
              <a:buNone/>
              <a:defRPr sz="2000">
                <a:solidFill>
                  <a:schemeClr val="tx1">
                    <a:lumMod val="85000"/>
                    <a:lumOff val="1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Slide Number Placeholder 5"/>
          <p:cNvSpPr>
            <a:spLocks noGrp="1"/>
          </p:cNvSpPr>
          <p:nvPr>
            <p:ph type="sldNum" sz="quarter" idx="10"/>
          </p:nvPr>
        </p:nvSpPr>
        <p:spPr>
          <a:xfrm>
            <a:off x="457200" y="6248400"/>
            <a:ext cx="762000" cy="533400"/>
          </a:xfrm>
        </p:spPr>
        <p:txBody>
          <a:bodyPr/>
          <a:lstStyle>
            <a:lvl1pPr algn="l" eaLnBrk="0" fontAlgn="base" hangingPunct="0">
              <a:spcBef>
                <a:spcPct val="0"/>
              </a:spcBef>
              <a:spcAft>
                <a:spcPct val="0"/>
              </a:spcAft>
              <a:defRPr sz="1400" smtClean="0">
                <a:solidFill>
                  <a:prstClr val="black">
                    <a:lumMod val="85000"/>
                    <a:lumOff val="15000"/>
                  </a:prstClr>
                </a:solidFill>
                <a:latin typeface="Calibri" panose="020F0502020204030204" pitchFamily="34" charset="0"/>
                <a:ea typeface="Tahoma" panose="020B0604030504040204" pitchFamily="34" charset="0"/>
                <a:cs typeface="Tahoma" panose="020B0604030504040204" pitchFamily="34" charset="0"/>
              </a:defRPr>
            </a:lvl1pPr>
          </a:lstStyle>
          <a:p>
            <a:pPr>
              <a:defRPr/>
            </a:pPr>
            <a:fld id="{211DD456-E012-4026-AF97-F4B10664D1F1}" type="slidenum">
              <a:rPr lang="en-US"/>
              <a:pPr>
                <a:defRPr/>
              </a:pPr>
              <a:t>‹#›</a:t>
            </a:fld>
            <a:endParaRPr lang="en-US" dirty="0"/>
          </a:p>
        </p:txBody>
      </p:sp>
    </p:spTree>
    <p:extLst>
      <p:ext uri="{BB962C8B-B14F-4D97-AF65-F5344CB8AC3E}">
        <p14:creationId xmlns:p14="http://schemas.microsoft.com/office/powerpoint/2010/main" val="86066819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tx1">
                    <a:lumMod val="85000"/>
                    <a:lumOff val="15000"/>
                  </a:schemeClr>
                </a:solidFill>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lvl1pPr>
              <a:defRPr>
                <a:solidFill>
                  <a:schemeClr val="tx1">
                    <a:lumMod val="85000"/>
                    <a:lumOff val="15000"/>
                  </a:schemeClr>
                </a:solidFill>
              </a:defRPr>
            </a:lvl1pPr>
            <a:lvl2pPr>
              <a:defRPr>
                <a:solidFill>
                  <a:schemeClr val="tx1">
                    <a:lumMod val="85000"/>
                    <a:lumOff val="15000"/>
                  </a:schemeClr>
                </a:solidFill>
              </a:defRPr>
            </a:lvl2pPr>
            <a:lvl3pPr>
              <a:defRPr>
                <a:solidFill>
                  <a:schemeClr val="tx1">
                    <a:lumMod val="85000"/>
                    <a:lumOff val="15000"/>
                  </a:schemeClr>
                </a:solidFill>
              </a:defRPr>
            </a:lvl3pPr>
            <a:lvl4pPr>
              <a:defRPr>
                <a:solidFill>
                  <a:schemeClr val="tx1">
                    <a:lumMod val="85000"/>
                    <a:lumOff val="15000"/>
                  </a:schemeClr>
                </a:solidFill>
              </a:defRPr>
            </a:lvl4pPr>
            <a:lvl5pPr>
              <a:defRPr>
                <a:solidFill>
                  <a:schemeClr val="tx1">
                    <a:lumMod val="85000"/>
                    <a:lumOff val="15000"/>
                  </a:schemeClr>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a:latin typeface="Arial" charset="0"/>
              </a:defRPr>
            </a:lvl1pPr>
          </a:lstStyle>
          <a:p>
            <a:pPr>
              <a:defRPr/>
            </a:pPr>
            <a:fld id="{558C9B02-F64F-4A4E-A857-4CC3900AC772}" type="datetime1">
              <a:rPr lang="en-US"/>
              <a:pPr>
                <a:defRPr/>
              </a:pPr>
              <a:t>2/16/2017</a:t>
            </a:fld>
            <a:endParaRPr lang="en-US" dirty="0"/>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a:latin typeface="Arial" charset="0"/>
              </a:defRPr>
            </a:lvl1pPr>
          </a:lstStyle>
          <a:p>
            <a:pPr>
              <a:defRPr/>
            </a:pPr>
            <a:endParaRPr lang="en-US" dirty="0"/>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a:latin typeface="Arial" charset="0"/>
              </a:defRPr>
            </a:lvl1pPr>
          </a:lstStyle>
          <a:p>
            <a:pPr>
              <a:defRPr/>
            </a:pPr>
            <a:fld id="{A861E3B4-94B7-4763-90D6-B12769AB5B8C}" type="slidenum">
              <a:rPr lang="en-US"/>
              <a:pPr>
                <a:defRPr/>
              </a:pPr>
              <a:t>‹#›</a:t>
            </a:fld>
            <a:endParaRPr lang="en-US" dirty="0"/>
          </a:p>
        </p:txBody>
      </p:sp>
    </p:spTree>
    <p:extLst>
      <p:ext uri="{BB962C8B-B14F-4D97-AF65-F5344CB8AC3E}">
        <p14:creationId xmlns:p14="http://schemas.microsoft.com/office/powerpoint/2010/main" val="4245742831"/>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lvl1pPr>
              <a:defRPr>
                <a:solidFill>
                  <a:schemeClr val="tx1">
                    <a:lumMod val="85000"/>
                    <a:lumOff val="15000"/>
                  </a:schemeClr>
                </a:solidFill>
              </a:defRPr>
            </a:lvl1pPr>
          </a:lstStyle>
          <a:p>
            <a:r>
              <a:rPr lang="en-US"/>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lvl1pPr>
              <a:defRPr>
                <a:solidFill>
                  <a:schemeClr val="tx1">
                    <a:lumMod val="85000"/>
                    <a:lumOff val="15000"/>
                  </a:schemeClr>
                </a:solidFill>
              </a:defRPr>
            </a:lvl1pPr>
            <a:lvl2pPr>
              <a:defRPr>
                <a:solidFill>
                  <a:schemeClr val="tx1">
                    <a:lumMod val="85000"/>
                    <a:lumOff val="15000"/>
                  </a:schemeClr>
                </a:solidFill>
              </a:defRPr>
            </a:lvl2pPr>
            <a:lvl3pPr>
              <a:defRPr>
                <a:solidFill>
                  <a:schemeClr val="tx1">
                    <a:lumMod val="85000"/>
                    <a:lumOff val="15000"/>
                  </a:schemeClr>
                </a:solidFill>
              </a:defRPr>
            </a:lvl3pPr>
            <a:lvl4pPr>
              <a:defRPr>
                <a:solidFill>
                  <a:schemeClr val="tx1">
                    <a:lumMod val="85000"/>
                    <a:lumOff val="15000"/>
                  </a:schemeClr>
                </a:solidFill>
              </a:defRPr>
            </a:lvl4pPr>
            <a:lvl5pPr>
              <a:defRPr>
                <a:solidFill>
                  <a:schemeClr val="tx1">
                    <a:lumMod val="85000"/>
                    <a:lumOff val="15000"/>
                  </a:schemeClr>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fontAlgn="base" hangingPunct="0">
              <a:spcBef>
                <a:spcPct val="0"/>
              </a:spcBef>
              <a:spcAft>
                <a:spcPct val="0"/>
              </a:spcAft>
              <a:defRPr>
                <a:latin typeface="Arial" charset="0"/>
              </a:defRPr>
            </a:lvl1pPr>
          </a:lstStyle>
          <a:p>
            <a:pPr>
              <a:defRPr/>
            </a:pPr>
            <a:fld id="{FB990722-6E05-405C-AED9-A25ED23A0BF0}" type="datetime1">
              <a:rPr lang="en-US"/>
              <a:pPr>
                <a:defRPr/>
              </a:pPr>
              <a:t>2/16/2017</a:t>
            </a:fld>
            <a:endParaRPr lang="en-US" dirty="0"/>
          </a:p>
        </p:txBody>
      </p:sp>
      <p:sp>
        <p:nvSpPr>
          <p:cNvPr id="5" name="Footer Placeholder 4"/>
          <p:cNvSpPr>
            <a:spLocks noGrp="1"/>
          </p:cNvSpPr>
          <p:nvPr>
            <p:ph type="ftr" sz="quarter" idx="11"/>
          </p:nvPr>
        </p:nvSpPr>
        <p:spPr/>
        <p:txBody>
          <a:bodyPr/>
          <a:lstStyle>
            <a:lvl1pPr eaLnBrk="0" fontAlgn="base" hangingPunct="0">
              <a:spcBef>
                <a:spcPct val="0"/>
              </a:spcBef>
              <a:spcAft>
                <a:spcPct val="0"/>
              </a:spcAft>
              <a:defRPr>
                <a:latin typeface="Arial" charset="0"/>
              </a:defRPr>
            </a:lvl1pPr>
          </a:lstStyle>
          <a:p>
            <a:pPr>
              <a:defRPr/>
            </a:pPr>
            <a:endParaRPr lang="en-US" dirty="0"/>
          </a:p>
        </p:txBody>
      </p:sp>
      <p:sp>
        <p:nvSpPr>
          <p:cNvPr id="6" name="Slide Number Placeholder 5"/>
          <p:cNvSpPr>
            <a:spLocks noGrp="1"/>
          </p:cNvSpPr>
          <p:nvPr>
            <p:ph type="sldNum" sz="quarter" idx="12"/>
          </p:nvPr>
        </p:nvSpPr>
        <p:spPr/>
        <p:txBody>
          <a:bodyPr/>
          <a:lstStyle>
            <a:lvl1pPr eaLnBrk="0" fontAlgn="base" hangingPunct="0">
              <a:spcBef>
                <a:spcPct val="0"/>
              </a:spcBef>
              <a:spcAft>
                <a:spcPct val="0"/>
              </a:spcAft>
              <a:defRPr>
                <a:latin typeface="Arial" charset="0"/>
              </a:defRPr>
            </a:lvl1pPr>
          </a:lstStyle>
          <a:p>
            <a:pPr>
              <a:defRPr/>
            </a:pPr>
            <a:fld id="{20BC812E-738F-4F57-A96D-B3D6884F377C}" type="slidenum">
              <a:rPr lang="en-US"/>
              <a:pPr>
                <a:defRPr/>
              </a:pPr>
              <a:t>‹#›</a:t>
            </a:fld>
            <a:endParaRPr lang="en-US" dirty="0"/>
          </a:p>
        </p:txBody>
      </p:sp>
    </p:spTree>
    <p:extLst>
      <p:ext uri="{BB962C8B-B14F-4D97-AF65-F5344CB8AC3E}">
        <p14:creationId xmlns:p14="http://schemas.microsoft.com/office/powerpoint/2010/main" val="2700719601"/>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Thank You">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4" name="Title 1"/>
          <p:cNvSpPr>
            <a:spLocks noGrp="1"/>
          </p:cNvSpPr>
          <p:nvPr>
            <p:ph type="ctrTitle"/>
          </p:nvPr>
        </p:nvSpPr>
        <p:spPr>
          <a:xfrm>
            <a:off x="685800" y="2971800"/>
            <a:ext cx="7772400" cy="685800"/>
          </a:xfrm>
        </p:spPr>
        <p:txBody>
          <a:bodyPr>
            <a:noAutofit/>
          </a:bodyPr>
          <a:lstStyle>
            <a:lvl1pPr>
              <a:defRPr sz="44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stStyle>
          <a:p>
            <a:r>
              <a:rPr lang="en-US"/>
              <a:t>Click to edit Master title style</a:t>
            </a:r>
            <a:endParaRPr lang="en-US" dirty="0"/>
          </a:p>
        </p:txBody>
      </p:sp>
      <p:sp>
        <p:nvSpPr>
          <p:cNvPr id="5" name="Subtitle 2"/>
          <p:cNvSpPr>
            <a:spLocks noGrp="1"/>
          </p:cNvSpPr>
          <p:nvPr>
            <p:ph type="subTitle" idx="1"/>
          </p:nvPr>
        </p:nvSpPr>
        <p:spPr>
          <a:xfrm>
            <a:off x="685800" y="3733800"/>
            <a:ext cx="7772400" cy="1752600"/>
          </a:xfrm>
        </p:spPr>
        <p:txBody>
          <a:bodyPr>
            <a:normAutofit/>
          </a:bodyPr>
          <a:lstStyle>
            <a:lvl1pPr marL="0" indent="0" algn="ctr">
              <a:buNone/>
              <a:defRPr sz="3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Tree>
    <p:extLst>
      <p:ext uri="{BB962C8B-B14F-4D97-AF65-F5344CB8AC3E}">
        <p14:creationId xmlns:p14="http://schemas.microsoft.com/office/powerpoint/2010/main" val="11060918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Disclaimer">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4" name="Picture 3" descr="QIO and HSAG logo." title="Quality Improvement Organizations - Health Services Advisory Group, Inc."/>
          <p:cNvPicPr>
            <a:picLocks noChangeAspect="1"/>
          </p:cNvPicPr>
          <p:nvPr userDrawn="1"/>
        </p:nvPicPr>
        <p:blipFill>
          <a:blip r:embed="rId3"/>
          <a:stretch>
            <a:fillRect/>
          </a:stretch>
        </p:blipFill>
        <p:spPr>
          <a:xfrm>
            <a:off x="2743200" y="3352800"/>
            <a:ext cx="3657600" cy="539750"/>
          </a:xfrm>
          <a:prstGeom prst="rect">
            <a:avLst/>
          </a:prstGeom>
        </p:spPr>
      </p:pic>
      <p:sp>
        <p:nvSpPr>
          <p:cNvPr id="16" name="Subtitle 2"/>
          <p:cNvSpPr>
            <a:spLocks noGrp="1"/>
          </p:cNvSpPr>
          <p:nvPr>
            <p:ph type="subTitle" idx="1"/>
          </p:nvPr>
        </p:nvSpPr>
        <p:spPr>
          <a:xfrm>
            <a:off x="1371600" y="4572000"/>
            <a:ext cx="6400800" cy="1371600"/>
          </a:xfrm>
        </p:spPr>
        <p:txBody>
          <a:bodyPr>
            <a:normAutofit/>
          </a:bodyPr>
          <a:lstStyle>
            <a:lvl1pPr marL="0" indent="0" algn="ctr">
              <a:buNone/>
              <a:defRPr sz="1400" baseline="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7" name="Title 8"/>
          <p:cNvSpPr>
            <a:spLocks noGrp="1"/>
          </p:cNvSpPr>
          <p:nvPr>
            <p:ph type="title"/>
          </p:nvPr>
        </p:nvSpPr>
        <p:spPr>
          <a:xfrm>
            <a:off x="1371600" y="4191000"/>
            <a:ext cx="6400800" cy="381000"/>
          </a:xfrm>
        </p:spPr>
        <p:txBody>
          <a:bodyPr>
            <a:normAutofit/>
          </a:bodyPr>
          <a:lstStyle>
            <a:lvl1pPr>
              <a:defRPr sz="1600">
                <a:solidFill>
                  <a:schemeClr val="tx1">
                    <a:lumMod val="85000"/>
                    <a:lumOff val="15000"/>
                  </a:schemeClr>
                </a:solidFill>
              </a:defRPr>
            </a:lvl1pPr>
          </a:lstStyle>
          <a:p>
            <a:r>
              <a:rPr lang="en-US"/>
              <a:t>Click to edit Master title style</a:t>
            </a:r>
            <a:endParaRPr lang="en-US" dirty="0"/>
          </a:p>
        </p:txBody>
      </p:sp>
    </p:spTree>
    <p:extLst>
      <p:ext uri="{BB962C8B-B14F-4D97-AF65-F5344CB8AC3E}">
        <p14:creationId xmlns:p14="http://schemas.microsoft.com/office/powerpoint/2010/main" val="310481507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A84E82D-28B4-43C8-A932-F4B81A8B5B64}" type="datetime1">
              <a:rPr lang="en-US" smtClean="0">
                <a:solidFill>
                  <a:prstClr val="black">
                    <a:tint val="75000"/>
                  </a:prstClr>
                </a:solidFill>
              </a:rPr>
              <a:pPr/>
              <a:t>2/16/2017</a:t>
            </a:fld>
            <a:endParaRPr lang="en-US" dirty="0">
              <a:solidFill>
                <a:prstClr val="black">
                  <a:tint val="75000"/>
                </a:prstClr>
              </a:solidFill>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solidFill>
                <a:prstClr val="black">
                  <a:tint val="75000"/>
                </a:prstClr>
              </a:solidFill>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46D2427-4AE7-4AFA-820A-FD7DD64A3144}"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67462656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 id="2147483675" r:id="rId13"/>
  </p:sldLayoutIdLst>
  <p:hf hdr="0" ftr="0" dt="0"/>
  <p:txStyles>
    <p:titleStyle>
      <a:lvl1pPr algn="ctr" defTabSz="914400" rtl="0" eaLnBrk="1" latinLnBrk="0" hangingPunct="1">
        <a:spcBef>
          <a:spcPct val="0"/>
        </a:spcBef>
        <a:buNone/>
        <a:defRPr sz="44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anose="020B0604020202020204" pitchFamily="34" charset="0"/>
        <a:buChar char="–"/>
        <a:defRPr sz="24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anose="020B0604020202020204" pitchFamily="34" charset="0"/>
        <a:buChar char="•"/>
        <a:defRPr sz="20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5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title style</a:t>
            </a:r>
          </a:p>
        </p:txBody>
      </p:sp>
      <p:sp>
        <p:nvSpPr>
          <p:cNvPr id="205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eaLnBrk="1" fontAlgn="auto" hangingPunct="1">
              <a:spcBef>
                <a:spcPts val="0"/>
              </a:spcBef>
              <a:spcAft>
                <a:spcPts val="0"/>
              </a:spcAft>
              <a:defRPr sz="1200" smtClean="0">
                <a:solidFill>
                  <a:prstClr val="black">
                    <a:tint val="75000"/>
                  </a:prstClr>
                </a:solidFill>
                <a:latin typeface="Calibri"/>
              </a:defRPr>
            </a:lvl1pPr>
          </a:lstStyle>
          <a:p>
            <a:pPr>
              <a:defRPr/>
            </a:pPr>
            <a:fld id="{0CA0BBD4-69B2-411E-A7A9-6E541FB38E5B}" type="datetime1">
              <a:rPr lang="en-US"/>
              <a:pPr>
                <a:defRPr/>
              </a:pPr>
              <a:t>2/16/2017</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eaLnBrk="1" fontAlgn="auto" hangingPunct="1">
              <a:spcBef>
                <a:spcPts val="0"/>
              </a:spcBef>
              <a:spcAft>
                <a:spcPts val="0"/>
              </a:spcAft>
              <a:defRPr sz="1200" dirty="0">
                <a:solidFill>
                  <a:prstClr val="black">
                    <a:tint val="75000"/>
                  </a:prstClr>
                </a:solidFill>
                <a:latin typeface="Calibri"/>
              </a:defRPr>
            </a:lvl1pPr>
          </a:lstStyle>
          <a:p>
            <a:pPr>
              <a:defRPr/>
            </a:pPr>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eaLnBrk="1" fontAlgn="auto" hangingPunct="1">
              <a:spcBef>
                <a:spcPts val="0"/>
              </a:spcBef>
              <a:spcAft>
                <a:spcPts val="0"/>
              </a:spcAft>
              <a:defRPr sz="1200" smtClean="0">
                <a:solidFill>
                  <a:prstClr val="black">
                    <a:tint val="75000"/>
                  </a:prstClr>
                </a:solidFill>
                <a:latin typeface="Calibri"/>
              </a:defRPr>
            </a:lvl1pPr>
          </a:lstStyle>
          <a:p>
            <a:pPr>
              <a:defRPr/>
            </a:pPr>
            <a:fld id="{CC15CD34-3921-4F06-9545-B0B0BECD7F98}" type="slidenum">
              <a:rPr lang="en-US"/>
              <a:pPr>
                <a:defRPr/>
              </a:pPr>
              <a:t>‹#›</a:t>
            </a:fld>
            <a:endParaRPr lang="en-US" dirty="0"/>
          </a:p>
        </p:txBody>
      </p:sp>
    </p:spTree>
    <p:extLst>
      <p:ext uri="{BB962C8B-B14F-4D97-AF65-F5344CB8AC3E}">
        <p14:creationId xmlns:p14="http://schemas.microsoft.com/office/powerpoint/2010/main" val="2618107072"/>
      </p:ext>
    </p:extLst>
  </p:cSld>
  <p:clrMap bg1="lt1" tx1="dk1" bg2="lt2" tx2="dk2" accent1="accent1" accent2="accent2" accent3="accent3" accent4="accent4" accent5="accent5" accent6="accent6" hlink="hlink" folHlink="folHlink"/>
  <p:sldLayoutIdLst>
    <p:sldLayoutId id="2147483677" r:id="rId1"/>
    <p:sldLayoutId id="2147483678" r:id="rId2"/>
    <p:sldLayoutId id="2147483679" r:id="rId3"/>
    <p:sldLayoutId id="2147483680" r:id="rId4"/>
    <p:sldLayoutId id="2147483681" r:id="rId5"/>
    <p:sldLayoutId id="2147483682" r:id="rId6"/>
    <p:sldLayoutId id="2147483683" r:id="rId7"/>
    <p:sldLayoutId id="2147483684" r:id="rId8"/>
    <p:sldLayoutId id="2147483685" r:id="rId9"/>
    <p:sldLayoutId id="2147483686" r:id="rId10"/>
    <p:sldLayoutId id="2147483687" r:id="rId11"/>
    <p:sldLayoutId id="2147483688" r:id="rId12"/>
    <p:sldLayoutId id="2147483689" r:id="rId13"/>
  </p:sldLayoutIdLst>
  <p:hf hdr="0" ftr="0" dt="0"/>
  <p:txStyles>
    <p:titleStyle>
      <a:lvl1pPr algn="ctr" rtl="0" fontAlgn="base">
        <a:spcBef>
          <a:spcPct val="0"/>
        </a:spcBef>
        <a:spcAft>
          <a:spcPct val="0"/>
        </a:spcAft>
        <a:defRPr sz="4400" kern="1200">
          <a:solidFill>
            <a:srgbClr val="262626"/>
          </a:solidFill>
          <a:latin typeface="Calibri" panose="020F0502020204030204" pitchFamily="34" charset="0"/>
          <a:ea typeface="Tahoma" panose="020B0604030504040204" pitchFamily="34" charset="0"/>
          <a:cs typeface="Tahoma" panose="020B0604030504040204" pitchFamily="34" charset="0"/>
        </a:defRPr>
      </a:lvl1pPr>
      <a:lvl2pPr algn="ctr" rtl="0" fontAlgn="base">
        <a:spcBef>
          <a:spcPct val="0"/>
        </a:spcBef>
        <a:spcAft>
          <a:spcPct val="0"/>
        </a:spcAft>
        <a:defRPr sz="4400">
          <a:solidFill>
            <a:srgbClr val="262626"/>
          </a:solidFill>
          <a:latin typeface="Calibri" pitchFamily="34" charset="0"/>
          <a:cs typeface="Tahoma" pitchFamily="34" charset="0"/>
        </a:defRPr>
      </a:lvl2pPr>
      <a:lvl3pPr algn="ctr" rtl="0" fontAlgn="base">
        <a:spcBef>
          <a:spcPct val="0"/>
        </a:spcBef>
        <a:spcAft>
          <a:spcPct val="0"/>
        </a:spcAft>
        <a:defRPr sz="4400">
          <a:solidFill>
            <a:srgbClr val="262626"/>
          </a:solidFill>
          <a:latin typeface="Calibri" pitchFamily="34" charset="0"/>
          <a:cs typeface="Tahoma" pitchFamily="34" charset="0"/>
        </a:defRPr>
      </a:lvl3pPr>
      <a:lvl4pPr algn="ctr" rtl="0" fontAlgn="base">
        <a:spcBef>
          <a:spcPct val="0"/>
        </a:spcBef>
        <a:spcAft>
          <a:spcPct val="0"/>
        </a:spcAft>
        <a:defRPr sz="4400">
          <a:solidFill>
            <a:srgbClr val="262626"/>
          </a:solidFill>
          <a:latin typeface="Calibri" pitchFamily="34" charset="0"/>
          <a:cs typeface="Tahoma" pitchFamily="34" charset="0"/>
        </a:defRPr>
      </a:lvl4pPr>
      <a:lvl5pPr algn="ctr" rtl="0" fontAlgn="base">
        <a:spcBef>
          <a:spcPct val="0"/>
        </a:spcBef>
        <a:spcAft>
          <a:spcPct val="0"/>
        </a:spcAft>
        <a:defRPr sz="4400">
          <a:solidFill>
            <a:srgbClr val="262626"/>
          </a:solidFill>
          <a:latin typeface="Calibri" pitchFamily="34" charset="0"/>
          <a:cs typeface="Tahoma" pitchFamily="34" charset="0"/>
        </a:defRPr>
      </a:lvl5pPr>
      <a:lvl6pPr marL="457200" algn="ctr" rtl="0" fontAlgn="base">
        <a:spcBef>
          <a:spcPct val="0"/>
        </a:spcBef>
        <a:spcAft>
          <a:spcPct val="0"/>
        </a:spcAft>
        <a:defRPr sz="4400">
          <a:solidFill>
            <a:srgbClr val="262626"/>
          </a:solidFill>
          <a:latin typeface="Calibri" pitchFamily="34" charset="0"/>
          <a:cs typeface="Tahoma" pitchFamily="34" charset="0"/>
        </a:defRPr>
      </a:lvl6pPr>
      <a:lvl7pPr marL="914400" algn="ctr" rtl="0" fontAlgn="base">
        <a:spcBef>
          <a:spcPct val="0"/>
        </a:spcBef>
        <a:spcAft>
          <a:spcPct val="0"/>
        </a:spcAft>
        <a:defRPr sz="4400">
          <a:solidFill>
            <a:srgbClr val="262626"/>
          </a:solidFill>
          <a:latin typeface="Calibri" pitchFamily="34" charset="0"/>
          <a:cs typeface="Tahoma" pitchFamily="34" charset="0"/>
        </a:defRPr>
      </a:lvl7pPr>
      <a:lvl8pPr marL="1371600" algn="ctr" rtl="0" fontAlgn="base">
        <a:spcBef>
          <a:spcPct val="0"/>
        </a:spcBef>
        <a:spcAft>
          <a:spcPct val="0"/>
        </a:spcAft>
        <a:defRPr sz="4400">
          <a:solidFill>
            <a:srgbClr val="262626"/>
          </a:solidFill>
          <a:latin typeface="Calibri" pitchFamily="34" charset="0"/>
          <a:cs typeface="Tahoma" pitchFamily="34" charset="0"/>
        </a:defRPr>
      </a:lvl8pPr>
      <a:lvl9pPr marL="1828800" algn="ctr" rtl="0" fontAlgn="base">
        <a:spcBef>
          <a:spcPct val="0"/>
        </a:spcBef>
        <a:spcAft>
          <a:spcPct val="0"/>
        </a:spcAft>
        <a:defRPr sz="4400">
          <a:solidFill>
            <a:srgbClr val="262626"/>
          </a:solidFill>
          <a:latin typeface="Calibri" pitchFamily="34" charset="0"/>
          <a:cs typeface="Tahoma" pitchFamily="34" charset="0"/>
        </a:defRPr>
      </a:lvl9pPr>
    </p:titleStyle>
    <p:bodyStyle>
      <a:lvl1pPr marL="342900" indent="-342900" algn="l" rtl="0" fontAlgn="base">
        <a:spcBef>
          <a:spcPct val="20000"/>
        </a:spcBef>
        <a:spcAft>
          <a:spcPct val="0"/>
        </a:spcAft>
        <a:buFont typeface="Arial" charset="0"/>
        <a:buChar char="•"/>
        <a:defRPr sz="3200" kern="1200">
          <a:solidFill>
            <a:srgbClr val="262626"/>
          </a:solidFill>
          <a:latin typeface="Calibri" panose="020F0502020204030204" pitchFamily="34" charset="0"/>
          <a:ea typeface="Tahoma" panose="020B0604030504040204" pitchFamily="34" charset="0"/>
          <a:cs typeface="Tahoma" panose="020B0604030504040204" pitchFamily="34" charset="0"/>
        </a:defRPr>
      </a:lvl1pPr>
      <a:lvl2pPr marL="742950" indent="-285750" algn="l" rtl="0" fontAlgn="base">
        <a:spcBef>
          <a:spcPct val="20000"/>
        </a:spcBef>
        <a:spcAft>
          <a:spcPct val="0"/>
        </a:spcAft>
        <a:buFont typeface="Arial" charset="0"/>
        <a:buChar char="–"/>
        <a:defRPr sz="2400" kern="1200">
          <a:solidFill>
            <a:srgbClr val="262626"/>
          </a:solidFill>
          <a:latin typeface="Calibri" panose="020F0502020204030204" pitchFamily="34" charset="0"/>
          <a:ea typeface="Tahoma" panose="020B0604030504040204" pitchFamily="34" charset="0"/>
          <a:cs typeface="Tahoma" panose="020B0604030504040204" pitchFamily="34" charset="0"/>
        </a:defRPr>
      </a:lvl2pPr>
      <a:lvl3pPr marL="1143000" indent="-228600" algn="l" rtl="0" fontAlgn="base">
        <a:spcBef>
          <a:spcPct val="20000"/>
        </a:spcBef>
        <a:spcAft>
          <a:spcPct val="0"/>
        </a:spcAft>
        <a:buFont typeface="Arial" charset="0"/>
        <a:buChar char="•"/>
        <a:defRPr sz="2000" kern="1200">
          <a:solidFill>
            <a:srgbClr val="262626"/>
          </a:solidFill>
          <a:latin typeface="Calibri" panose="020F0502020204030204" pitchFamily="34" charset="0"/>
          <a:ea typeface="Tahoma" panose="020B0604030504040204" pitchFamily="34" charset="0"/>
          <a:cs typeface="Tahoma" panose="020B0604030504040204" pitchFamily="34" charset="0"/>
        </a:defRPr>
      </a:lvl3pPr>
      <a:lvl4pPr marL="1600200" indent="-228600" algn="l" rtl="0" fontAlgn="base">
        <a:spcBef>
          <a:spcPct val="20000"/>
        </a:spcBef>
        <a:spcAft>
          <a:spcPct val="0"/>
        </a:spcAft>
        <a:buFont typeface="Arial" charset="0"/>
        <a:buChar char="–"/>
        <a:defRPr sz="2000" kern="1200">
          <a:solidFill>
            <a:srgbClr val="262626"/>
          </a:solidFill>
          <a:latin typeface="Calibri" panose="020F0502020204030204" pitchFamily="34" charset="0"/>
          <a:ea typeface="Tahoma" panose="020B0604030504040204" pitchFamily="34" charset="0"/>
          <a:cs typeface="Tahoma" panose="020B0604030504040204" pitchFamily="34" charset="0"/>
        </a:defRPr>
      </a:lvl4pPr>
      <a:lvl5pPr marL="2057400" indent="-228600" algn="l" rtl="0" fontAlgn="base">
        <a:spcBef>
          <a:spcPct val="20000"/>
        </a:spcBef>
        <a:spcAft>
          <a:spcPct val="0"/>
        </a:spcAft>
        <a:buFont typeface="Arial" charset="0"/>
        <a:buChar char="»"/>
        <a:defRPr sz="2000" kern="1200">
          <a:solidFill>
            <a:srgbClr val="262626"/>
          </a:solidFill>
          <a:latin typeface="Calibri" panose="020F050202020403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2.xml"/><Relationship Id="rId1" Type="http://schemas.openxmlformats.org/officeDocument/2006/relationships/themeOverride" Target="../theme/themeOverride1.xml"/><Relationship Id="rId4" Type="http://schemas.openxmlformats.org/officeDocument/2006/relationships/image" Target="../media/image7.jpg"/></Relationships>
</file>

<file path=ppt/slides/_rels/slide3.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2.xml"/><Relationship Id="rId1" Type="http://schemas.openxmlformats.org/officeDocument/2006/relationships/themeOverride" Target="../theme/themeOverride2.xml"/><Relationship Id="rId4" Type="http://schemas.openxmlformats.org/officeDocument/2006/relationships/image" Target="../media/image7.jpg"/></Relationships>
</file>

<file path=ppt/slides/_rels/slide4.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xml"/><Relationship Id="rId1" Type="http://schemas.openxmlformats.org/officeDocument/2006/relationships/themeOverride" Target="../theme/themeOverride3.xml"/><Relationship Id="rId4" Type="http://schemas.openxmlformats.org/officeDocument/2006/relationships/image" Target="../media/image7.jpg"/></Relationships>
</file>

<file path=ppt/slides/_rels/slide5.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15.xml"/><Relationship Id="rId1" Type="http://schemas.openxmlformats.org/officeDocument/2006/relationships/themeOverride" Target="../theme/themeOverride4.xml"/></Relationships>
</file>

<file path=ppt/slides/_rels/slide6.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15.xml"/><Relationship Id="rId1" Type="http://schemas.openxmlformats.org/officeDocument/2006/relationships/themeOverride" Target="../theme/themeOverride5.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15.xml"/><Relationship Id="rId1" Type="http://schemas.openxmlformats.org/officeDocument/2006/relationships/themeOverride" Target="../theme/themeOverride6.xml"/><Relationship Id="rId4" Type="http://schemas.openxmlformats.org/officeDocument/2006/relationships/image" Target="../media/image7.jpg"/></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15.xml"/><Relationship Id="rId1" Type="http://schemas.openxmlformats.org/officeDocument/2006/relationships/themeOverride" Target="../theme/themeOverride7.xml"/><Relationship Id="rId4" Type="http://schemas.openxmlformats.org/officeDocument/2006/relationships/image" Target="../media/image7.jpg"/></Relationships>
</file>

<file path=ppt/slides/_rels/slide9.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15.xml"/><Relationship Id="rId1" Type="http://schemas.openxmlformats.org/officeDocument/2006/relationships/themeOverride" Target="../theme/themeOverride8.xml"/></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15.xml"/><Relationship Id="rId1" Type="http://schemas.openxmlformats.org/officeDocument/2006/relationships/themeOverride" Target="../theme/themeOverride9.xml"/><Relationship Id="rId4" Type="http://schemas.openxmlformats.org/officeDocument/2006/relationships/image" Target="../media/image7.jpg"/></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xml"/><Relationship Id="rId1" Type="http://schemas.openxmlformats.org/officeDocument/2006/relationships/themeOverride" Target="../theme/themeOverride10.xml"/><Relationship Id="rId4" Type="http://schemas.openxmlformats.org/officeDocument/2006/relationships/image" Target="../media/image7.jpg"/></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2.xml"/><Relationship Id="rId1" Type="http://schemas.openxmlformats.org/officeDocument/2006/relationships/themeOverride" Target="../theme/themeOverride11.xml"/><Relationship Id="rId4" Type="http://schemas.openxmlformats.org/officeDocument/2006/relationships/image" Target="../media/image7.jp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2.xml"/><Relationship Id="rId1" Type="http://schemas.openxmlformats.org/officeDocument/2006/relationships/themeOverride" Target="../theme/themeOverride12.xml"/><Relationship Id="rId5" Type="http://schemas.openxmlformats.org/officeDocument/2006/relationships/image" Target="../media/image8.emf"/><Relationship Id="rId4" Type="http://schemas.openxmlformats.org/officeDocument/2006/relationships/image" Target="../media/image7.jpg"/></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2.xml"/><Relationship Id="rId1" Type="http://schemas.openxmlformats.org/officeDocument/2006/relationships/themeOverride" Target="../theme/themeOverride13.xml"/><Relationship Id="rId4" Type="http://schemas.openxmlformats.org/officeDocument/2006/relationships/image" Target="../media/image7.jpg"/></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2.xml"/><Relationship Id="rId1" Type="http://schemas.openxmlformats.org/officeDocument/2006/relationships/themeOverride" Target="../theme/themeOverride14.xml"/><Relationship Id="rId4" Type="http://schemas.openxmlformats.org/officeDocument/2006/relationships/image" Target="../media/image7.jpg"/></Relationships>
</file>

<file path=ppt/slides/_rels/slide16.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2.xml"/><Relationship Id="rId1" Type="http://schemas.openxmlformats.org/officeDocument/2006/relationships/themeOverride" Target="../theme/themeOverride15.xml"/></Relationships>
</file>

<file path=ppt/slides/_rels/slide17.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2.xml"/><Relationship Id="rId1" Type="http://schemas.openxmlformats.org/officeDocument/2006/relationships/themeOverride" Target="../theme/themeOverride16.xml"/><Relationship Id="rId4" Type="http://schemas.openxmlformats.org/officeDocument/2006/relationships/image" Target="../media/image7.jpg"/></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2.xml"/><Relationship Id="rId1" Type="http://schemas.openxmlformats.org/officeDocument/2006/relationships/themeOverride" Target="../theme/themeOverride17.xml"/><Relationship Id="rId4" Type="http://schemas.openxmlformats.org/officeDocument/2006/relationships/image" Target="../media/image7.jpg"/></Relationships>
</file>

<file path=ppt/slides/_rels/slide19.xml.rels><?xml version="1.0" encoding="UTF-8" standalone="yes"?>
<Relationships xmlns="http://schemas.openxmlformats.org/package/2006/relationships"><Relationship Id="rId3" Type="http://schemas.openxmlformats.org/officeDocument/2006/relationships/notesSlide" Target="../notesSlides/notesSlide15.xml"/><Relationship Id="rId2" Type="http://schemas.openxmlformats.org/officeDocument/2006/relationships/slideLayout" Target="../slideLayouts/slideLayout2.xml"/><Relationship Id="rId1" Type="http://schemas.openxmlformats.org/officeDocument/2006/relationships/themeOverride" Target="../theme/themeOverride18.xml"/><Relationship Id="rId4" Type="http://schemas.openxmlformats.org/officeDocument/2006/relationships/image" Target="../media/image7.jpg"/></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2.xml"/><Relationship Id="rId1" Type="http://schemas.openxmlformats.org/officeDocument/2006/relationships/themeOverride" Target="../theme/themeOverride19.xml"/><Relationship Id="rId4" Type="http://schemas.openxmlformats.org/officeDocument/2006/relationships/image" Target="../media/image7.jpg"/></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17.xml"/><Relationship Id="rId2" Type="http://schemas.openxmlformats.org/officeDocument/2006/relationships/slideLayout" Target="../slideLayouts/slideLayout2.xml"/><Relationship Id="rId1" Type="http://schemas.openxmlformats.org/officeDocument/2006/relationships/themeOverride" Target="../theme/themeOverride20.xml"/><Relationship Id="rId4" Type="http://schemas.openxmlformats.org/officeDocument/2006/relationships/image" Target="../media/image7.jpg"/></Relationships>
</file>

<file path=ppt/slides/_rels/slide22.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2.xml"/><Relationship Id="rId1" Type="http://schemas.openxmlformats.org/officeDocument/2006/relationships/themeOverride" Target="../theme/themeOverride21.xml"/><Relationship Id="rId5" Type="http://schemas.openxmlformats.org/officeDocument/2006/relationships/image" Target="../media/image9.png"/><Relationship Id="rId4" Type="http://schemas.openxmlformats.org/officeDocument/2006/relationships/image" Target="../media/image7.jpg"/></Relationships>
</file>

<file path=ppt/slides/_rels/slide23.xml.rels><?xml version="1.0" encoding="UTF-8" standalone="yes"?>
<Relationships xmlns="http://schemas.openxmlformats.org/package/2006/relationships"><Relationship Id="rId3" Type="http://schemas.openxmlformats.org/officeDocument/2006/relationships/notesSlide" Target="../notesSlides/notesSlide19.xml"/><Relationship Id="rId2" Type="http://schemas.openxmlformats.org/officeDocument/2006/relationships/slideLayout" Target="../slideLayouts/slideLayout2.xml"/><Relationship Id="rId1" Type="http://schemas.openxmlformats.org/officeDocument/2006/relationships/themeOverride" Target="../theme/themeOverride22.xml"/><Relationship Id="rId4" Type="http://schemas.openxmlformats.org/officeDocument/2006/relationships/image" Target="../media/image7.jpg"/></Relationships>
</file>

<file path=ppt/slides/_rels/slide24.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2.xml"/><Relationship Id="rId1" Type="http://schemas.openxmlformats.org/officeDocument/2006/relationships/themeOverride" Target="../theme/themeOverride23.xml"/><Relationship Id="rId4" Type="http://schemas.openxmlformats.org/officeDocument/2006/relationships/image" Target="../media/image7.jpg"/></Relationships>
</file>

<file path=ppt/slides/_rels/slide25.xml.rels><?xml version="1.0" encoding="UTF-8" standalone="yes"?>
<Relationships xmlns="http://schemas.openxmlformats.org/package/2006/relationships"><Relationship Id="rId3" Type="http://schemas.openxmlformats.org/officeDocument/2006/relationships/notesSlide" Target="../notesSlides/notesSlide21.xml"/><Relationship Id="rId2" Type="http://schemas.openxmlformats.org/officeDocument/2006/relationships/slideLayout" Target="../slideLayouts/slideLayout2.xml"/><Relationship Id="rId1" Type="http://schemas.openxmlformats.org/officeDocument/2006/relationships/themeOverride" Target="../theme/themeOverride24.xml"/><Relationship Id="rId4" Type="http://schemas.openxmlformats.org/officeDocument/2006/relationships/image" Target="../media/image7.jpg"/></Relationships>
</file>

<file path=ppt/slides/_rels/slide26.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2.xml"/><Relationship Id="rId1" Type="http://schemas.openxmlformats.org/officeDocument/2006/relationships/themeOverride" Target="../theme/themeOverride25.xml"/></Relationships>
</file>

<file path=ppt/slides/_rels/slide27.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2.xml"/><Relationship Id="rId1" Type="http://schemas.openxmlformats.org/officeDocument/2006/relationships/themeOverride" Target="../theme/themeOverride26.xml"/></Relationships>
</file>

<file path=ppt/slides/_rels/slide28.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slideLayout" Target="../slideLayouts/slideLayout2.xml"/><Relationship Id="rId1" Type="http://schemas.openxmlformats.org/officeDocument/2006/relationships/themeOverride" Target="../theme/themeOverride2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ctrTitle"/>
          </p:nvPr>
        </p:nvSpPr>
        <p:spPr>
          <a:xfrm>
            <a:off x="685800" y="2438400"/>
            <a:ext cx="7924800" cy="1066800"/>
          </a:xfrm>
          <a:ln w="31750"/>
        </p:spPr>
        <p:txBody>
          <a:bodyPr/>
          <a:lstStyle/>
          <a:p>
            <a:pPr eaLnBrk="1" hangingPunct="1">
              <a:defRPr/>
            </a:pPr>
            <a:r>
              <a:rPr lang="en-US" sz="3800" dirty="0">
                <a:solidFill>
                  <a:srgbClr val="22449C"/>
                </a:solidFill>
                <a:effectLst>
                  <a:outerShdw blurRad="38100" dist="38100" dir="2700000" algn="tl">
                    <a:srgbClr val="C0C0C0"/>
                  </a:outerShdw>
                </a:effectLst>
              </a:rPr>
              <a:t>Quality Improvement Tools for Intervention Determination</a:t>
            </a:r>
          </a:p>
        </p:txBody>
      </p:sp>
      <p:sp>
        <p:nvSpPr>
          <p:cNvPr id="2051" name="Rectangle 4"/>
          <p:cNvSpPr>
            <a:spLocks noChangeArrowheads="1"/>
          </p:cNvSpPr>
          <p:nvPr/>
        </p:nvSpPr>
        <p:spPr bwMode="auto">
          <a:xfrm>
            <a:off x="0" y="457200"/>
            <a:ext cx="9144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a:spcBef>
                <a:spcPct val="20000"/>
              </a:spcBef>
              <a:buChar char="•"/>
              <a:defRPr sz="3000">
                <a:solidFill>
                  <a:schemeClr val="tx1"/>
                </a:solidFill>
                <a:latin typeface="Times New Roman" pitchFamily="18" charset="0"/>
              </a:defRPr>
            </a:lvl1pPr>
            <a:lvl2pPr marL="742950" indent="-285750">
              <a:spcBef>
                <a:spcPct val="30000"/>
              </a:spcBef>
              <a:buChar char="–"/>
              <a:defRPr sz="2800">
                <a:solidFill>
                  <a:schemeClr val="tx1"/>
                </a:solidFill>
                <a:latin typeface="Times New Roman" pitchFamily="18" charset="0"/>
              </a:defRPr>
            </a:lvl2pPr>
            <a:lvl3pPr marL="1143000" indent="-228600">
              <a:spcBef>
                <a:spcPct val="30000"/>
              </a:spcBef>
              <a:buSzPct val="80000"/>
              <a:buFont typeface="Wingdings" pitchFamily="2" charset="2"/>
              <a:buChar char="§"/>
              <a:defRPr sz="2400">
                <a:solidFill>
                  <a:schemeClr val="tx1"/>
                </a:solidFill>
                <a:latin typeface="Times New Roman" pitchFamily="18" charset="0"/>
              </a:defRPr>
            </a:lvl3pPr>
            <a:lvl4pPr marL="1600200" indent="-228600">
              <a:spcBef>
                <a:spcPct val="3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lgn="ctr">
              <a:spcBef>
                <a:spcPct val="0"/>
              </a:spcBef>
              <a:buFontTx/>
              <a:buNone/>
            </a:pPr>
            <a:endParaRPr lang="en-US" altLang="en-US" sz="3600" b="1" dirty="0">
              <a:solidFill>
                <a:prstClr val="white"/>
              </a:solidFill>
              <a:latin typeface="Arial" charset="0"/>
            </a:endParaRPr>
          </a:p>
        </p:txBody>
      </p:sp>
      <p:sp>
        <p:nvSpPr>
          <p:cNvPr id="2053" name="Text Box 16"/>
          <p:cNvSpPr txBox="1">
            <a:spLocks noChangeArrowheads="1"/>
          </p:cNvSpPr>
          <p:nvPr/>
        </p:nvSpPr>
        <p:spPr bwMode="auto">
          <a:xfrm>
            <a:off x="336697" y="4267200"/>
            <a:ext cx="7962900" cy="18261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square">
            <a:spAutoFit/>
          </a:bodyPr>
          <a:lstStyle>
            <a:lvl1pPr>
              <a:spcBef>
                <a:spcPct val="20000"/>
              </a:spcBef>
              <a:buChar char="•"/>
              <a:defRPr sz="3000">
                <a:solidFill>
                  <a:schemeClr val="tx1"/>
                </a:solidFill>
                <a:latin typeface="Times New Roman" pitchFamily="18" charset="0"/>
              </a:defRPr>
            </a:lvl1pPr>
            <a:lvl2pPr marL="742950" indent="-285750">
              <a:spcBef>
                <a:spcPct val="30000"/>
              </a:spcBef>
              <a:buChar char="–"/>
              <a:defRPr sz="2800">
                <a:solidFill>
                  <a:schemeClr val="tx1"/>
                </a:solidFill>
                <a:latin typeface="Times New Roman" pitchFamily="18" charset="0"/>
              </a:defRPr>
            </a:lvl2pPr>
            <a:lvl3pPr marL="1143000" indent="-228600">
              <a:spcBef>
                <a:spcPct val="30000"/>
              </a:spcBef>
              <a:buSzPct val="80000"/>
              <a:buFont typeface="Wingdings" pitchFamily="2" charset="2"/>
              <a:buChar char="§"/>
              <a:defRPr sz="2400">
                <a:solidFill>
                  <a:schemeClr val="tx1"/>
                </a:solidFill>
                <a:latin typeface="Times New Roman" pitchFamily="18" charset="0"/>
              </a:defRPr>
            </a:lvl3pPr>
            <a:lvl4pPr marL="1600200" indent="-228600">
              <a:spcBef>
                <a:spcPct val="3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ts val="0"/>
              </a:spcBef>
              <a:spcAft>
                <a:spcPts val="200"/>
              </a:spcAft>
              <a:buFontTx/>
              <a:buNone/>
            </a:pPr>
            <a:r>
              <a:rPr lang="en-US" altLang="en-US" sz="2200" b="1" dirty="0">
                <a:solidFill>
                  <a:prstClr val="black"/>
                </a:solidFill>
              </a:rPr>
              <a:t>Presenters: </a:t>
            </a:r>
          </a:p>
          <a:p>
            <a:pPr>
              <a:spcBef>
                <a:spcPts val="0"/>
              </a:spcBef>
              <a:spcAft>
                <a:spcPts val="200"/>
              </a:spcAft>
              <a:buFontTx/>
              <a:buNone/>
            </a:pPr>
            <a:r>
              <a:rPr lang="en-US" altLang="en-US" sz="2200" b="1" dirty="0">
                <a:solidFill>
                  <a:prstClr val="black"/>
                </a:solidFill>
              </a:rPr>
              <a:t>Kris Hartmann, MS</a:t>
            </a:r>
          </a:p>
          <a:p>
            <a:pPr>
              <a:spcBef>
                <a:spcPts val="0"/>
              </a:spcBef>
              <a:spcAft>
                <a:spcPts val="200"/>
              </a:spcAft>
              <a:buFontTx/>
              <a:buNone/>
            </a:pPr>
            <a:r>
              <a:rPr lang="en-US" altLang="en-US" sz="1800" b="1" i="1" dirty="0">
                <a:solidFill>
                  <a:prstClr val="black"/>
                </a:solidFill>
              </a:rPr>
              <a:t>Healthcare Analyst, Performance Improvement Projects</a:t>
            </a:r>
          </a:p>
          <a:p>
            <a:pPr>
              <a:spcBef>
                <a:spcPts val="0"/>
              </a:spcBef>
              <a:spcAft>
                <a:spcPts val="200"/>
              </a:spcAft>
              <a:buFontTx/>
              <a:buNone/>
            </a:pPr>
            <a:r>
              <a:rPr lang="en-US" altLang="en-US" sz="2200" b="1" dirty="0">
                <a:solidFill>
                  <a:prstClr val="black"/>
                </a:solidFill>
              </a:rPr>
              <a:t>Don Grostic, MS</a:t>
            </a:r>
          </a:p>
          <a:p>
            <a:pPr>
              <a:spcBef>
                <a:spcPts val="0"/>
              </a:spcBef>
              <a:spcAft>
                <a:spcPts val="200"/>
              </a:spcAft>
              <a:buFontTx/>
              <a:buNone/>
            </a:pPr>
            <a:r>
              <a:rPr lang="en-US" altLang="en-US" sz="1800" b="1" i="1" dirty="0">
                <a:solidFill>
                  <a:prstClr val="black"/>
                </a:solidFill>
              </a:rPr>
              <a:t>Biostatistician, Performance Improvement Projects</a:t>
            </a:r>
          </a:p>
        </p:txBody>
      </p:sp>
    </p:spTree>
    <p:extLst>
      <p:ext uri="{BB962C8B-B14F-4D97-AF65-F5344CB8AC3E}">
        <p14:creationId xmlns:p14="http://schemas.microsoft.com/office/powerpoint/2010/main" val="319480433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Objectives of the Workshop</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normAutofit/>
          </a:bodyPr>
          <a:lstStyle/>
          <a:p>
            <a:pPr>
              <a:defRPr/>
            </a:pPr>
            <a:r>
              <a:rPr lang="en-US" altLang="en-US" dirty="0"/>
              <a:t>To share the latest knowledge on quality improvement tools.</a:t>
            </a:r>
          </a:p>
          <a:p>
            <a:pPr>
              <a:defRPr/>
            </a:pPr>
            <a:r>
              <a:rPr lang="en-US" altLang="en-US" dirty="0"/>
              <a:t>To address identified opportunities for improvement from prior Florida PIP validations.</a:t>
            </a:r>
          </a:p>
          <a:p>
            <a:pPr>
              <a:defRPr/>
            </a:pPr>
            <a:r>
              <a:rPr lang="en-US" altLang="en-US" dirty="0"/>
              <a:t>To support current efforts in determining interventions for ongoing PIPs.</a:t>
            </a:r>
          </a:p>
          <a:p>
            <a:pPr>
              <a:defRPr/>
            </a:pPr>
            <a:r>
              <a:rPr lang="en-US" altLang="en-US" dirty="0"/>
              <a:t>To provide a systematic, step-by-step approach that can be used to select impactful interventions.</a:t>
            </a:r>
          </a:p>
          <a:p>
            <a:pPr marL="0" indent="0">
              <a:buNone/>
              <a:defRPr/>
            </a:pPr>
            <a:endParaRPr lang="en-US" altLang="en-US" dirty="0"/>
          </a:p>
        </p:txBody>
      </p:sp>
    </p:spTree>
    <p:extLst>
      <p:ext uri="{BB962C8B-B14F-4D97-AF65-F5344CB8AC3E}">
        <p14:creationId xmlns:p14="http://schemas.microsoft.com/office/powerpoint/2010/main" val="3034731838"/>
      </p:ext>
    </p:extLst>
  </p:cSld>
  <p:clrMapOvr>
    <a:overrideClrMapping bg1="lt1" tx1="dk1" bg2="lt2" tx2="dk2" accent1="accent1" accent2="accent2" accent3="accent3" accent4="accent4" accent5="accent5" accent6="accent6" hlink="hlink" folHlink="folHlink"/>
  </p:clrMapOvr>
</p:sld>
</file>

<file path=ppt/slides/slide3.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Summary of Objectives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3</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normAutofit/>
          </a:bodyPr>
          <a:lstStyle/>
          <a:p>
            <a:pPr>
              <a:defRPr/>
            </a:pPr>
            <a:r>
              <a:rPr lang="en-US" altLang="en-US" sz="3200" dirty="0"/>
              <a:t>To empower you, your team, and your organization to answer the question: </a:t>
            </a:r>
          </a:p>
          <a:p>
            <a:pPr>
              <a:defRPr/>
            </a:pPr>
            <a:endParaRPr lang="en-US" altLang="en-US" sz="3200" dirty="0"/>
          </a:p>
          <a:p>
            <a:pPr marL="0" indent="0" algn="ctr">
              <a:buNone/>
              <a:defRPr/>
            </a:pPr>
            <a:r>
              <a:rPr lang="en-US" altLang="en-US" sz="3200" dirty="0"/>
              <a:t>“What changes can we make that </a:t>
            </a:r>
          </a:p>
          <a:p>
            <a:pPr marL="0" indent="0" algn="ctr">
              <a:buNone/>
              <a:defRPr/>
            </a:pPr>
            <a:r>
              <a:rPr lang="en-US" altLang="en-US" sz="3200" dirty="0"/>
              <a:t>will result in improvement?”</a:t>
            </a:r>
          </a:p>
          <a:p>
            <a:pPr>
              <a:defRPr/>
            </a:pPr>
            <a:endParaRPr lang="en-US" altLang="en-US" dirty="0"/>
          </a:p>
          <a:p>
            <a:pPr marL="0" indent="0">
              <a:buNone/>
              <a:defRPr/>
            </a:pPr>
            <a:endParaRPr lang="en-US" altLang="en-US" dirty="0"/>
          </a:p>
        </p:txBody>
      </p:sp>
    </p:spTree>
    <p:extLst>
      <p:ext uri="{BB962C8B-B14F-4D97-AF65-F5344CB8AC3E}">
        <p14:creationId xmlns:p14="http://schemas.microsoft.com/office/powerpoint/2010/main" val="3986353506"/>
      </p:ext>
    </p:extLst>
  </p:cSld>
  <p:clrMapOvr>
    <a:overrideClrMapping bg1="lt1" tx1="dk1" bg2="lt2" tx2="dk2" accent1="accent1" accent2="accent2" accent3="accent3" accent4="accent4" accent5="accent5" accent6="accent6" hlink="hlink" folHlink="folHlink"/>
  </p:clrMapOvr>
</p:sld>
</file>

<file path=ppt/slides/slide4.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Quality Improvement Tools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4</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normAutofit/>
          </a:bodyPr>
          <a:lstStyle/>
          <a:p>
            <a:endParaRPr lang="en-US" altLang="en-US" dirty="0"/>
          </a:p>
          <a:p>
            <a:r>
              <a:rPr lang="en-US" altLang="en-US" sz="3200" dirty="0">
                <a:solidFill>
                  <a:schemeClr val="accent4"/>
                </a:solidFill>
              </a:rPr>
              <a:t>Team Building</a:t>
            </a:r>
          </a:p>
          <a:p>
            <a:r>
              <a:rPr lang="en-US" altLang="en-US" sz="3200" dirty="0">
                <a:solidFill>
                  <a:schemeClr val="accent4"/>
                </a:solidFill>
              </a:rPr>
              <a:t>Process Mapping</a:t>
            </a:r>
          </a:p>
          <a:p>
            <a:r>
              <a:rPr lang="en-US" altLang="en-US" sz="3200" dirty="0"/>
              <a:t>Failure Modes and Effects Analysis (FMEA)</a:t>
            </a:r>
          </a:p>
          <a:p>
            <a:r>
              <a:rPr lang="en-US" altLang="en-US" sz="3200" dirty="0"/>
              <a:t>Pareto Diagram</a:t>
            </a:r>
          </a:p>
          <a:p>
            <a:r>
              <a:rPr lang="en-US" altLang="en-US" sz="3200" dirty="0"/>
              <a:t>Failure Mode Priority Ranking</a:t>
            </a:r>
          </a:p>
          <a:p>
            <a:pPr>
              <a:defRPr/>
            </a:pPr>
            <a:endParaRPr lang="en-US" altLang="en-US" dirty="0"/>
          </a:p>
          <a:p>
            <a:pPr marL="0" indent="0">
              <a:buNone/>
              <a:defRPr/>
            </a:pPr>
            <a:endParaRPr lang="en-US" altLang="en-US" dirty="0"/>
          </a:p>
        </p:txBody>
      </p:sp>
    </p:spTree>
    <p:extLst>
      <p:ext uri="{BB962C8B-B14F-4D97-AF65-F5344CB8AC3E}">
        <p14:creationId xmlns:p14="http://schemas.microsoft.com/office/powerpoint/2010/main" val="1606269706"/>
      </p:ext>
    </p:extLst>
  </p:cSld>
  <p:clrMapOvr>
    <a:overrideClrMapping bg1="lt1" tx1="dk1" bg2="lt2" tx2="dk2" accent1="accent1" accent2="accent2" accent3="accent3" accent4="accent4" accent5="accent5" accent6="accent6" hlink="hlink" folHlink="folHlink"/>
  </p:clrMapOvr>
</p:sld>
</file>

<file path=ppt/slides/slide5.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34818" name="Title 1"/>
          <p:cNvSpPr>
            <a:spLocks noGrp="1"/>
          </p:cNvSpPr>
          <p:nvPr>
            <p:ph type="title"/>
          </p:nvPr>
        </p:nvSpPr>
        <p:spPr/>
        <p:txBody>
          <a:bodyPr/>
          <a:lstStyle/>
          <a:p>
            <a:r>
              <a:rPr lang="en-US" altLang="en-US" dirty="0"/>
              <a:t>Building a PIP Team</a:t>
            </a:r>
          </a:p>
        </p:txBody>
      </p:sp>
      <p:sp>
        <p:nvSpPr>
          <p:cNvPr id="34819" name="Content Placeholder 2"/>
          <p:cNvSpPr>
            <a:spLocks noGrp="1"/>
          </p:cNvSpPr>
          <p:nvPr>
            <p:ph idx="1"/>
          </p:nvPr>
        </p:nvSpPr>
        <p:spPr/>
        <p:txBody>
          <a:bodyPr/>
          <a:lstStyle/>
          <a:p>
            <a:endParaRPr lang="en-US" altLang="en-US" dirty="0">
              <a:solidFill>
                <a:srgbClr val="262626"/>
              </a:solidFill>
            </a:endParaRPr>
          </a:p>
          <a:p>
            <a:r>
              <a:rPr lang="en-US" altLang="en-US" dirty="0">
                <a:solidFill>
                  <a:srgbClr val="262626"/>
                </a:solidFill>
              </a:rPr>
              <a:t>Including the right people on the PIP team is critical to a successful improvement effort. </a:t>
            </a:r>
          </a:p>
          <a:p>
            <a:r>
              <a:rPr lang="en-US" altLang="en-US" dirty="0">
                <a:solidFill>
                  <a:srgbClr val="262626"/>
                </a:solidFill>
              </a:rPr>
              <a:t>Teams may vary in size and composition. </a:t>
            </a:r>
          </a:p>
          <a:p>
            <a:r>
              <a:rPr lang="en-US" altLang="en-US" dirty="0">
                <a:solidFill>
                  <a:srgbClr val="262626"/>
                </a:solidFill>
              </a:rPr>
              <a:t>Team composition should be driven by the PIP topic.</a:t>
            </a:r>
          </a:p>
          <a:p>
            <a:endParaRPr lang="en-US" altLang="en-US" dirty="0">
              <a:solidFill>
                <a:srgbClr val="262626"/>
              </a:solidFill>
            </a:endParaRPr>
          </a:p>
        </p:txBody>
      </p:sp>
      <p:sp>
        <p:nvSpPr>
          <p:cNvPr id="34820"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fld id="{43C604FD-6AB7-421F-B4A3-57B564D57C6D}" type="slidenum">
              <a:rPr lang="en-US" altLang="en-US">
                <a:solidFill>
                  <a:srgbClr val="262626"/>
                </a:solidFill>
                <a:latin typeface="Calibri" pitchFamily="34" charset="0"/>
              </a:rPr>
              <a:pPr/>
              <a:t>5</a:t>
            </a:fld>
            <a:endParaRPr lang="en-US" altLang="en-US" dirty="0">
              <a:solidFill>
                <a:srgbClr val="262626"/>
              </a:solidFill>
              <a:latin typeface="Calibri" pitchFamily="34" charset="0"/>
            </a:endParaRPr>
          </a:p>
        </p:txBody>
      </p:sp>
    </p:spTree>
    <p:extLst>
      <p:ext uri="{BB962C8B-B14F-4D97-AF65-F5344CB8AC3E}">
        <p14:creationId xmlns:p14="http://schemas.microsoft.com/office/powerpoint/2010/main" val="955534167"/>
      </p:ext>
    </p:extLst>
  </p:cSld>
  <p:clrMapOvr>
    <a:overrideClrMapping bg1="lt1" tx1="dk1" bg2="lt2" tx2="dk2" accent1="accent1" accent2="accent2" accent3="accent3" accent4="accent4" accent5="accent5" accent6="accent6" hlink="hlink" folHlink="folHlink"/>
  </p:clrMapOvr>
</p:sld>
</file>

<file path=ppt/slides/slide6.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35842" name="Title 1"/>
          <p:cNvSpPr>
            <a:spLocks noGrp="1"/>
          </p:cNvSpPr>
          <p:nvPr>
            <p:ph type="title"/>
          </p:nvPr>
        </p:nvSpPr>
        <p:spPr/>
        <p:txBody>
          <a:bodyPr/>
          <a:lstStyle/>
          <a:p>
            <a:r>
              <a:rPr lang="en-US" altLang="en-US" dirty="0"/>
              <a:t>Building a PIP Team: Senior Management</a:t>
            </a:r>
          </a:p>
        </p:txBody>
      </p:sp>
      <p:sp>
        <p:nvSpPr>
          <p:cNvPr id="3" name="Content Placeholder 2"/>
          <p:cNvSpPr>
            <a:spLocks noGrp="1"/>
          </p:cNvSpPr>
          <p:nvPr>
            <p:ph idx="1"/>
          </p:nvPr>
        </p:nvSpPr>
        <p:spPr/>
        <p:txBody>
          <a:bodyPr rtlCol="0">
            <a:normAutofit/>
          </a:bodyPr>
          <a:lstStyle/>
          <a:p>
            <a:pPr marL="0" indent="0" fontAlgn="auto">
              <a:spcAft>
                <a:spcPts val="0"/>
              </a:spcAft>
              <a:buNone/>
              <a:defRPr/>
            </a:pPr>
            <a:r>
              <a:rPr lang="en-US" altLang="en-US" dirty="0"/>
              <a:t>A Sponsor from Senior Management:</a:t>
            </a:r>
          </a:p>
          <a:p>
            <a:pPr fontAlgn="auto">
              <a:spcAft>
                <a:spcPts val="0"/>
              </a:spcAft>
              <a:buFont typeface="Arial" panose="020B0604020202020204" pitchFamily="34" charset="0"/>
              <a:buChar char="•"/>
              <a:defRPr/>
            </a:pPr>
            <a:r>
              <a:rPr lang="en-US" altLang="en-US" dirty="0"/>
              <a:t>Is critical to support the PIP team efforts. </a:t>
            </a:r>
          </a:p>
          <a:p>
            <a:pPr fontAlgn="auto">
              <a:spcAft>
                <a:spcPts val="0"/>
              </a:spcAft>
              <a:buFont typeface="Arial" panose="020B0604020202020204" pitchFamily="34" charset="0"/>
              <a:buChar char="•"/>
              <a:defRPr/>
            </a:pPr>
            <a:r>
              <a:rPr lang="en-US" altLang="en-US" dirty="0"/>
              <a:t>Serves to link the PIP team with senior management and assure alignment with the organizational strategy.  </a:t>
            </a:r>
          </a:p>
          <a:p>
            <a:pPr fontAlgn="auto">
              <a:spcAft>
                <a:spcPts val="0"/>
              </a:spcAft>
              <a:buFont typeface="Arial" panose="020B0604020202020204" pitchFamily="34" charset="0"/>
              <a:buChar char="•"/>
              <a:defRPr/>
            </a:pPr>
            <a:r>
              <a:rPr lang="en-US" altLang="en-US" dirty="0"/>
              <a:t>Provides resources and assists with overcoming organizational barriers on behalf of the team. </a:t>
            </a:r>
          </a:p>
          <a:p>
            <a:pPr fontAlgn="auto">
              <a:spcAft>
                <a:spcPts val="0"/>
              </a:spcAft>
              <a:buFont typeface="Arial" panose="020B0604020202020204" pitchFamily="34" charset="0"/>
              <a:buChar char="•"/>
              <a:defRPr/>
            </a:pPr>
            <a:r>
              <a:rPr lang="en-US" altLang="en-US" dirty="0"/>
              <a:t>Enables the PIP Team to make the changes necessary to improve the process.   </a:t>
            </a:r>
          </a:p>
        </p:txBody>
      </p:sp>
      <p:sp>
        <p:nvSpPr>
          <p:cNvPr id="35844"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fld id="{DCE1BE87-E563-4B8F-B5A7-641970C6AF2F}" type="slidenum">
              <a:rPr lang="en-US" altLang="en-US">
                <a:solidFill>
                  <a:srgbClr val="262626"/>
                </a:solidFill>
                <a:latin typeface="Calibri" pitchFamily="34" charset="0"/>
              </a:rPr>
              <a:pPr/>
              <a:t>6</a:t>
            </a:fld>
            <a:endParaRPr lang="en-US" altLang="en-US" dirty="0">
              <a:solidFill>
                <a:srgbClr val="262626"/>
              </a:solidFill>
              <a:latin typeface="Calibri" pitchFamily="34" charset="0"/>
            </a:endParaRPr>
          </a:p>
        </p:txBody>
      </p:sp>
    </p:spTree>
    <p:extLst>
      <p:ext uri="{BB962C8B-B14F-4D97-AF65-F5344CB8AC3E}">
        <p14:creationId xmlns:p14="http://schemas.microsoft.com/office/powerpoint/2010/main" val="853958930"/>
      </p:ext>
    </p:extLst>
  </p:cSld>
  <p:clrMapOvr>
    <a:overrideClrMapping bg1="lt1" tx1="dk1" bg2="lt2" tx2="dk2" accent1="accent1" accent2="accent2" accent3="accent3" accent4="accent4" accent5="accent5" accent6="accent6" hlink="hlink" folHlink="folHlink"/>
  </p:clrMapOvr>
</p:sld>
</file>

<file path=ppt/slides/slide7.xml><?xml version="1.0" encoding="utf-8"?>
<p:sld xmlns:a="http://schemas.openxmlformats.org/drawingml/2006/main" xmlns:r="http://schemas.openxmlformats.org/officeDocument/2006/relationships" xmlns:p="http://schemas.openxmlformats.org/presentationml/2006/main">
  <p:cSld>
    <p:bg>
      <p:bgPr>
        <a:blipFill dpi="0" rotWithShape="0">
          <a:blip r:embed="rId4"/>
          <a:srcRect/>
          <a:stretch>
            <a:fillRect/>
          </a:stretch>
        </a:blipFill>
        <a:effectLst/>
      </p:bgPr>
    </p:bg>
    <p:spTree>
      <p:nvGrpSpPr>
        <p:cNvPr id="1" name=""/>
        <p:cNvGrpSpPr/>
        <p:nvPr/>
      </p:nvGrpSpPr>
      <p:grpSpPr>
        <a:xfrm>
          <a:off x="0" y="0"/>
          <a:ext cx="0" cy="0"/>
          <a:chOff x="0" y="0"/>
          <a:chExt cx="0" cy="0"/>
        </a:xfrm>
      </p:grpSpPr>
      <p:sp>
        <p:nvSpPr>
          <p:cNvPr id="36866" name="Title 1"/>
          <p:cNvSpPr>
            <a:spLocks noGrp="1"/>
          </p:cNvSpPr>
          <p:nvPr>
            <p:ph type="title"/>
          </p:nvPr>
        </p:nvSpPr>
        <p:spPr/>
        <p:txBody>
          <a:bodyPr/>
          <a:lstStyle/>
          <a:p>
            <a:r>
              <a:rPr lang="en-US" altLang="en-US" dirty="0"/>
              <a:t>Building a PIP Team: Clinical Support</a:t>
            </a:r>
          </a:p>
        </p:txBody>
      </p:sp>
      <p:sp>
        <p:nvSpPr>
          <p:cNvPr id="36867" name="Content Placeholder 2"/>
          <p:cNvSpPr>
            <a:spLocks noGrp="1"/>
          </p:cNvSpPr>
          <p:nvPr>
            <p:ph idx="1"/>
          </p:nvPr>
        </p:nvSpPr>
        <p:spPr/>
        <p:txBody>
          <a:bodyPr/>
          <a:lstStyle/>
          <a:p>
            <a:pPr marL="0" indent="0">
              <a:buNone/>
            </a:pPr>
            <a:r>
              <a:rPr lang="en-US" altLang="en-US" dirty="0">
                <a:solidFill>
                  <a:srgbClr val="262626"/>
                </a:solidFill>
              </a:rPr>
              <a:t>A clinical leader:</a:t>
            </a:r>
          </a:p>
          <a:p>
            <a:r>
              <a:rPr lang="en-US" altLang="en-US" dirty="0">
                <a:solidFill>
                  <a:srgbClr val="262626"/>
                </a:solidFill>
              </a:rPr>
              <a:t>Is critical to the PIP team efforts. </a:t>
            </a:r>
          </a:p>
          <a:p>
            <a:r>
              <a:rPr lang="en-US" altLang="en-US" dirty="0">
                <a:solidFill>
                  <a:srgbClr val="262626"/>
                </a:solidFill>
              </a:rPr>
              <a:t>Provides insight into the clinical implications of potential interventions and can anticipate the impact of system changes.</a:t>
            </a:r>
          </a:p>
          <a:p>
            <a:r>
              <a:rPr lang="en-US" altLang="en-US" dirty="0">
                <a:solidFill>
                  <a:srgbClr val="262626"/>
                </a:solidFill>
              </a:rPr>
              <a:t>Should come from the areas of the organization that are relevant to the PIP topic.</a:t>
            </a:r>
          </a:p>
        </p:txBody>
      </p:sp>
      <p:sp>
        <p:nvSpPr>
          <p:cNvPr id="36868"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fld id="{13135BE8-C807-4FAB-B83F-8298AB457207}" type="slidenum">
              <a:rPr lang="en-US" altLang="en-US">
                <a:solidFill>
                  <a:srgbClr val="262626"/>
                </a:solidFill>
                <a:latin typeface="Calibri" pitchFamily="34" charset="0"/>
              </a:rPr>
              <a:pPr/>
              <a:t>7</a:t>
            </a:fld>
            <a:endParaRPr lang="en-US" altLang="en-US" dirty="0">
              <a:solidFill>
                <a:srgbClr val="262626"/>
              </a:solidFill>
              <a:latin typeface="Calibri" pitchFamily="34" charset="0"/>
            </a:endParaRPr>
          </a:p>
        </p:txBody>
      </p:sp>
    </p:spTree>
    <p:extLst>
      <p:ext uri="{BB962C8B-B14F-4D97-AF65-F5344CB8AC3E}">
        <p14:creationId xmlns:p14="http://schemas.microsoft.com/office/powerpoint/2010/main" val="630666087"/>
      </p:ext>
    </p:extLst>
  </p:cSld>
  <p:clrMapOvr>
    <a:overrideClrMapping bg1="lt1" tx1="dk1" bg2="lt2" tx2="dk2" accent1="accent1" accent2="accent2" accent3="accent3" accent4="accent4" accent5="accent5" accent6="accent6" hlink="hlink" folHlink="folHlink"/>
  </p:clrMapOvr>
</p:sld>
</file>

<file path=ppt/slides/slide8.xml><?xml version="1.0" encoding="utf-8"?>
<p:sld xmlns:a="http://schemas.openxmlformats.org/drawingml/2006/main" xmlns:r="http://schemas.openxmlformats.org/officeDocument/2006/relationships" xmlns:p="http://schemas.openxmlformats.org/presentationml/2006/main">
  <p:cSld>
    <p:bg>
      <p:bgPr>
        <a:blipFill dpi="0" rotWithShape="0">
          <a:blip r:embed="rId4"/>
          <a:srcRect/>
          <a:stretch>
            <a:fillRect/>
          </a:stretch>
        </a:blipFill>
        <a:effectLst/>
      </p:bgPr>
    </p:bg>
    <p:spTree>
      <p:nvGrpSpPr>
        <p:cNvPr id="1" name=""/>
        <p:cNvGrpSpPr/>
        <p:nvPr/>
      </p:nvGrpSpPr>
      <p:grpSpPr>
        <a:xfrm>
          <a:off x="0" y="0"/>
          <a:ext cx="0" cy="0"/>
          <a:chOff x="0" y="0"/>
          <a:chExt cx="0" cy="0"/>
        </a:xfrm>
      </p:grpSpPr>
      <p:sp>
        <p:nvSpPr>
          <p:cNvPr id="37890" name="Title 1"/>
          <p:cNvSpPr>
            <a:spLocks noGrp="1"/>
          </p:cNvSpPr>
          <p:nvPr>
            <p:ph type="title"/>
          </p:nvPr>
        </p:nvSpPr>
        <p:spPr/>
        <p:txBody>
          <a:bodyPr/>
          <a:lstStyle/>
          <a:p>
            <a:r>
              <a:rPr lang="en-US" altLang="en-US" dirty="0"/>
              <a:t>Building a PIP Team: Analytical Support</a:t>
            </a:r>
          </a:p>
        </p:txBody>
      </p:sp>
      <p:sp>
        <p:nvSpPr>
          <p:cNvPr id="37891" name="Content Placeholder 2"/>
          <p:cNvSpPr>
            <a:spLocks noGrp="1"/>
          </p:cNvSpPr>
          <p:nvPr>
            <p:ph idx="1"/>
          </p:nvPr>
        </p:nvSpPr>
        <p:spPr/>
        <p:txBody>
          <a:bodyPr/>
          <a:lstStyle/>
          <a:p>
            <a:pPr marL="0" indent="0">
              <a:buNone/>
            </a:pPr>
            <a:r>
              <a:rPr lang="en-US" altLang="en-US" dirty="0">
                <a:solidFill>
                  <a:srgbClr val="262626"/>
                </a:solidFill>
              </a:rPr>
              <a:t>Analytical Support: </a:t>
            </a:r>
          </a:p>
          <a:p>
            <a:r>
              <a:rPr lang="en-US" altLang="en-US" dirty="0">
                <a:solidFill>
                  <a:srgbClr val="262626"/>
                </a:solidFill>
              </a:rPr>
              <a:t>Should be included from the beginning of the project. </a:t>
            </a:r>
          </a:p>
          <a:p>
            <a:r>
              <a:rPr lang="en-US" altLang="en-US" dirty="0">
                <a:solidFill>
                  <a:srgbClr val="262626"/>
                </a:solidFill>
              </a:rPr>
              <a:t>Provides sound methodology upon which the project is based. </a:t>
            </a:r>
          </a:p>
          <a:p>
            <a:r>
              <a:rPr lang="en-US" altLang="en-US" dirty="0">
                <a:solidFill>
                  <a:srgbClr val="262626"/>
                </a:solidFill>
              </a:rPr>
              <a:t>Ensures that outcomes are accurately measured.    </a:t>
            </a:r>
          </a:p>
        </p:txBody>
      </p:sp>
      <p:sp>
        <p:nvSpPr>
          <p:cNvPr id="37892"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fld id="{8659F5D3-3FF8-4482-99C1-25631085F800}" type="slidenum">
              <a:rPr lang="en-US" altLang="en-US">
                <a:solidFill>
                  <a:srgbClr val="262626"/>
                </a:solidFill>
                <a:latin typeface="Calibri" pitchFamily="34" charset="0"/>
              </a:rPr>
              <a:pPr/>
              <a:t>8</a:t>
            </a:fld>
            <a:endParaRPr lang="en-US" altLang="en-US" dirty="0">
              <a:solidFill>
                <a:srgbClr val="262626"/>
              </a:solidFill>
              <a:latin typeface="Calibri" pitchFamily="34" charset="0"/>
            </a:endParaRPr>
          </a:p>
        </p:txBody>
      </p:sp>
    </p:spTree>
    <p:extLst>
      <p:ext uri="{BB962C8B-B14F-4D97-AF65-F5344CB8AC3E}">
        <p14:creationId xmlns:p14="http://schemas.microsoft.com/office/powerpoint/2010/main" val="2917292689"/>
      </p:ext>
    </p:extLst>
  </p:cSld>
  <p:clrMapOvr>
    <a:overrideClrMapping bg1="lt1" tx1="dk1" bg2="lt2" tx2="dk2" accent1="accent1" accent2="accent2" accent3="accent3" accent4="accent4" accent5="accent5" accent6="accent6" hlink="hlink" folHlink="folHlink"/>
  </p:clrMapOvr>
</p:sld>
</file>

<file path=ppt/slides/slide9.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38914" name="Title 1"/>
          <p:cNvSpPr>
            <a:spLocks noGrp="1"/>
          </p:cNvSpPr>
          <p:nvPr>
            <p:ph type="title"/>
          </p:nvPr>
        </p:nvSpPr>
        <p:spPr/>
        <p:txBody>
          <a:bodyPr/>
          <a:lstStyle/>
          <a:p>
            <a:r>
              <a:rPr lang="en-US" altLang="en-US" dirty="0"/>
              <a:t>Building a PIP Team: Step-by-Step Approach</a:t>
            </a:r>
          </a:p>
        </p:txBody>
      </p:sp>
      <p:sp>
        <p:nvSpPr>
          <p:cNvPr id="3" name="Content Placeholder 2"/>
          <p:cNvSpPr>
            <a:spLocks noGrp="1"/>
          </p:cNvSpPr>
          <p:nvPr>
            <p:ph idx="1"/>
          </p:nvPr>
        </p:nvSpPr>
        <p:spPr/>
        <p:txBody>
          <a:bodyPr rtlCol="0">
            <a:normAutofit/>
          </a:bodyPr>
          <a:lstStyle/>
          <a:p>
            <a:pPr marL="0" indent="0" fontAlgn="auto">
              <a:spcAft>
                <a:spcPts val="0"/>
              </a:spcAft>
              <a:buFont typeface="Wingdings" pitchFamily="2" charset="2"/>
              <a:buNone/>
              <a:defRPr/>
            </a:pPr>
            <a:r>
              <a:rPr lang="en-US" altLang="en-US" dirty="0"/>
              <a:t>Steps to develop an effective team:</a:t>
            </a:r>
          </a:p>
          <a:p>
            <a:pPr marL="514350" indent="-514350" fontAlgn="auto">
              <a:spcAft>
                <a:spcPts val="0"/>
              </a:spcAft>
              <a:buFont typeface="+mj-lt"/>
              <a:buAutoNum type="arabicPeriod"/>
              <a:defRPr/>
            </a:pPr>
            <a:r>
              <a:rPr lang="en-US" altLang="en-US" dirty="0"/>
              <a:t>Review the PIP topic.</a:t>
            </a:r>
          </a:p>
          <a:p>
            <a:pPr marL="514350" indent="-514350" fontAlgn="auto">
              <a:spcAft>
                <a:spcPts val="0"/>
              </a:spcAft>
              <a:buFont typeface="+mj-lt"/>
              <a:buAutoNum type="arabicPeriod"/>
              <a:defRPr/>
            </a:pPr>
            <a:r>
              <a:rPr lang="en-US" altLang="en-US" dirty="0"/>
              <a:t>Consider the process being targeted for improvement. </a:t>
            </a:r>
          </a:p>
          <a:p>
            <a:pPr marL="514350" indent="-514350" fontAlgn="auto">
              <a:spcAft>
                <a:spcPts val="0"/>
              </a:spcAft>
              <a:buFont typeface="+mj-lt"/>
              <a:buAutoNum type="arabicPeriod"/>
              <a:defRPr/>
            </a:pPr>
            <a:r>
              <a:rPr lang="en-US" altLang="en-US" spc="-50" dirty="0"/>
              <a:t>Include team members who are knowledgeable about the different levels and steps of the process.</a:t>
            </a:r>
          </a:p>
          <a:p>
            <a:pPr marL="514350" indent="-514350" fontAlgn="auto">
              <a:spcAft>
                <a:spcPts val="0"/>
              </a:spcAft>
              <a:buFont typeface="+mj-lt"/>
              <a:buAutoNum type="arabicPeriod"/>
              <a:defRPr/>
            </a:pPr>
            <a:r>
              <a:rPr lang="en-US" altLang="en-US" dirty="0"/>
              <a:t>Include analytical support from the beginning of the project. </a:t>
            </a:r>
          </a:p>
          <a:p>
            <a:pPr marL="514350" indent="-514350" fontAlgn="auto">
              <a:spcAft>
                <a:spcPts val="0"/>
              </a:spcAft>
              <a:buFont typeface="+mj-lt"/>
              <a:buAutoNum type="arabicPeriod"/>
              <a:defRPr/>
            </a:pPr>
            <a:endParaRPr lang="en-US" altLang="en-US" dirty="0"/>
          </a:p>
        </p:txBody>
      </p:sp>
      <p:sp>
        <p:nvSpPr>
          <p:cNvPr id="38916"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fld id="{37D95907-3D10-4FF7-A222-030A8D6A0C93}" type="slidenum">
              <a:rPr lang="en-US" altLang="en-US">
                <a:solidFill>
                  <a:srgbClr val="262626"/>
                </a:solidFill>
                <a:latin typeface="Calibri" pitchFamily="34" charset="0"/>
              </a:rPr>
              <a:pPr/>
              <a:t>9</a:t>
            </a:fld>
            <a:endParaRPr lang="en-US" altLang="en-US" dirty="0">
              <a:solidFill>
                <a:srgbClr val="262626"/>
              </a:solidFill>
              <a:latin typeface="Calibri" pitchFamily="34" charset="0"/>
            </a:endParaRPr>
          </a:p>
        </p:txBody>
      </p:sp>
    </p:spTree>
    <p:extLst>
      <p:ext uri="{BB962C8B-B14F-4D97-AF65-F5344CB8AC3E}">
        <p14:creationId xmlns:p14="http://schemas.microsoft.com/office/powerpoint/2010/main" val="1740068441"/>
      </p:ext>
    </p:extLst>
  </p:cSld>
  <p:clrMapOvr>
    <a:overrideClrMapping bg1="lt1" tx1="dk1" bg2="lt2" tx2="dk2" accent1="accent1" accent2="accent2" accent3="accent3" accent4="accent4" accent5="accent5" accent6="accent6" hlink="hlink" folHlink="folHlink"/>
  </p:clrMapOvr>
</p:sld>
</file>

<file path=ppt/slides/slide10.xml><?xml version="1.0" encoding="utf-8"?>
<p:sld xmlns:a="http://schemas.openxmlformats.org/drawingml/2006/main" xmlns:r="http://schemas.openxmlformats.org/officeDocument/2006/relationships" xmlns:p="http://schemas.openxmlformats.org/presentationml/2006/main">
  <p:cSld>
    <p:bg>
      <p:bgPr>
        <a:blipFill dpi="0" rotWithShape="0">
          <a:blip r:embed="rId4"/>
          <a:srcRect/>
          <a:stretch>
            <a:fillRect/>
          </a:stretch>
        </a:blipFill>
        <a:effectLst/>
      </p:bgPr>
    </p:bg>
    <p:spTree>
      <p:nvGrpSpPr>
        <p:cNvPr id="1" name=""/>
        <p:cNvGrpSpPr/>
        <p:nvPr/>
      </p:nvGrpSpPr>
      <p:grpSpPr>
        <a:xfrm>
          <a:off x="0" y="0"/>
          <a:ext cx="0" cy="0"/>
          <a:chOff x="0" y="0"/>
          <a:chExt cx="0" cy="0"/>
        </a:xfrm>
      </p:grpSpPr>
      <p:sp>
        <p:nvSpPr>
          <p:cNvPr id="39938" name="Title 1"/>
          <p:cNvSpPr>
            <a:spLocks noGrp="1"/>
          </p:cNvSpPr>
          <p:nvPr>
            <p:ph type="title"/>
          </p:nvPr>
        </p:nvSpPr>
        <p:spPr/>
        <p:txBody>
          <a:bodyPr/>
          <a:lstStyle/>
          <a:p>
            <a:r>
              <a:rPr lang="en-US" altLang="en-US" dirty="0"/>
              <a:t>Building a PIP Team: Step by Step Approach</a:t>
            </a:r>
          </a:p>
        </p:txBody>
      </p:sp>
      <p:sp>
        <p:nvSpPr>
          <p:cNvPr id="39939" name="Content Placeholder 2"/>
          <p:cNvSpPr>
            <a:spLocks noGrp="1"/>
          </p:cNvSpPr>
          <p:nvPr>
            <p:ph idx="1"/>
          </p:nvPr>
        </p:nvSpPr>
        <p:spPr/>
        <p:txBody>
          <a:bodyPr/>
          <a:lstStyle/>
          <a:p>
            <a:pPr marL="514350" indent="-514350">
              <a:buFont typeface="Times New Roman" pitchFamily="18" charset="0"/>
              <a:buAutoNum type="arabicPeriod" startAt="5"/>
            </a:pPr>
            <a:endParaRPr lang="en-US" altLang="en-US" dirty="0">
              <a:solidFill>
                <a:srgbClr val="262626"/>
              </a:solidFill>
            </a:endParaRPr>
          </a:p>
          <a:p>
            <a:pPr marL="514350" indent="-514350">
              <a:buFont typeface="Times New Roman" pitchFamily="18" charset="0"/>
              <a:buAutoNum type="arabicPeriod" startAt="5"/>
            </a:pPr>
            <a:r>
              <a:rPr lang="en-US" altLang="en-US" dirty="0">
                <a:solidFill>
                  <a:srgbClr val="262626"/>
                </a:solidFill>
              </a:rPr>
              <a:t>Identify an executive sponsor who takes responsibility for the success of the project. </a:t>
            </a:r>
          </a:p>
          <a:p>
            <a:pPr marL="514350" indent="-514350">
              <a:buFontTx/>
              <a:buAutoNum type="arabicPeriod" startAt="5"/>
            </a:pPr>
            <a:r>
              <a:rPr lang="en-US" altLang="en-US" dirty="0">
                <a:solidFill>
                  <a:srgbClr val="262626"/>
                </a:solidFill>
              </a:rPr>
              <a:t>Consider including partners from external organizations that are part of the process. </a:t>
            </a:r>
          </a:p>
        </p:txBody>
      </p:sp>
      <p:sp>
        <p:nvSpPr>
          <p:cNvPr id="39940"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fld id="{6BCF5C72-73F3-4B02-8588-8E233DEF9CA8}" type="slidenum">
              <a:rPr lang="en-US" altLang="en-US">
                <a:solidFill>
                  <a:srgbClr val="262626"/>
                </a:solidFill>
                <a:latin typeface="Calibri" pitchFamily="34" charset="0"/>
              </a:rPr>
              <a:pPr/>
              <a:t>10</a:t>
            </a:fld>
            <a:endParaRPr lang="en-US" altLang="en-US" dirty="0">
              <a:solidFill>
                <a:srgbClr val="262626"/>
              </a:solidFill>
              <a:latin typeface="Calibri" pitchFamily="34" charset="0"/>
            </a:endParaRPr>
          </a:p>
        </p:txBody>
      </p:sp>
    </p:spTree>
    <p:extLst>
      <p:ext uri="{BB962C8B-B14F-4D97-AF65-F5344CB8AC3E}">
        <p14:creationId xmlns:p14="http://schemas.microsoft.com/office/powerpoint/2010/main" val="11519453"/>
      </p:ext>
    </p:extLst>
  </p:cSld>
  <p:clrMapOvr>
    <a:overrideClrMapping bg1="lt1" tx1="dk1" bg2="lt2" tx2="dk2" accent1="accent1" accent2="accent2" accent3="accent3" accent4="accent4" accent5="accent5" accent6="accent6" hlink="hlink" folHlink="folHlink"/>
  </p:clrMapOvr>
</p:sld>
</file>

<file path=ppt/slides/slide11.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Process Mapping</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11</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normAutofit/>
          </a:bodyPr>
          <a:lstStyle/>
          <a:p>
            <a:pPr marL="0" indent="0">
              <a:buFont typeface="Wingdings" pitchFamily="2" charset="2"/>
              <a:buNone/>
              <a:defRPr/>
            </a:pPr>
            <a:r>
              <a:rPr lang="en-US" altLang="en-US" dirty="0"/>
              <a:t>A process map is:</a:t>
            </a:r>
          </a:p>
          <a:p>
            <a:pPr>
              <a:defRPr/>
            </a:pPr>
            <a:r>
              <a:rPr lang="en-US" altLang="en-US" dirty="0"/>
              <a:t>A quality improvement tool that illustrates how a </a:t>
            </a:r>
            <a:r>
              <a:rPr lang="en-US" altLang="en-US" u="sng" dirty="0"/>
              <a:t>current</a:t>
            </a:r>
            <a:r>
              <a:rPr lang="en-US" altLang="en-US" dirty="0"/>
              <a:t> process is being administered.</a:t>
            </a:r>
          </a:p>
          <a:p>
            <a:pPr>
              <a:defRPr/>
            </a:pPr>
            <a:r>
              <a:rPr lang="en-US" altLang="en-US" dirty="0"/>
              <a:t>A global view of all the steps in the current process to determine where improvement efforts are most needed.</a:t>
            </a:r>
          </a:p>
          <a:p>
            <a:pPr>
              <a:defRPr/>
            </a:pPr>
            <a:r>
              <a:rPr lang="en-US" altLang="en-US" dirty="0"/>
              <a:t>Most effective if it is documented from the perspective of the person most affected by the overall process, typically the enrollee.</a:t>
            </a:r>
          </a:p>
          <a:p>
            <a:endParaRPr lang="en-US" altLang="en-US" dirty="0"/>
          </a:p>
        </p:txBody>
      </p:sp>
    </p:spTree>
    <p:extLst>
      <p:ext uri="{BB962C8B-B14F-4D97-AF65-F5344CB8AC3E}">
        <p14:creationId xmlns:p14="http://schemas.microsoft.com/office/powerpoint/2010/main" val="2175354092"/>
      </p:ext>
    </p:extLst>
  </p:cSld>
  <p:clrMapOvr>
    <a:overrideClrMapping bg1="lt1" tx1="dk1" bg2="lt2" tx2="dk2" accent1="accent1" accent2="accent2" accent3="accent3" accent4="accent4" accent5="accent5" accent6="accent6" hlink="hlink" folHlink="folHlink"/>
  </p:clrMapOvr>
</p:sld>
</file>

<file path=ppt/slides/slide12.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Building A  Process Map: Step-by-Step Approach</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12</a:t>
            </a:fld>
            <a:endParaRPr lang="en-US" dirty="0">
              <a:solidFill>
                <a:prstClr val="black">
                  <a:lumMod val="85000"/>
                  <a:lumOff val="15000"/>
                </a:prstClr>
              </a:solidFill>
            </a:endParaRPr>
          </a:p>
        </p:txBody>
      </p:sp>
      <p:sp>
        <p:nvSpPr>
          <p:cNvPr id="7" name="Content Placeholder 2"/>
          <p:cNvSpPr>
            <a:spLocks noGrp="1"/>
          </p:cNvSpPr>
          <p:nvPr>
            <p:ph idx="1"/>
          </p:nvPr>
        </p:nvSpPr>
        <p:spPr>
          <a:xfrm>
            <a:off x="457200" y="1219200"/>
            <a:ext cx="8229600" cy="4906963"/>
          </a:xfrm>
        </p:spPr>
        <p:txBody>
          <a:bodyPr/>
          <a:lstStyle/>
          <a:p>
            <a:pPr marL="514350" indent="-514350">
              <a:buFontTx/>
              <a:buAutoNum type="arabicPeriod"/>
            </a:pPr>
            <a:r>
              <a:rPr lang="en-US" altLang="en-US" sz="2800" dirty="0"/>
              <a:t>Determine the beginning and ending points.</a:t>
            </a:r>
          </a:p>
          <a:p>
            <a:pPr marL="514350" indent="-514350">
              <a:buFontTx/>
              <a:buAutoNum type="arabicPeriod"/>
            </a:pPr>
            <a:r>
              <a:rPr lang="en-US" altLang="en-US" sz="2800" dirty="0"/>
              <a:t>Involve the individuals responsible for the different steps of the process.</a:t>
            </a:r>
          </a:p>
          <a:p>
            <a:pPr marL="514350" indent="-514350">
              <a:buFontTx/>
              <a:buAutoNum type="arabicPeriod"/>
            </a:pPr>
            <a:r>
              <a:rPr lang="en-US" altLang="en-US" sz="2800" dirty="0"/>
              <a:t>Determine 3–5 prominent phases that occur for the process to work.</a:t>
            </a:r>
          </a:p>
          <a:p>
            <a:pPr marL="514350" indent="-514350">
              <a:buFontTx/>
              <a:buAutoNum type="arabicPeriod"/>
            </a:pPr>
            <a:r>
              <a:rPr lang="en-US" altLang="en-US" sz="2800" dirty="0"/>
              <a:t>List the activities for each phase of the process.</a:t>
            </a:r>
          </a:p>
          <a:p>
            <a:pPr marL="514350" indent="-514350">
              <a:buFontTx/>
              <a:buAutoNum type="arabicPeriod"/>
            </a:pPr>
            <a:r>
              <a:rPr lang="en-US" altLang="en-US" sz="2800" dirty="0"/>
              <a:t>Obtain </a:t>
            </a:r>
            <a:r>
              <a:rPr lang="en-US" altLang="en-US" dirty="0"/>
              <a:t>feedback</a:t>
            </a:r>
            <a:r>
              <a:rPr lang="en-US" altLang="en-US" sz="2800" dirty="0"/>
              <a:t> from all team members before finalizing the process map.</a:t>
            </a:r>
          </a:p>
        </p:txBody>
      </p:sp>
    </p:spTree>
    <p:extLst>
      <p:ext uri="{BB962C8B-B14F-4D97-AF65-F5344CB8AC3E}">
        <p14:creationId xmlns:p14="http://schemas.microsoft.com/office/powerpoint/2010/main" val="3818650020"/>
      </p:ext>
    </p:extLst>
  </p:cSld>
  <p:clrMapOvr>
    <a:overrideClrMapping bg1="lt1" tx1="dk1" bg2="lt2" tx2="dk2" accent1="accent1" accent2="accent2" accent3="accent3" accent4="accent4" accent5="accent5" accent6="accent6" hlink="hlink" folHlink="folHlink"/>
  </p:clrMapOvr>
</p:sld>
</file>

<file path=ppt/slides/slide13.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13</a:t>
            </a:fld>
            <a:endParaRPr lang="en-US" dirty="0">
              <a:solidFill>
                <a:prstClr val="black">
                  <a:lumMod val="85000"/>
                  <a:lumOff val="15000"/>
                </a:prstClr>
              </a:solidFill>
            </a:endParaRPr>
          </a:p>
        </p:txBody>
      </p:sp>
      <p:pic>
        <p:nvPicPr>
          <p:cNvPr id="102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905000" y="76200"/>
            <a:ext cx="6783388" cy="64960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838241287"/>
      </p:ext>
    </p:extLst>
  </p:cSld>
  <p:clrMapOvr>
    <a:overrideClrMapping bg1="lt1" tx1="dk1" bg2="lt2" tx2="dk2" accent1="accent1" accent2="accent2" accent3="accent3" accent4="accent4" accent5="accent5" accent6="accent6" hlink="hlink" folHlink="folHlink"/>
  </p:clrMapOvr>
</p:sld>
</file>

<file path=ppt/slides/slide14.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 and Answers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14</a:t>
            </a:fld>
            <a:endParaRPr lang="en-US" dirty="0">
              <a:solidFill>
                <a:prstClr val="black">
                  <a:lumMod val="85000"/>
                  <a:lumOff val="15000"/>
                </a:prstClr>
              </a:solidFill>
            </a:endParaRPr>
          </a:p>
        </p:txBody>
      </p:sp>
      <p:sp>
        <p:nvSpPr>
          <p:cNvPr id="6" name="Content Placeholder 6"/>
          <p:cNvSpPr>
            <a:spLocks noGrp="1"/>
          </p:cNvSpPr>
          <p:nvPr>
            <p:ph idx="1"/>
          </p:nvPr>
        </p:nvSpPr>
        <p:spPr>
          <a:xfrm>
            <a:off x="457200" y="1219200"/>
            <a:ext cx="8229600" cy="4906963"/>
          </a:xfrm>
        </p:spPr>
        <p:txBody>
          <a:bodyPr/>
          <a:lstStyle/>
          <a:p>
            <a:pPr marL="0" indent="0" algn="ctr">
              <a:buFontTx/>
              <a:buNone/>
            </a:pPr>
            <a:r>
              <a:rPr lang="en-US" dirty="0"/>
              <a:t>Questions on Team Building and Process Mapping</a:t>
            </a:r>
            <a:endParaRPr lang="en-US" altLang="en-US" dirty="0"/>
          </a:p>
        </p:txBody>
      </p:sp>
    </p:spTree>
    <p:extLst>
      <p:ext uri="{BB962C8B-B14F-4D97-AF65-F5344CB8AC3E}">
        <p14:creationId xmlns:p14="http://schemas.microsoft.com/office/powerpoint/2010/main" val="1388400808"/>
      </p:ext>
    </p:extLst>
  </p:cSld>
  <p:clrMapOvr>
    <a:overrideClrMapping bg1="lt1" tx1="dk1" bg2="lt2" tx2="dk2" accent1="accent1" accent2="accent2" accent3="accent3" accent4="accent4" accent5="accent5" accent6="accent6" hlink="hlink" folHlink="folHlink"/>
  </p:clrMapOvr>
</p:sld>
</file>

<file path=ppt/slides/slide15.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Quality Improvement Tools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15</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normAutofit lnSpcReduction="10000"/>
          </a:bodyPr>
          <a:lstStyle/>
          <a:p>
            <a:endParaRPr lang="en-US" altLang="en-US" dirty="0"/>
          </a:p>
          <a:p>
            <a:r>
              <a:rPr lang="en-US" altLang="en-US" sz="3200" dirty="0"/>
              <a:t>Team Building</a:t>
            </a:r>
          </a:p>
          <a:p>
            <a:r>
              <a:rPr lang="en-US" altLang="en-US" sz="3200" dirty="0"/>
              <a:t>Process Mapping</a:t>
            </a:r>
          </a:p>
          <a:p>
            <a:r>
              <a:rPr lang="en-US" altLang="en-US" sz="3200" dirty="0">
                <a:solidFill>
                  <a:schemeClr val="accent4"/>
                </a:solidFill>
              </a:rPr>
              <a:t>Failure Modes and Effects Analysis (FMEA)</a:t>
            </a:r>
          </a:p>
          <a:p>
            <a:r>
              <a:rPr lang="en-US" altLang="en-US" sz="3200" dirty="0">
                <a:solidFill>
                  <a:schemeClr val="accent4"/>
                </a:solidFill>
              </a:rPr>
              <a:t>Pareto Diagram</a:t>
            </a:r>
          </a:p>
          <a:p>
            <a:r>
              <a:rPr lang="en-US" altLang="en-US" sz="3200" dirty="0">
                <a:solidFill>
                  <a:schemeClr val="accent4"/>
                </a:solidFill>
              </a:rPr>
              <a:t>Failure Mode Priority Ranking</a:t>
            </a:r>
          </a:p>
          <a:p>
            <a:pPr>
              <a:defRPr/>
            </a:pPr>
            <a:endParaRPr lang="en-US" altLang="en-US" dirty="0"/>
          </a:p>
          <a:p>
            <a:pPr>
              <a:spcBef>
                <a:spcPts val="0"/>
              </a:spcBef>
              <a:spcAft>
                <a:spcPts val="200"/>
              </a:spcAft>
              <a:buFontTx/>
              <a:buNone/>
            </a:pPr>
            <a:r>
              <a:rPr lang="en-US" altLang="en-US" sz="2000" b="1" dirty="0">
                <a:solidFill>
                  <a:prstClr val="black"/>
                </a:solidFill>
              </a:rPr>
              <a:t>Presenter:</a:t>
            </a:r>
          </a:p>
          <a:p>
            <a:pPr>
              <a:spcBef>
                <a:spcPts val="0"/>
              </a:spcBef>
              <a:spcAft>
                <a:spcPts val="200"/>
              </a:spcAft>
              <a:buFontTx/>
              <a:buNone/>
            </a:pPr>
            <a:r>
              <a:rPr lang="en-US" altLang="en-US" sz="2000" b="1" dirty="0">
                <a:solidFill>
                  <a:prstClr val="black"/>
                </a:solidFill>
              </a:rPr>
              <a:t>Don Grostic, MS</a:t>
            </a:r>
          </a:p>
          <a:p>
            <a:pPr>
              <a:spcBef>
                <a:spcPts val="0"/>
              </a:spcBef>
              <a:spcAft>
                <a:spcPts val="200"/>
              </a:spcAft>
              <a:buFontTx/>
              <a:buNone/>
            </a:pPr>
            <a:r>
              <a:rPr lang="en-US" altLang="en-US" sz="2000" b="1" i="1" dirty="0">
                <a:solidFill>
                  <a:prstClr val="black"/>
                </a:solidFill>
              </a:rPr>
              <a:t>Biostatistician, Performance Improvement Projects</a:t>
            </a:r>
          </a:p>
          <a:p>
            <a:pPr marL="0" indent="0">
              <a:buNone/>
              <a:defRPr/>
            </a:pPr>
            <a:endParaRPr lang="en-US" altLang="en-US" dirty="0"/>
          </a:p>
        </p:txBody>
      </p:sp>
    </p:spTree>
    <p:extLst>
      <p:ext uri="{BB962C8B-B14F-4D97-AF65-F5344CB8AC3E}">
        <p14:creationId xmlns:p14="http://schemas.microsoft.com/office/powerpoint/2010/main" val="1349079637"/>
      </p:ext>
    </p:extLst>
  </p:cSld>
  <p:clrMapOvr>
    <a:overrideClrMapping bg1="lt1" tx1="dk1" bg2="lt2" tx2="dk2" accent1="accent1" accent2="accent2" accent3="accent3" accent4="accent4" accent5="accent5" accent6="accent6" hlink="hlink" folHlink="folHlink"/>
  </p:clrMapOvr>
</p:sld>
</file>

<file path=ppt/slides/slide16.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Failure Modes and Effects Analysis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16</a:t>
            </a:fld>
            <a:endParaRPr lang="en-US" dirty="0">
              <a:solidFill>
                <a:prstClr val="black">
                  <a:lumMod val="85000"/>
                  <a:lumOff val="15000"/>
                </a:prstClr>
              </a:solidFill>
            </a:endParaRPr>
          </a:p>
        </p:txBody>
      </p:sp>
      <p:sp>
        <p:nvSpPr>
          <p:cNvPr id="5" name="Content Placeholder 2"/>
          <p:cNvSpPr>
            <a:spLocks noGrp="1"/>
          </p:cNvSpPr>
          <p:nvPr>
            <p:ph idx="1"/>
          </p:nvPr>
        </p:nvSpPr>
        <p:spPr>
          <a:xfrm>
            <a:off x="457200" y="1219200"/>
            <a:ext cx="8229600" cy="4906963"/>
          </a:xfrm>
        </p:spPr>
        <p:txBody>
          <a:bodyPr/>
          <a:lstStyle/>
          <a:p>
            <a:pPr marL="0" indent="0">
              <a:buFont typeface="Wingdings" pitchFamily="2" charset="2"/>
              <a:buNone/>
              <a:defRPr/>
            </a:pPr>
            <a:r>
              <a:rPr lang="en-US" altLang="en-US" dirty="0"/>
              <a:t>A Failure Modes and Effects Analysis (FMEA) is:</a:t>
            </a:r>
          </a:p>
          <a:p>
            <a:pPr>
              <a:defRPr/>
            </a:pPr>
            <a:r>
              <a:rPr lang="en-US" altLang="en-US" dirty="0"/>
              <a:t>A systematic, proactive method for evaluating a process.</a:t>
            </a:r>
          </a:p>
          <a:p>
            <a:pPr>
              <a:defRPr/>
            </a:pPr>
            <a:r>
              <a:rPr lang="en-US" altLang="en-US" dirty="0"/>
              <a:t>A quality improvement tool that helps identify where and how a process is failing or might fail in the future.</a:t>
            </a:r>
          </a:p>
          <a:p>
            <a:pPr>
              <a:defRPr/>
            </a:pPr>
            <a:r>
              <a:rPr lang="en-US" altLang="en-US" dirty="0"/>
              <a:t>Useful to pinpoint specific steps most likely to affect the overall process so interventions can have the desired impact on PIP outcomes.</a:t>
            </a:r>
          </a:p>
          <a:p>
            <a:pPr>
              <a:defRPr/>
            </a:pPr>
            <a:endParaRPr lang="en-US" dirty="0"/>
          </a:p>
        </p:txBody>
      </p:sp>
    </p:spTree>
    <p:extLst>
      <p:ext uri="{BB962C8B-B14F-4D97-AF65-F5344CB8AC3E}">
        <p14:creationId xmlns:p14="http://schemas.microsoft.com/office/powerpoint/2010/main" val="1668900789"/>
      </p:ext>
    </p:extLst>
  </p:cSld>
  <p:clrMapOvr>
    <a:overrideClrMapping bg1="lt1" tx1="dk1" bg2="lt2" tx2="dk2" accent1="accent1" accent2="accent2" accent3="accent3" accent4="accent4" accent5="accent5" accent6="accent6" hlink="hlink" folHlink="folHlink"/>
  </p:clrMapOvr>
</p:sld>
</file>

<file path=ppt/slides/slide17.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Failure Modes and Effects Analysis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17</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lstStyle/>
          <a:p>
            <a:pPr marL="0" indent="0">
              <a:buFontTx/>
              <a:buNone/>
            </a:pPr>
            <a:r>
              <a:rPr lang="en-US" altLang="en-US" b="1" dirty="0"/>
              <a:t>Failure Modes: </a:t>
            </a:r>
            <a:r>
              <a:rPr lang="en-US" altLang="en-US" dirty="0"/>
              <a:t>What could go wrong?</a:t>
            </a:r>
          </a:p>
          <a:p>
            <a:pPr marL="0" indent="0">
              <a:buFontTx/>
              <a:buNone/>
            </a:pPr>
            <a:r>
              <a:rPr lang="en-US" altLang="en-US" dirty="0"/>
              <a:t>Any scenario that could go wrong (failing now or can go wrong in the future).</a:t>
            </a:r>
          </a:p>
          <a:p>
            <a:pPr marL="0" indent="0">
              <a:buFontTx/>
              <a:buNone/>
            </a:pPr>
            <a:endParaRPr lang="en-US" altLang="en-US" b="1" dirty="0"/>
          </a:p>
          <a:p>
            <a:pPr marL="0" indent="0">
              <a:spcBef>
                <a:spcPts val="25"/>
              </a:spcBef>
              <a:buFont typeface="Wingdings" pitchFamily="2" charset="2"/>
              <a:buNone/>
            </a:pPr>
            <a:r>
              <a:rPr lang="en-US" altLang="en-US" b="1" dirty="0"/>
              <a:t>Failure Causes: </a:t>
            </a:r>
            <a:r>
              <a:rPr lang="en-US" altLang="en-US" dirty="0"/>
              <a:t>Why would the failure happen?</a:t>
            </a:r>
            <a:br>
              <a:rPr lang="en-US" altLang="en-US" dirty="0"/>
            </a:br>
            <a:r>
              <a:rPr lang="en-US" altLang="en-US" dirty="0"/>
              <a:t>Explanation of why the failure mode would occur; what is the root cause of the failure?</a:t>
            </a:r>
          </a:p>
          <a:p>
            <a:pPr marL="0" indent="0">
              <a:spcBef>
                <a:spcPts val="25"/>
              </a:spcBef>
              <a:buNone/>
            </a:pPr>
            <a:endParaRPr lang="en-US" altLang="en-US" b="1" dirty="0"/>
          </a:p>
          <a:p>
            <a:pPr marL="0" indent="0">
              <a:spcBef>
                <a:spcPts val="25"/>
              </a:spcBef>
              <a:buNone/>
            </a:pPr>
            <a:r>
              <a:rPr lang="en-US" altLang="en-US" b="1" dirty="0"/>
              <a:t>Failure Effects</a:t>
            </a:r>
            <a:r>
              <a:rPr lang="en-US" altLang="en-US" dirty="0"/>
              <a:t>: What is the consequence of the failure? What is the aftermath of the failure?</a:t>
            </a:r>
          </a:p>
          <a:p>
            <a:pPr marL="0" indent="0">
              <a:spcBef>
                <a:spcPts val="25"/>
              </a:spcBef>
              <a:buFont typeface="Wingdings" pitchFamily="2" charset="2"/>
              <a:buNone/>
            </a:pPr>
            <a:endParaRPr lang="en-US" altLang="en-US" dirty="0"/>
          </a:p>
          <a:p>
            <a:pPr marL="0" indent="0">
              <a:buFontTx/>
              <a:buNone/>
            </a:pPr>
            <a:endParaRPr lang="en-US" altLang="en-US" dirty="0"/>
          </a:p>
        </p:txBody>
      </p:sp>
    </p:spTree>
    <p:extLst>
      <p:ext uri="{BB962C8B-B14F-4D97-AF65-F5344CB8AC3E}">
        <p14:creationId xmlns:p14="http://schemas.microsoft.com/office/powerpoint/2010/main" val="1450423305"/>
      </p:ext>
    </p:extLst>
  </p:cSld>
  <p:clrMapOvr>
    <a:overrideClrMapping bg1="lt1" tx1="dk1" bg2="lt2" tx2="dk2" accent1="accent1" accent2="accent2" accent3="accent3" accent4="accent4" accent5="accent5" accent6="accent6" hlink="hlink" folHlink="folHlink"/>
  </p:clrMapOvr>
</p:sld>
</file>

<file path=ppt/slides/slide18.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Steps for Conducting FMEA</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18</a:t>
            </a:fld>
            <a:endParaRPr lang="en-US" dirty="0">
              <a:solidFill>
                <a:prstClr val="black">
                  <a:lumMod val="85000"/>
                  <a:lumOff val="15000"/>
                </a:prstClr>
              </a:solidFill>
            </a:endParaRPr>
          </a:p>
        </p:txBody>
      </p:sp>
      <p:sp>
        <p:nvSpPr>
          <p:cNvPr id="5" name="Content Placeholder 2"/>
          <p:cNvSpPr>
            <a:spLocks noGrp="1"/>
          </p:cNvSpPr>
          <p:nvPr>
            <p:ph idx="1"/>
          </p:nvPr>
        </p:nvSpPr>
        <p:spPr>
          <a:xfrm>
            <a:off x="457200" y="1219200"/>
            <a:ext cx="8229600" cy="4906963"/>
          </a:xfrm>
        </p:spPr>
        <p:txBody>
          <a:bodyPr/>
          <a:lstStyle/>
          <a:p>
            <a:pPr marL="514350" indent="-514350">
              <a:buFont typeface="Times New Roman" pitchFamily="18" charset="0"/>
              <a:buAutoNum type="arabicPeriod"/>
            </a:pPr>
            <a:r>
              <a:rPr lang="en-US" altLang="en-US" dirty="0"/>
              <a:t>Determine up to three sub-processes from the process map that will have the most impact on improving the PIP outcomes.</a:t>
            </a:r>
          </a:p>
          <a:p>
            <a:pPr marL="514350" indent="-514350">
              <a:buFont typeface="Times New Roman" pitchFamily="18" charset="0"/>
              <a:buAutoNum type="arabicPeriod"/>
            </a:pPr>
            <a:r>
              <a:rPr lang="en-US" altLang="en-US" dirty="0"/>
              <a:t>Include all individuals responsible for the chosen sub-processes.</a:t>
            </a:r>
          </a:p>
          <a:p>
            <a:pPr marL="514350" indent="-514350">
              <a:buFont typeface="Times New Roman" pitchFamily="18" charset="0"/>
              <a:buAutoNum type="arabicPeriod"/>
            </a:pPr>
            <a:r>
              <a:rPr lang="en-US" altLang="en-US" dirty="0"/>
              <a:t>Brainstorm all failure modes that can occur for each sub-process.</a:t>
            </a:r>
          </a:p>
        </p:txBody>
      </p:sp>
    </p:spTree>
    <p:extLst>
      <p:ext uri="{BB962C8B-B14F-4D97-AF65-F5344CB8AC3E}">
        <p14:creationId xmlns:p14="http://schemas.microsoft.com/office/powerpoint/2010/main" val="3259638743"/>
      </p:ext>
    </p:extLst>
  </p:cSld>
  <p:clrMapOvr>
    <a:overrideClrMapping bg1="lt1" tx1="dk1" bg2="lt2" tx2="dk2" accent1="accent1" accent2="accent2" accent3="accent3" accent4="accent4" accent5="accent5" accent6="accent6" hlink="hlink" folHlink="folHlink"/>
  </p:clrMapOvr>
</p:sld>
</file>

<file path=ppt/slides/slide19.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Steps for Conducting FMEA</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19</a:t>
            </a:fld>
            <a:endParaRPr lang="en-US" dirty="0">
              <a:solidFill>
                <a:prstClr val="black">
                  <a:lumMod val="85000"/>
                  <a:lumOff val="15000"/>
                </a:prstClr>
              </a:solidFill>
            </a:endParaRPr>
          </a:p>
        </p:txBody>
      </p:sp>
      <p:sp>
        <p:nvSpPr>
          <p:cNvPr id="6" name="Content Placeholder 2"/>
          <p:cNvSpPr>
            <a:spLocks noGrp="1"/>
          </p:cNvSpPr>
          <p:nvPr>
            <p:ph idx="1"/>
          </p:nvPr>
        </p:nvSpPr>
        <p:spPr>
          <a:xfrm>
            <a:off x="457200" y="1219200"/>
            <a:ext cx="8229600" cy="4906963"/>
          </a:xfrm>
        </p:spPr>
        <p:txBody>
          <a:bodyPr/>
          <a:lstStyle/>
          <a:p>
            <a:pPr marL="514350" indent="-514350">
              <a:buFont typeface="+mj-lt"/>
              <a:buAutoNum type="arabicPeriod" startAt="4"/>
              <a:defRPr/>
            </a:pPr>
            <a:r>
              <a:rPr lang="en-US" altLang="en-US" dirty="0"/>
              <a:t>Brainstorm failure causes and effects for each failure mode.</a:t>
            </a:r>
          </a:p>
          <a:p>
            <a:pPr marL="514350" indent="-514350">
              <a:buFont typeface="+mj-lt"/>
              <a:buAutoNum type="arabicPeriod" startAt="4"/>
              <a:defRPr/>
            </a:pPr>
            <a:r>
              <a:rPr lang="en-US" altLang="en-US" dirty="0"/>
              <a:t>Evaluate the results and determine the priority ranking for each failure mode.</a:t>
            </a:r>
          </a:p>
          <a:p>
            <a:pPr marL="514350" indent="-514350">
              <a:buFont typeface="+mj-lt"/>
              <a:buAutoNum type="arabicPeriod" startAt="4"/>
              <a:defRPr/>
            </a:pPr>
            <a:r>
              <a:rPr lang="en-US" altLang="en-US" dirty="0"/>
              <a:t>Obtain feedback from all individuals before finalizing the FMEA.</a:t>
            </a:r>
          </a:p>
          <a:p>
            <a:pPr>
              <a:defRPr/>
            </a:pPr>
            <a:endParaRPr lang="en-US" altLang="en-US" dirty="0"/>
          </a:p>
        </p:txBody>
      </p:sp>
    </p:spTree>
    <p:extLst>
      <p:ext uri="{BB962C8B-B14F-4D97-AF65-F5344CB8AC3E}">
        <p14:creationId xmlns:p14="http://schemas.microsoft.com/office/powerpoint/2010/main" val="3957670461"/>
      </p:ext>
    </p:extLst>
  </p:cSld>
  <p:clrMapOvr>
    <a:overrideClrMapping bg1="lt1" tx1="dk1" bg2="lt2" tx2="dk2" accent1="accent1" accent2="accent2" accent3="accent3" accent4="accent4" accent5="accent5" accent6="accent6" hlink="hlink" folHlink="folHlink"/>
  </p:clrMapOvr>
</p:sld>
</file>

<file path=ppt/slides/slide20.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Failure Modes and Effects Analysis Priority Ranking</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20</a:t>
            </a:fld>
            <a:endParaRPr lang="en-US" dirty="0">
              <a:solidFill>
                <a:prstClr val="black">
                  <a:lumMod val="85000"/>
                  <a:lumOff val="15000"/>
                </a:prstClr>
              </a:solidFill>
            </a:endParaRPr>
          </a:p>
        </p:txBody>
      </p:sp>
      <p:sp>
        <p:nvSpPr>
          <p:cNvPr id="6" name="Content Placeholder 2"/>
          <p:cNvSpPr txBox="1">
            <a:spLocks/>
          </p:cNvSpPr>
          <p:nvPr/>
        </p:nvSpPr>
        <p:spPr>
          <a:xfrm>
            <a:off x="609600" y="1371600"/>
            <a:ext cx="8229600" cy="4906963"/>
          </a:xfrm>
          <a:prstGeom prst="rect">
            <a:avLst/>
          </a:prstGeom>
        </p:spPr>
        <p:txBody>
          <a:bodyPr vert="horz" lIns="91440" tIns="45720" rIns="91440" bIns="45720" rtlCol="0">
            <a:normAutofit/>
          </a:bodyPr>
          <a:lstStyle>
            <a:lvl1pPr marL="342900" indent="-342900" algn="l" defTabSz="914400" rtl="0" eaLnBrk="1" latinLnBrk="0" hangingPunct="1">
              <a:spcBef>
                <a:spcPct val="20000"/>
              </a:spcBef>
              <a:buFont typeface="Arial" panose="020B0604020202020204" pitchFamily="34" charset="0"/>
              <a:buChar char="•"/>
              <a:defRPr sz="28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anose="020B0604020202020204" pitchFamily="34" charset="0"/>
              <a:buChar char="–"/>
              <a:defRPr sz="24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anose="020B0604020202020204" pitchFamily="34" charset="0"/>
              <a:buChar char="•"/>
              <a:defRPr sz="20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lumMod val="85000"/>
                    <a:lumOff val="15000"/>
                  </a:schemeClr>
                </a:solidFill>
                <a:latin typeface="Calibri" panose="020F050202020403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r>
              <a:rPr lang="en-US" altLang="en-US" dirty="0">
                <a:solidFill>
                  <a:prstClr val="black">
                    <a:lumMod val="85000"/>
                    <a:lumOff val="15000"/>
                  </a:prstClr>
                </a:solidFill>
              </a:rPr>
              <a:t>Priority ranking allows for the highest ranked failure modes to take precedence when determining the interventions to be tested.</a:t>
            </a:r>
          </a:p>
          <a:p>
            <a:r>
              <a:rPr lang="en-US" altLang="en-US" dirty="0">
                <a:solidFill>
                  <a:prstClr val="black">
                    <a:lumMod val="85000"/>
                    <a:lumOff val="15000"/>
                  </a:prstClr>
                </a:solidFill>
              </a:rPr>
              <a:t>The highest priority failure modes are those that have the most leverage on affecting the PIP Outcomes.</a:t>
            </a:r>
          </a:p>
          <a:p>
            <a:r>
              <a:rPr lang="en-US" altLang="en-US" dirty="0">
                <a:solidFill>
                  <a:prstClr val="black">
                    <a:lumMod val="85000"/>
                    <a:lumOff val="15000"/>
                  </a:prstClr>
                </a:solidFill>
              </a:rPr>
              <a:t>The priority ranking should be based on MCO data and experience.</a:t>
            </a:r>
          </a:p>
        </p:txBody>
      </p:sp>
    </p:spTree>
    <p:extLst>
      <p:ext uri="{BB962C8B-B14F-4D97-AF65-F5344CB8AC3E}">
        <p14:creationId xmlns:p14="http://schemas.microsoft.com/office/powerpoint/2010/main" val="610368631"/>
      </p:ext>
    </p:extLst>
  </p:cSld>
  <p:clrMapOvr>
    <a:overrideClrMapping bg1="lt1" tx1="dk1" bg2="lt2" tx2="dk2" accent1="accent1" accent2="accent2" accent3="accent3" accent4="accent4" accent5="accent5" accent6="accent6" hlink="hlink" folHlink="folHlink"/>
  </p:clrMapOvr>
</p:sld>
</file>

<file path=ppt/slides/slide21.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Pareto Diagram</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21</a:t>
            </a:fld>
            <a:endParaRPr lang="en-US" dirty="0">
              <a:solidFill>
                <a:prstClr val="black">
                  <a:lumMod val="85000"/>
                  <a:lumOff val="15000"/>
                </a:prstClr>
              </a:solidFill>
            </a:endParaRPr>
          </a:p>
        </p:txBody>
      </p:sp>
      <p:sp>
        <p:nvSpPr>
          <p:cNvPr id="7" name="Content Placeholder 2"/>
          <p:cNvSpPr>
            <a:spLocks noGrp="1"/>
          </p:cNvSpPr>
          <p:nvPr>
            <p:ph idx="1"/>
          </p:nvPr>
        </p:nvSpPr>
        <p:spPr>
          <a:xfrm>
            <a:off x="457200" y="1219200"/>
            <a:ext cx="8229600" cy="4906963"/>
          </a:xfrm>
        </p:spPr>
        <p:txBody>
          <a:bodyPr/>
          <a:lstStyle/>
          <a:p>
            <a:pPr marL="0" indent="0">
              <a:buFont typeface="Wingdings" pitchFamily="2" charset="2"/>
              <a:buNone/>
              <a:defRPr/>
            </a:pPr>
            <a:r>
              <a:rPr lang="en-US" dirty="0"/>
              <a:t>A Pareto diagram is another method to identify specific areas in the overall process that warrant interventions.</a:t>
            </a:r>
          </a:p>
          <a:p>
            <a:pPr marL="0" indent="0">
              <a:buFont typeface="Wingdings" pitchFamily="2" charset="2"/>
              <a:buNone/>
              <a:defRPr/>
            </a:pPr>
            <a:r>
              <a:rPr lang="en-US" altLang="en-US" dirty="0"/>
              <a:t>When to use a Pareto chart:</a:t>
            </a:r>
          </a:p>
          <a:p>
            <a:pPr>
              <a:defRPr/>
            </a:pPr>
            <a:r>
              <a:rPr lang="en-US" altLang="en-US" dirty="0"/>
              <a:t>Analyzing data about the frequency of problems or causes in a process.</a:t>
            </a:r>
          </a:p>
          <a:p>
            <a:pPr>
              <a:defRPr/>
            </a:pPr>
            <a:r>
              <a:rPr lang="en-US" altLang="en-US" dirty="0"/>
              <a:t>There are many problems or causes and you must focus on the most significant.</a:t>
            </a:r>
          </a:p>
          <a:p>
            <a:pPr>
              <a:defRPr/>
            </a:pPr>
            <a:r>
              <a:rPr lang="en-US" altLang="en-US" dirty="0"/>
              <a:t>Analyzing broad causes by looking at their specific components.</a:t>
            </a:r>
          </a:p>
          <a:p>
            <a:pPr>
              <a:defRPr/>
            </a:pPr>
            <a:r>
              <a:rPr lang="en-US" altLang="en-US" dirty="0"/>
              <a:t>Communicating to others about your data.</a:t>
            </a:r>
          </a:p>
          <a:p>
            <a:pPr>
              <a:defRPr/>
            </a:pPr>
            <a:endParaRPr lang="en-US" dirty="0"/>
          </a:p>
        </p:txBody>
      </p:sp>
    </p:spTree>
    <p:extLst>
      <p:ext uri="{BB962C8B-B14F-4D97-AF65-F5344CB8AC3E}">
        <p14:creationId xmlns:p14="http://schemas.microsoft.com/office/powerpoint/2010/main" val="1530968284"/>
      </p:ext>
    </p:extLst>
  </p:cSld>
  <p:clrMapOvr>
    <a:overrideClrMapping bg1="lt1" tx1="dk1" bg2="lt2" tx2="dk2" accent1="accent1" accent2="accent2" accent3="accent3" accent4="accent4" accent5="accent5" accent6="accent6" hlink="hlink" folHlink="folHlink"/>
  </p:clrMapOvr>
</p:sld>
</file>

<file path=ppt/slides/slide22.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Pareto Diagram Example: </a:t>
            </a:r>
            <a:r>
              <a:rPr lang="en-US" i="1" dirty="0"/>
              <a:t>Preventive Dental Visits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22</a:t>
            </a:fld>
            <a:endParaRPr lang="en-US" dirty="0">
              <a:solidFill>
                <a:prstClr val="black">
                  <a:lumMod val="85000"/>
                  <a:lumOff val="15000"/>
                </a:prstClr>
              </a:solidFill>
            </a:endParaRPr>
          </a:p>
        </p:txBody>
      </p:sp>
      <p:sp>
        <p:nvSpPr>
          <p:cNvPr id="8" name="Text Box 2"/>
          <p:cNvSpPr txBox="1">
            <a:spLocks noChangeArrowheads="1"/>
          </p:cNvSpPr>
          <p:nvPr/>
        </p:nvSpPr>
        <p:spPr bwMode="auto">
          <a:xfrm>
            <a:off x="7138343" y="1981200"/>
            <a:ext cx="1319857" cy="3505200"/>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har char="•"/>
              <a:defRPr sz="3000">
                <a:solidFill>
                  <a:schemeClr val="tx1"/>
                </a:solidFill>
                <a:latin typeface="Times New Roman" pitchFamily="18" charset="0"/>
              </a:defRPr>
            </a:lvl1pPr>
            <a:lvl2pPr marL="742950" indent="-285750">
              <a:spcBef>
                <a:spcPct val="30000"/>
              </a:spcBef>
              <a:buChar char="–"/>
              <a:defRPr sz="2800">
                <a:solidFill>
                  <a:schemeClr val="tx1"/>
                </a:solidFill>
                <a:latin typeface="Times New Roman" pitchFamily="18" charset="0"/>
              </a:defRPr>
            </a:lvl2pPr>
            <a:lvl3pPr marL="1143000" indent="-228600">
              <a:spcBef>
                <a:spcPct val="30000"/>
              </a:spcBef>
              <a:buSzPct val="80000"/>
              <a:buFont typeface="Wingdings" pitchFamily="2" charset="2"/>
              <a:buChar char="§"/>
              <a:defRPr sz="2400">
                <a:solidFill>
                  <a:schemeClr val="tx1"/>
                </a:solidFill>
                <a:latin typeface="Times New Roman" pitchFamily="18" charset="0"/>
              </a:defRPr>
            </a:lvl3pPr>
            <a:lvl4pPr marL="1600200" indent="-228600">
              <a:spcBef>
                <a:spcPct val="3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100%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90%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80%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70%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60%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50%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40%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30%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20%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10%</a:t>
            </a:r>
            <a:endParaRPr lang="en-US" altLang="en-US" sz="1200" dirty="0">
              <a:solidFill>
                <a:prstClr val="black"/>
              </a:solidFill>
              <a:ea typeface="Calibri" pitchFamily="34" charset="0"/>
              <a:cs typeface="Times New Roman" pitchFamily="18" charset="0"/>
            </a:endParaRPr>
          </a:p>
          <a:p>
            <a:pPr>
              <a:spcBef>
                <a:spcPts val="100"/>
              </a:spcBef>
              <a:buFontTx/>
              <a:buNone/>
            </a:pPr>
            <a:r>
              <a:rPr lang="en-US" altLang="en-US" sz="1050" dirty="0">
                <a:solidFill>
                  <a:prstClr val="black"/>
                </a:solidFill>
                <a:latin typeface="Calibri" pitchFamily="34" charset="0"/>
                <a:ea typeface="Calibri" pitchFamily="34" charset="0"/>
                <a:cs typeface="Times New Roman" pitchFamily="18" charset="0"/>
              </a:rPr>
              <a:t>0%</a:t>
            </a:r>
            <a:endParaRPr lang="en-US" altLang="en-US" sz="1200" dirty="0">
              <a:solidFill>
                <a:prstClr val="black"/>
              </a:solidFill>
              <a:ea typeface="Calibri" pitchFamily="34" charset="0"/>
              <a:cs typeface="Times New Roman" pitchFamily="18" charset="0"/>
            </a:endParaRPr>
          </a:p>
        </p:txBody>
      </p:sp>
      <p:sp>
        <p:nvSpPr>
          <p:cNvPr id="9" name="Text Box 20"/>
          <p:cNvSpPr txBox="1">
            <a:spLocks noChangeArrowheads="1"/>
          </p:cNvSpPr>
          <p:nvPr/>
        </p:nvSpPr>
        <p:spPr bwMode="auto">
          <a:xfrm>
            <a:off x="7605003" y="2208530"/>
            <a:ext cx="516255" cy="1563370"/>
          </a:xfrm>
          <a:prstGeom prst="rect">
            <a:avLst/>
          </a:prstGeom>
          <a:solidFill>
            <a:srgbClr val="FFFFFF"/>
          </a:solidFill>
          <a:ln w="9525">
            <a:solidFill>
              <a:schemeClr val="bg1"/>
            </a:solidFill>
            <a:miter lim="800000"/>
            <a:headEnd/>
            <a:tailEnd/>
          </a:ln>
        </p:spPr>
        <p:txBody>
          <a:bodyPr vert="vert270"/>
          <a:lstStyle/>
          <a:p>
            <a:pPr>
              <a:spcAft>
                <a:spcPts val="600"/>
              </a:spcAft>
              <a:defRPr/>
            </a:pPr>
            <a:r>
              <a:rPr lang="en-US" sz="1100" b="1" dirty="0">
                <a:solidFill>
                  <a:prstClr val="black"/>
                </a:solidFill>
                <a:ea typeface="Calibri"/>
                <a:cs typeface="Times New Roman"/>
              </a:rPr>
              <a:t>Cumulative Percentage</a:t>
            </a:r>
            <a:endParaRPr lang="en-US" sz="1100" dirty="0">
              <a:solidFill>
                <a:prstClr val="black"/>
              </a:solidFill>
              <a:latin typeface="Times New Roman"/>
              <a:ea typeface="Calibri"/>
              <a:cs typeface="Times New Roman"/>
            </a:endParaRPr>
          </a:p>
        </p:txBody>
      </p:sp>
      <p:pic>
        <p:nvPicPr>
          <p:cNvPr id="1026" name="Picture 2"/>
          <p:cNvPicPr>
            <a:picLocks noGrp="1" noChangeAspect="1" noChangeArrowheads="1"/>
          </p:cNvPicPr>
          <p:nvPr>
            <p:ph idx="1"/>
          </p:nvPr>
        </p:nvPicPr>
        <p:blipFill>
          <a:blip r:embed="rId5">
            <a:extLst>
              <a:ext uri="{28A0092B-C50C-407E-A947-70E740481C1C}">
                <a14:useLocalDpi xmlns:a14="http://schemas.microsoft.com/office/drawing/2010/main" val="0"/>
              </a:ext>
            </a:extLst>
          </a:blip>
          <a:srcRect/>
          <a:stretch>
            <a:fillRect/>
          </a:stretch>
        </p:blipFill>
        <p:spPr bwMode="auto">
          <a:xfrm>
            <a:off x="1600200" y="1600201"/>
            <a:ext cx="5593307" cy="3992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82351000"/>
      </p:ext>
    </p:extLst>
  </p:cSld>
  <p:clrMapOvr>
    <a:overrideClrMapping bg1="lt1" tx1="dk1" bg2="lt2" tx2="dk2" accent1="accent1" accent2="accent2" accent3="accent3" accent4="accent4" accent5="accent5" accent6="accent6" hlink="hlink" folHlink="folHlink"/>
  </p:clrMapOvr>
</p:sld>
</file>

<file path=ppt/slides/slide23.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Priority Ranking: Risk Priority Number (RPN)</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23</a:t>
            </a:fld>
            <a:endParaRPr lang="en-US" dirty="0">
              <a:solidFill>
                <a:prstClr val="black">
                  <a:lumMod val="85000"/>
                  <a:lumOff val="15000"/>
                </a:prstClr>
              </a:solidFill>
            </a:endParaRPr>
          </a:p>
        </p:txBody>
      </p:sp>
      <p:sp>
        <p:nvSpPr>
          <p:cNvPr id="10" name="Content Placeholder 2"/>
          <p:cNvSpPr>
            <a:spLocks noGrp="1"/>
          </p:cNvSpPr>
          <p:nvPr>
            <p:ph idx="1"/>
          </p:nvPr>
        </p:nvSpPr>
        <p:spPr>
          <a:xfrm>
            <a:off x="457200" y="1219200"/>
            <a:ext cx="8229600" cy="4906963"/>
          </a:xfrm>
        </p:spPr>
        <p:txBody>
          <a:bodyPr>
            <a:normAutofit lnSpcReduction="10000"/>
          </a:bodyPr>
          <a:lstStyle/>
          <a:p>
            <a:pPr marL="0" indent="0">
              <a:buFont typeface="Wingdings" pitchFamily="2" charset="2"/>
              <a:buNone/>
              <a:defRPr/>
            </a:pPr>
            <a:r>
              <a:rPr lang="en-US" altLang="en-US" sz="3200" dirty="0"/>
              <a:t>The RPN is a numeric assessment of risk or impact of each sub-process. </a:t>
            </a:r>
          </a:p>
          <a:p>
            <a:pPr marL="0" indent="0">
              <a:buFont typeface="Wingdings" pitchFamily="2" charset="2"/>
              <a:buNone/>
              <a:defRPr/>
            </a:pPr>
            <a:endParaRPr lang="en-US" altLang="en-US" sz="1800" dirty="0"/>
          </a:p>
          <a:p>
            <a:pPr marL="0" indent="0">
              <a:buFont typeface="Wingdings" pitchFamily="2" charset="2"/>
              <a:buNone/>
              <a:defRPr/>
            </a:pPr>
            <a:r>
              <a:rPr lang="en-US" altLang="en-US" sz="3200" dirty="0"/>
              <a:t>The RPN has three basic components:</a:t>
            </a:r>
            <a:endParaRPr lang="en-US" altLang="en-US" u="sng" dirty="0"/>
          </a:p>
          <a:p>
            <a:pPr lvl="1">
              <a:buFont typeface="Arial" panose="020B0604020202020204" pitchFamily="34" charset="0"/>
              <a:buChar char="•"/>
              <a:defRPr/>
            </a:pPr>
            <a:r>
              <a:rPr lang="en-US" altLang="en-US" dirty="0"/>
              <a:t>Likelihood that the failure would occur.</a:t>
            </a:r>
          </a:p>
          <a:p>
            <a:pPr lvl="1">
              <a:buFont typeface="Arial" panose="020B0604020202020204" pitchFamily="34" charset="0"/>
              <a:buChar char="•"/>
              <a:defRPr/>
            </a:pPr>
            <a:r>
              <a:rPr lang="en-US" altLang="en-US" dirty="0"/>
              <a:t>Likelihood that the failure would not be detected.</a:t>
            </a:r>
          </a:p>
          <a:p>
            <a:pPr lvl="1">
              <a:buFont typeface="Arial" panose="020B0604020202020204" pitchFamily="34" charset="0"/>
              <a:buChar char="•"/>
              <a:defRPr/>
            </a:pPr>
            <a:r>
              <a:rPr lang="en-US" altLang="en-US" dirty="0"/>
              <a:t>The amount of harm or damage the failure mode may cause.</a:t>
            </a:r>
          </a:p>
          <a:p>
            <a:pPr marL="0" indent="0">
              <a:buNone/>
              <a:defRPr/>
            </a:pPr>
            <a:endParaRPr lang="en-US" altLang="en-US" sz="1800" dirty="0"/>
          </a:p>
          <a:p>
            <a:pPr marL="0" indent="0">
              <a:buNone/>
              <a:defRPr/>
            </a:pPr>
            <a:r>
              <a:rPr lang="en-US" altLang="en-US" sz="3200" dirty="0"/>
              <a:t>Each Component is ranked on a scale of 1 to 5:</a:t>
            </a:r>
          </a:p>
          <a:p>
            <a:pPr marL="0" indent="0" algn="ctr">
              <a:buNone/>
              <a:defRPr/>
            </a:pPr>
            <a:r>
              <a:rPr lang="en-US" b="1" dirty="0"/>
              <a:t>(Low Risk) 1--------------------------------------5 (High Risk)</a:t>
            </a:r>
          </a:p>
        </p:txBody>
      </p:sp>
    </p:spTree>
    <p:extLst>
      <p:ext uri="{BB962C8B-B14F-4D97-AF65-F5344CB8AC3E}">
        <p14:creationId xmlns:p14="http://schemas.microsoft.com/office/powerpoint/2010/main" val="1642062575"/>
      </p:ext>
    </p:extLst>
  </p:cSld>
  <p:clrMapOvr>
    <a:overrideClrMapping bg1="lt1" tx1="dk1" bg2="lt2" tx2="dk2" accent1="accent1" accent2="accent2" accent3="accent3" accent4="accent4" accent5="accent5" accent6="accent6" hlink="hlink" folHlink="folHlink"/>
  </p:clrMapOvr>
</p:sld>
</file>

<file path=ppt/slides/slide24.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FMEA Example with RPN: </a:t>
            </a:r>
            <a:r>
              <a:rPr lang="en-US" i="1" dirty="0"/>
              <a:t>Preventive Dental Visits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24</a:t>
            </a:fld>
            <a:endParaRPr lang="en-US" dirty="0">
              <a:solidFill>
                <a:prstClr val="black">
                  <a:lumMod val="85000"/>
                  <a:lumOff val="15000"/>
                </a:prstClr>
              </a:solidFill>
            </a:endParaRPr>
          </a:p>
        </p:txBody>
      </p:sp>
      <p:graphicFrame>
        <p:nvGraphicFramePr>
          <p:cNvPr id="5" name="Content Placeholder 5"/>
          <p:cNvGraphicFramePr>
            <a:graphicFrameLocks/>
          </p:cNvGraphicFramePr>
          <p:nvPr>
            <p:extLst>
              <p:ext uri="{D42A27DB-BD31-4B8C-83A1-F6EECF244321}">
                <p14:modId xmlns:p14="http://schemas.microsoft.com/office/powerpoint/2010/main" val="3865003181"/>
              </p:ext>
            </p:extLst>
          </p:nvPr>
        </p:nvGraphicFramePr>
        <p:xfrm>
          <a:off x="457200" y="1219200"/>
          <a:ext cx="8229600" cy="5486399"/>
        </p:xfrm>
        <a:graphic>
          <a:graphicData uri="http://schemas.openxmlformats.org/drawingml/2006/table">
            <a:tbl>
              <a:tblPr firstRow="1" firstCol="1" bandRow="1"/>
              <a:tblGrid>
                <a:gridCol w="1222218">
                  <a:extLst>
                    <a:ext uri="{9D8B030D-6E8A-4147-A177-3AD203B41FA5}">
                      <a16:colId xmlns:a16="http://schemas.microsoft.com/office/drawing/2014/main" val="20000"/>
                    </a:ext>
                  </a:extLst>
                </a:gridCol>
                <a:gridCol w="1385180">
                  <a:extLst>
                    <a:ext uri="{9D8B030D-6E8A-4147-A177-3AD203B41FA5}">
                      <a16:colId xmlns:a16="http://schemas.microsoft.com/office/drawing/2014/main" val="20001"/>
                    </a:ext>
                  </a:extLst>
                </a:gridCol>
                <a:gridCol w="1167648">
                  <a:extLst>
                    <a:ext uri="{9D8B030D-6E8A-4147-A177-3AD203B41FA5}">
                      <a16:colId xmlns:a16="http://schemas.microsoft.com/office/drawing/2014/main" val="20002"/>
                    </a:ext>
                  </a:extLst>
                </a:gridCol>
                <a:gridCol w="1208015">
                  <a:extLst>
                    <a:ext uri="{9D8B030D-6E8A-4147-A177-3AD203B41FA5}">
                      <a16:colId xmlns:a16="http://schemas.microsoft.com/office/drawing/2014/main" val="20003"/>
                    </a:ext>
                  </a:extLst>
                </a:gridCol>
                <a:gridCol w="701934">
                  <a:extLst>
                    <a:ext uri="{9D8B030D-6E8A-4147-A177-3AD203B41FA5}">
                      <a16:colId xmlns:a16="http://schemas.microsoft.com/office/drawing/2014/main" val="20004"/>
                    </a:ext>
                  </a:extLst>
                </a:gridCol>
                <a:gridCol w="944405">
                  <a:extLst>
                    <a:ext uri="{9D8B030D-6E8A-4147-A177-3AD203B41FA5}">
                      <a16:colId xmlns:a16="http://schemas.microsoft.com/office/drawing/2014/main" val="20005"/>
                    </a:ext>
                  </a:extLst>
                </a:gridCol>
                <a:gridCol w="762000">
                  <a:extLst>
                    <a:ext uri="{9D8B030D-6E8A-4147-A177-3AD203B41FA5}">
                      <a16:colId xmlns:a16="http://schemas.microsoft.com/office/drawing/2014/main" val="20006"/>
                    </a:ext>
                  </a:extLst>
                </a:gridCol>
                <a:gridCol w="838200">
                  <a:extLst>
                    <a:ext uri="{9D8B030D-6E8A-4147-A177-3AD203B41FA5}">
                      <a16:colId xmlns:a16="http://schemas.microsoft.com/office/drawing/2014/main" val="20007"/>
                    </a:ext>
                  </a:extLst>
                </a:gridCol>
              </a:tblGrid>
              <a:tr h="588219">
                <a:tc>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algn="ctr">
                        <a:spcAft>
                          <a:spcPts val="300"/>
                        </a:spcAft>
                      </a:pPr>
                      <a:r>
                        <a:rPr lang="en-US" sz="1100" dirty="0">
                          <a:solidFill>
                            <a:schemeClr val="tx1"/>
                          </a:solidFill>
                          <a:effectLst/>
                          <a:latin typeface="Arial" panose="020B0604020202020204" pitchFamily="34" charset="0"/>
                          <a:cs typeface="Arial" panose="020B0604020202020204" pitchFamily="34" charset="0"/>
                        </a:rPr>
                        <a:t>Sub-processes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mpd="sng">
                      <a:solidFill>
                        <a:srgbClr val="FFFFFF"/>
                      </a:solidFill>
                    </a:lnR>
                    <a:lnT w="12700" cmpd="sng">
                      <a:solidFill>
                        <a:srgbClr val="FFFFFF"/>
                      </a:solidFill>
                    </a:lnT>
                    <a:lnB w="38100" cmpd="sng">
                      <a:solidFill>
                        <a:srgbClr val="FFFFFF"/>
                      </a:solidFill>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algn="ctr">
                        <a:spcAft>
                          <a:spcPts val="300"/>
                        </a:spcAft>
                      </a:pPr>
                      <a:r>
                        <a:rPr lang="en-US" sz="1100" dirty="0">
                          <a:solidFill>
                            <a:schemeClr val="tx1"/>
                          </a:solidFill>
                          <a:effectLst/>
                          <a:latin typeface="Arial" panose="020B0604020202020204" pitchFamily="34" charset="0"/>
                          <a:cs typeface="Arial" panose="020B0604020202020204" pitchFamily="34" charset="0"/>
                        </a:rPr>
                        <a:t>Failure Modes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mpd="sng">
                      <a:solidFill>
                        <a:srgbClr val="FFFFFF"/>
                      </a:solidFill>
                    </a:lnR>
                    <a:lnT w="12700" cmpd="sng">
                      <a:solidFill>
                        <a:srgbClr val="FFFFFF"/>
                      </a:solidFill>
                    </a:lnT>
                    <a:lnB w="381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algn="ctr">
                        <a:spcAft>
                          <a:spcPts val="300"/>
                        </a:spcAft>
                      </a:pPr>
                      <a:r>
                        <a:rPr lang="en-US" sz="1100" dirty="0">
                          <a:solidFill>
                            <a:schemeClr val="tx1"/>
                          </a:solidFill>
                          <a:effectLst/>
                          <a:latin typeface="Arial" panose="020B0604020202020204" pitchFamily="34" charset="0"/>
                          <a:cs typeface="Arial" panose="020B0604020202020204" pitchFamily="34" charset="0"/>
                        </a:rPr>
                        <a:t>Failure Causes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mpd="sng">
                      <a:solidFill>
                        <a:srgbClr val="FFFFFF"/>
                      </a:solidFill>
                    </a:lnR>
                    <a:lnT w="12700" cmpd="sng">
                      <a:solidFill>
                        <a:srgbClr val="FFFFFF"/>
                      </a:solidFill>
                    </a:lnT>
                    <a:lnB w="381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algn="ctr">
                        <a:spcAft>
                          <a:spcPts val="300"/>
                        </a:spcAft>
                      </a:pPr>
                      <a:r>
                        <a:rPr lang="en-US" sz="1100" dirty="0">
                          <a:solidFill>
                            <a:schemeClr val="tx1"/>
                          </a:solidFill>
                          <a:effectLst/>
                          <a:latin typeface="Arial" panose="020B0604020202020204" pitchFamily="34" charset="0"/>
                          <a:cs typeface="Arial" panose="020B0604020202020204" pitchFamily="34" charset="0"/>
                        </a:rPr>
                        <a:t>Failure Effects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mpd="sng">
                      <a:solidFill>
                        <a:srgbClr val="FFFFFF"/>
                      </a:solidFill>
                    </a:lnT>
                    <a:lnB w="381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p>
                      <a:pPr algn="ctr">
                        <a:spcAft>
                          <a:spcPts val="300"/>
                        </a:spcAft>
                      </a:pPr>
                      <a:r>
                        <a:rPr lang="en-US" sz="1100" b="1" i="1" dirty="0">
                          <a:solidFill>
                            <a:schemeClr val="tx1"/>
                          </a:solidFill>
                          <a:effectLst/>
                          <a:latin typeface="Arial" panose="020B0604020202020204" pitchFamily="34" charset="0"/>
                          <a:ea typeface="Calibri"/>
                          <a:cs typeface="Arial" panose="020B0604020202020204" pitchFamily="34" charset="0"/>
                        </a:rPr>
                        <a:t>Likely</a:t>
                      </a:r>
                      <a:r>
                        <a:rPr lang="en-US" sz="1100" b="1" i="1" baseline="0" dirty="0">
                          <a:solidFill>
                            <a:schemeClr val="tx1"/>
                          </a:solidFill>
                          <a:effectLst/>
                          <a:latin typeface="Arial" panose="020B0604020202020204" pitchFamily="34" charset="0"/>
                          <a:ea typeface="Calibri"/>
                          <a:cs typeface="Arial" panose="020B0604020202020204" pitchFamily="34" charset="0"/>
                        </a:rPr>
                        <a:t> to Occur</a:t>
                      </a:r>
                      <a:endParaRPr lang="en-US" sz="1100" b="1" i="1"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mpd="sng">
                      <a:solidFill>
                        <a:srgbClr val="FFFFFF"/>
                      </a:solidFill>
                    </a:lnT>
                    <a:lnB w="381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p>
                      <a:pPr algn="ctr">
                        <a:spcAft>
                          <a:spcPts val="300"/>
                        </a:spcAft>
                      </a:pPr>
                      <a:r>
                        <a:rPr lang="en-US" sz="1100" b="1" i="1" dirty="0">
                          <a:solidFill>
                            <a:schemeClr val="tx1"/>
                          </a:solidFill>
                          <a:effectLst/>
                          <a:latin typeface="Arial" panose="020B0604020202020204" pitchFamily="34" charset="0"/>
                          <a:ea typeface="Calibri"/>
                          <a:cs typeface="Arial" panose="020B0604020202020204" pitchFamily="34" charset="0"/>
                        </a:rPr>
                        <a:t>Likely to go</a:t>
                      </a:r>
                      <a:r>
                        <a:rPr lang="en-US" sz="1100" b="1" i="1" baseline="0" dirty="0">
                          <a:solidFill>
                            <a:schemeClr val="tx1"/>
                          </a:solidFill>
                          <a:effectLst/>
                          <a:latin typeface="Arial" panose="020B0604020202020204" pitchFamily="34" charset="0"/>
                          <a:ea typeface="Calibri"/>
                          <a:cs typeface="Arial" panose="020B0604020202020204" pitchFamily="34" charset="0"/>
                        </a:rPr>
                        <a:t> Und</a:t>
                      </a:r>
                      <a:r>
                        <a:rPr lang="en-US" sz="1100" b="1" i="1" dirty="0">
                          <a:solidFill>
                            <a:schemeClr val="tx1"/>
                          </a:solidFill>
                          <a:effectLst/>
                          <a:latin typeface="Arial" panose="020B0604020202020204" pitchFamily="34" charset="0"/>
                          <a:ea typeface="Calibri"/>
                          <a:cs typeface="Arial" panose="020B0604020202020204" pitchFamily="34" charset="0"/>
                        </a:rPr>
                        <a:t>etected</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mpd="sng">
                      <a:solidFill>
                        <a:srgbClr val="FFFFFF"/>
                      </a:solidFill>
                    </a:lnT>
                    <a:lnB w="381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p>
                      <a:pPr algn="ctr">
                        <a:spcAft>
                          <a:spcPts val="300"/>
                        </a:spcAft>
                      </a:pPr>
                      <a:r>
                        <a:rPr lang="en-US" sz="1100" b="1" i="1" dirty="0">
                          <a:solidFill>
                            <a:schemeClr val="tx1"/>
                          </a:solidFill>
                          <a:effectLst/>
                          <a:latin typeface="Arial" panose="020B0604020202020204" pitchFamily="34" charset="0"/>
                          <a:ea typeface="Calibri"/>
                          <a:cs typeface="Arial" panose="020B0604020202020204" pitchFamily="34" charset="0"/>
                        </a:rPr>
                        <a:t>Amount</a:t>
                      </a:r>
                      <a:r>
                        <a:rPr lang="en-US" sz="1100" b="1" i="1" baseline="0" dirty="0">
                          <a:solidFill>
                            <a:schemeClr val="tx1"/>
                          </a:solidFill>
                          <a:effectLst/>
                          <a:latin typeface="Arial" panose="020B0604020202020204" pitchFamily="34" charset="0"/>
                          <a:ea typeface="Calibri"/>
                          <a:cs typeface="Arial" panose="020B0604020202020204" pitchFamily="34" charset="0"/>
                        </a:rPr>
                        <a:t> of Damage</a:t>
                      </a:r>
                      <a:endParaRPr lang="en-US" sz="1100" b="1" i="1"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mpd="sng">
                      <a:solidFill>
                        <a:srgbClr val="FFFFFF"/>
                      </a:solidFill>
                    </a:lnT>
                    <a:lnB w="381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algn="ctr">
                        <a:spcAft>
                          <a:spcPts val="300"/>
                        </a:spcAft>
                      </a:pPr>
                      <a:r>
                        <a:rPr lang="en-US" sz="1100" dirty="0">
                          <a:solidFill>
                            <a:schemeClr val="tx1"/>
                          </a:solidFill>
                          <a:effectLst/>
                          <a:latin typeface="Arial" panose="020B0604020202020204" pitchFamily="34" charset="0"/>
                          <a:cs typeface="Arial" panose="020B0604020202020204" pitchFamily="34" charset="0"/>
                        </a:rPr>
                        <a:t>Priority Ranking Number</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mpd="sng">
                      <a:solidFill>
                        <a:srgbClr val="FFFFFF"/>
                      </a:solidFill>
                    </a:lnR>
                    <a:lnT w="12700" cmpd="sng">
                      <a:solidFill>
                        <a:srgbClr val="FFFFFF"/>
                      </a:solidFill>
                    </a:lnT>
                    <a:lnB w="38100" cmpd="sng">
                      <a:solidFill>
                        <a:srgbClr val="FFFFFF"/>
                      </a:solidFill>
                    </a:lnB>
                    <a:lnTlToBr w="12700" cmpd="sng">
                      <a:noFill/>
                      <a:prstDash val="solid"/>
                    </a:lnTlToBr>
                    <a:lnBlToTr w="12700" cmpd="sng">
                      <a:noFill/>
                      <a:prstDash val="solid"/>
                    </a:lnBlToTr>
                    <a:solidFill>
                      <a:srgbClr val="AAE2CA"/>
                    </a:solidFill>
                  </a:tcPr>
                </a:tc>
                <a:extLst>
                  <a:ext uri="{0D108BD9-81ED-4DB2-BD59-A6C34878D82A}">
                    <a16:rowId xmlns:a16="http://schemas.microsoft.com/office/drawing/2014/main" val="10000"/>
                  </a:ext>
                </a:extLst>
              </a:tr>
              <a:tr h="1371042">
                <a:tc rowSpan="2">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marL="0" marR="0" algn="ctr">
                        <a:spcBef>
                          <a:spcPts val="600"/>
                        </a:spcBef>
                        <a:spcAft>
                          <a:spcPts val="300"/>
                        </a:spcAft>
                      </a:pPr>
                      <a:r>
                        <a:rPr lang="en-US" sz="1100" dirty="0">
                          <a:solidFill>
                            <a:schemeClr val="tx1"/>
                          </a:solidFill>
                          <a:effectLst/>
                          <a:latin typeface="Arial" panose="020B0604020202020204" pitchFamily="34" charset="0"/>
                          <a:cs typeface="Arial" panose="020B0604020202020204" pitchFamily="34" charset="0"/>
                        </a:rPr>
                        <a:t>Scheduling the preventive dental visit appointment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ap="flat" cmpd="sng" algn="ctr">
                      <a:solidFill>
                        <a:srgbClr val="FFFFFF"/>
                      </a:solidFill>
                      <a:prstDash val="solid"/>
                      <a:round/>
                      <a:headEnd type="none" w="med" len="med"/>
                      <a:tailEnd type="none" w="med" len="med"/>
                    </a:lnR>
                    <a:lnT w="38100" cmpd="sng">
                      <a:solidFill>
                        <a:srgbClr val="FFFFFF"/>
                      </a:solidFill>
                    </a:lnT>
                    <a:lnB w="12700" cmpd="sng">
                      <a:solidFill>
                        <a:srgbClr val="FFFFFF"/>
                      </a:solidFill>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Parent/caregiver</a:t>
                      </a:r>
                      <a:r>
                        <a:rPr lang="en-US" sz="1100" baseline="0" dirty="0">
                          <a:solidFill>
                            <a:schemeClr val="tx1"/>
                          </a:solidFill>
                          <a:effectLst/>
                          <a:latin typeface="Arial" panose="020B0604020202020204" pitchFamily="34" charset="0"/>
                          <a:cs typeface="Arial" panose="020B0604020202020204" pitchFamily="34" charset="0"/>
                        </a:rPr>
                        <a:t> and </a:t>
                      </a:r>
                      <a:r>
                        <a:rPr lang="en-US" sz="1100" dirty="0">
                          <a:solidFill>
                            <a:schemeClr val="tx1"/>
                          </a:solidFill>
                          <a:effectLst/>
                          <a:latin typeface="Arial" panose="020B0604020202020204" pitchFamily="34" charset="0"/>
                          <a:cs typeface="Arial" panose="020B0604020202020204" pitchFamily="34" charset="0"/>
                        </a:rPr>
                        <a:t>enrollee do not see the importance</a:t>
                      </a:r>
                      <a:r>
                        <a:rPr lang="en-US" sz="1100" baseline="0" dirty="0">
                          <a:solidFill>
                            <a:schemeClr val="tx1"/>
                          </a:solidFill>
                          <a:effectLst/>
                          <a:latin typeface="Arial" panose="020B0604020202020204" pitchFamily="34" charset="0"/>
                          <a:cs typeface="Arial" panose="020B0604020202020204" pitchFamily="34" charset="0"/>
                        </a:rPr>
                        <a:t> of preventive dental visits.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ap="flat" cmpd="sng" algn="ctr">
                      <a:solidFill>
                        <a:srgbClr val="FFFFFF"/>
                      </a:solidFill>
                      <a:prstDash val="solid"/>
                      <a:round/>
                      <a:headEnd type="none" w="med" len="med"/>
                      <a:tailEnd type="none" w="med" len="med"/>
                    </a:lnR>
                    <a:lnT w="38100" cmpd="sng">
                      <a:solidFill>
                        <a:srgbClr val="FFFFFF"/>
                      </a:solidFill>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No educational</a:t>
                      </a:r>
                      <a:r>
                        <a:rPr lang="en-US" sz="1100" baseline="0" dirty="0">
                          <a:solidFill>
                            <a:schemeClr val="tx1"/>
                          </a:solidFill>
                          <a:effectLst/>
                          <a:latin typeface="Arial" panose="020B0604020202020204" pitchFamily="34" charset="0"/>
                          <a:cs typeface="Arial" panose="020B0604020202020204" pitchFamily="34" charset="0"/>
                        </a:rPr>
                        <a:t> </a:t>
                      </a:r>
                      <a:r>
                        <a:rPr lang="en-US" sz="1100" dirty="0">
                          <a:solidFill>
                            <a:schemeClr val="tx1"/>
                          </a:solidFill>
                          <a:effectLst/>
                          <a:latin typeface="Arial" panose="020B0604020202020204" pitchFamily="34" charset="0"/>
                          <a:cs typeface="Arial" panose="020B0604020202020204" pitchFamily="34" charset="0"/>
                        </a:rPr>
                        <a:t>materials available.</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38100" cmpd="sng">
                      <a:solidFill>
                        <a:srgbClr val="FFFFFF"/>
                      </a:solidFill>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Parent/caregiver takes no action to obtain</a:t>
                      </a:r>
                      <a:r>
                        <a:rPr lang="en-US" sz="1100" baseline="0" dirty="0">
                          <a:solidFill>
                            <a:schemeClr val="tx1"/>
                          </a:solidFill>
                          <a:effectLst/>
                          <a:latin typeface="Arial" panose="020B0604020202020204" pitchFamily="34" charset="0"/>
                          <a:cs typeface="Arial" panose="020B0604020202020204" pitchFamily="34" charset="0"/>
                        </a:rPr>
                        <a:t> preventive dental visit for child</a:t>
                      </a:r>
                      <a:r>
                        <a:rPr lang="en-US" sz="1100" dirty="0">
                          <a:solidFill>
                            <a:schemeClr val="tx1"/>
                          </a:solidFill>
                          <a:effectLst/>
                          <a:latin typeface="Arial" panose="020B0604020202020204" pitchFamily="34" charset="0"/>
                          <a:cs typeface="Arial" panose="020B0604020202020204" pitchFamily="34" charset="0"/>
                        </a:rPr>
                        <a: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381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3</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381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3</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381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5</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381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45</a:t>
                      </a:r>
                    </a:p>
                  </a:txBody>
                  <a:tcPr marL="68580" marR="68580" marT="0" marB="0" anchor="ctr">
                    <a:lnL w="12700" cmpd="sng">
                      <a:solidFill>
                        <a:srgbClr val="FFFFFF"/>
                      </a:solidFill>
                    </a:lnL>
                    <a:lnR w="12700" cmpd="sng">
                      <a:solidFill>
                        <a:srgbClr val="FFFFFF"/>
                      </a:solidFill>
                    </a:lnR>
                    <a:lnT w="38100" cmpd="sng">
                      <a:solidFill>
                        <a:srgbClr val="FFFFFF"/>
                      </a:solidFill>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AAE2CA">
                        <a:lumMod val="60000"/>
                        <a:lumOff val="40000"/>
                      </a:srgbClr>
                    </a:solidFill>
                  </a:tcPr>
                </a:tc>
                <a:extLst>
                  <a:ext uri="{0D108BD9-81ED-4DB2-BD59-A6C34878D82A}">
                    <a16:rowId xmlns:a16="http://schemas.microsoft.com/office/drawing/2014/main" val="10001"/>
                  </a:ext>
                </a:extLst>
              </a:tr>
              <a:tr h="1174266">
                <a:tc vMerge="1">
                  <a:txBody>
                    <a:bodyPr/>
                    <a:lstStyle/>
                    <a:p>
                      <a:endParaRPr lang="en-US"/>
                    </a:p>
                  </a:txBody>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Scheduling outreach not provided by dental office.</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ap="flat" cmpd="sng" algn="ctr">
                      <a:solidFill>
                        <a:srgbClr val="FFFFFF"/>
                      </a:solidFill>
                      <a:prstDash val="solid"/>
                      <a:round/>
                      <a:headEnd type="none" w="med" len="med"/>
                      <a:tailEnd type="none" w="med" len="med"/>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spc="-20" dirty="0">
                          <a:solidFill>
                            <a:schemeClr val="tx1"/>
                          </a:solidFill>
                          <a:effectLst/>
                          <a:latin typeface="Arial" panose="020B0604020202020204" pitchFamily="34" charset="0"/>
                          <a:cs typeface="Arial" panose="020B0604020202020204" pitchFamily="34" charset="0"/>
                        </a:rPr>
                        <a:t>No process in place for dental provider to provide outreach for scheduling a preventive dental visit.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Parent/caregiver does not have the guidance to schedule an appointment.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2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4</a:t>
                      </a:r>
                    </a:p>
                  </a:txBody>
                  <a:tcPr marL="68580" marR="68580" marT="0" marB="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20000"/>
                      </a:srgbClr>
                    </a:solidFill>
                  </a:tcPr>
                </a:tc>
                <a:tc>
                  <a:txBody>
                    <a:bodyPr/>
                    <a:lstStyle/>
                    <a:p>
                      <a:pPr algn="ctr"/>
                      <a:r>
                        <a:rPr lang="en-US" sz="1400" dirty="0">
                          <a:solidFill>
                            <a:schemeClr val="tx1"/>
                          </a:solidFill>
                          <a:latin typeface="Arial Black" panose="020B0A04020102020204" pitchFamily="34" charset="0"/>
                        </a:rPr>
                        <a:t>4</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20000"/>
                      </a:srgbClr>
                    </a:solidFill>
                  </a:tcPr>
                </a:tc>
                <a:tc>
                  <a:txBody>
                    <a:bodyPr/>
                    <a:lstStyle/>
                    <a:p>
                      <a:pPr algn="ctr"/>
                      <a:r>
                        <a:rPr lang="en-US" sz="1400" dirty="0">
                          <a:solidFill>
                            <a:schemeClr val="tx1"/>
                          </a:solidFill>
                          <a:latin typeface="Arial Black" panose="020B0A04020102020204" pitchFamily="34" charset="0"/>
                        </a:rPr>
                        <a:t>2</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20000"/>
                      </a:srgbClr>
                    </a:solidFill>
                  </a:tcPr>
                </a:tc>
                <a:tc>
                  <a:txBody>
                    <a:bodyPr/>
                    <a:lstStyle/>
                    <a:p>
                      <a:pPr algn="ctr"/>
                      <a:r>
                        <a:rPr lang="en-US" sz="1400" dirty="0">
                          <a:solidFill>
                            <a:schemeClr val="tx1"/>
                          </a:solidFill>
                          <a:latin typeface="Arial Black" panose="020B0A04020102020204" pitchFamily="34" charset="0"/>
                        </a:rPr>
                        <a:t>32</a:t>
                      </a:r>
                    </a:p>
                  </a:txBody>
                  <a:tcPr marL="68580" marR="68580" marT="0" marB="0" anchor="ct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00CC99">
                        <a:tint val="20000"/>
                      </a:srgbClr>
                    </a:solidFill>
                  </a:tcPr>
                </a:tc>
                <a:extLst>
                  <a:ext uri="{0D108BD9-81ED-4DB2-BD59-A6C34878D82A}">
                    <a16:rowId xmlns:a16="http://schemas.microsoft.com/office/drawing/2014/main" val="10002"/>
                  </a:ext>
                </a:extLst>
              </a:tr>
              <a:tr h="1323490">
                <a:tc rowSpan="2">
                  <a:txBody>
                    <a:bodyPr/>
                    <a:lstStyle>
                      <a:lvl1pPr marL="0" algn="l" defTabSz="914400" rtl="0" eaLnBrk="1" latinLnBrk="0" hangingPunct="1">
                        <a:defRPr sz="1800" b="1" kern="1200">
                          <a:solidFill>
                            <a:schemeClr val="lt1"/>
                          </a:solidFill>
                          <a:latin typeface="Times New Roman"/>
                        </a:defRPr>
                      </a:lvl1pPr>
                      <a:lvl2pPr marL="457200" algn="l" defTabSz="914400" rtl="0" eaLnBrk="1" latinLnBrk="0" hangingPunct="1">
                        <a:defRPr sz="1800" b="1" kern="1200">
                          <a:solidFill>
                            <a:schemeClr val="lt1"/>
                          </a:solidFill>
                          <a:latin typeface="Times New Roman"/>
                        </a:defRPr>
                      </a:lvl2pPr>
                      <a:lvl3pPr marL="914400" algn="l" defTabSz="914400" rtl="0" eaLnBrk="1" latinLnBrk="0" hangingPunct="1">
                        <a:defRPr sz="1800" b="1" kern="1200">
                          <a:solidFill>
                            <a:schemeClr val="lt1"/>
                          </a:solidFill>
                          <a:latin typeface="Times New Roman"/>
                        </a:defRPr>
                      </a:lvl3pPr>
                      <a:lvl4pPr marL="1371600" algn="l" defTabSz="914400" rtl="0" eaLnBrk="1" latinLnBrk="0" hangingPunct="1">
                        <a:defRPr sz="1800" b="1" kern="1200">
                          <a:solidFill>
                            <a:schemeClr val="lt1"/>
                          </a:solidFill>
                          <a:latin typeface="Times New Roman"/>
                        </a:defRPr>
                      </a:lvl4pPr>
                      <a:lvl5pPr marL="1828800" algn="l" defTabSz="914400" rtl="0" eaLnBrk="1" latinLnBrk="0" hangingPunct="1">
                        <a:defRPr sz="1800" b="1" kern="1200">
                          <a:solidFill>
                            <a:schemeClr val="lt1"/>
                          </a:solidFill>
                          <a:latin typeface="Times New Roman"/>
                        </a:defRPr>
                      </a:lvl5pPr>
                      <a:lvl6pPr marL="2286000" algn="l" defTabSz="914400" rtl="0" eaLnBrk="1" latinLnBrk="0" hangingPunct="1">
                        <a:defRPr sz="1800" b="1" kern="1200">
                          <a:solidFill>
                            <a:schemeClr val="lt1"/>
                          </a:solidFill>
                          <a:latin typeface="Times New Roman"/>
                        </a:defRPr>
                      </a:lvl6pPr>
                      <a:lvl7pPr marL="2743200" algn="l" defTabSz="914400" rtl="0" eaLnBrk="1" latinLnBrk="0" hangingPunct="1">
                        <a:defRPr sz="1800" b="1" kern="1200">
                          <a:solidFill>
                            <a:schemeClr val="lt1"/>
                          </a:solidFill>
                          <a:latin typeface="Times New Roman"/>
                        </a:defRPr>
                      </a:lvl7pPr>
                      <a:lvl8pPr marL="3200400" algn="l" defTabSz="914400" rtl="0" eaLnBrk="1" latinLnBrk="0" hangingPunct="1">
                        <a:defRPr sz="1800" b="1" kern="1200">
                          <a:solidFill>
                            <a:schemeClr val="lt1"/>
                          </a:solidFill>
                          <a:latin typeface="Times New Roman"/>
                        </a:defRPr>
                      </a:lvl8pPr>
                      <a:lvl9pPr marL="3657600" algn="l" defTabSz="914400" rtl="0" eaLnBrk="1" latinLnBrk="0" hangingPunct="1">
                        <a:defRPr sz="1800" b="1" kern="1200">
                          <a:solidFill>
                            <a:schemeClr val="lt1"/>
                          </a:solidFill>
                          <a:latin typeface="Times New Roman"/>
                        </a:defRPr>
                      </a:lvl9pPr>
                    </a:lstStyle>
                    <a:p>
                      <a:pPr marL="0" marR="0" algn="ctr">
                        <a:spcBef>
                          <a:spcPts val="600"/>
                        </a:spcBef>
                        <a:spcAft>
                          <a:spcPts val="300"/>
                        </a:spcAft>
                      </a:pPr>
                      <a:r>
                        <a:rPr lang="en-US" sz="1100" dirty="0">
                          <a:solidFill>
                            <a:schemeClr val="tx1"/>
                          </a:solidFill>
                          <a:effectLst/>
                          <a:latin typeface="Arial" panose="020B0604020202020204" pitchFamily="34" charset="0"/>
                          <a:cs typeface="Arial" panose="020B0604020202020204" pitchFamily="34" charset="0"/>
                        </a:rPr>
                        <a:t>Attending the</a:t>
                      </a:r>
                      <a:r>
                        <a:rPr lang="en-US" sz="1100" baseline="0" dirty="0">
                          <a:solidFill>
                            <a:schemeClr val="tx1"/>
                          </a:solidFill>
                          <a:effectLst/>
                          <a:latin typeface="Arial" panose="020B0604020202020204" pitchFamily="34" charset="0"/>
                          <a:cs typeface="Arial" panose="020B0604020202020204" pitchFamily="34" charset="0"/>
                        </a:rPr>
                        <a:t> preventive dental visit appointment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ap="flat" cmpd="sng" algn="ctr">
                      <a:solidFill>
                        <a:srgbClr val="FFFFFF"/>
                      </a:solidFill>
                      <a:prstDash val="solid"/>
                      <a:round/>
                      <a:headEnd type="none" w="med" len="med"/>
                      <a:tailEnd type="none" w="med" len="med"/>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0"/>
                        </a:spcBef>
                        <a:spcAft>
                          <a:spcPts val="0"/>
                        </a:spcAft>
                      </a:pPr>
                      <a:r>
                        <a:rPr lang="en-US" sz="1100" dirty="0">
                          <a:effectLst/>
                          <a:latin typeface="Arial" panose="020B0604020202020204" pitchFamily="34" charset="0"/>
                          <a:ea typeface="Calibri"/>
                          <a:cs typeface="Arial" panose="020B0604020202020204" pitchFamily="34" charset="0"/>
                        </a:rPr>
                        <a:t>Parent/caregiver and</a:t>
                      </a:r>
                      <a:r>
                        <a:rPr lang="en-US" sz="1100" baseline="0" dirty="0">
                          <a:effectLst/>
                          <a:latin typeface="Arial" panose="020B0604020202020204" pitchFamily="34" charset="0"/>
                          <a:ea typeface="Calibri"/>
                          <a:cs typeface="Arial" panose="020B0604020202020204" pitchFamily="34" charset="0"/>
                        </a:rPr>
                        <a:t> enrollee </a:t>
                      </a:r>
                      <a:r>
                        <a:rPr lang="en-US" sz="1100" dirty="0">
                          <a:effectLst/>
                          <a:latin typeface="Arial" panose="020B0604020202020204" pitchFamily="34" charset="0"/>
                          <a:ea typeface="Calibri"/>
                          <a:cs typeface="Arial" panose="020B0604020202020204" pitchFamily="34" charset="0"/>
                        </a:rPr>
                        <a:t>do not have transportation to keep appointment.</a:t>
                      </a:r>
                    </a:p>
                  </a:txBody>
                  <a:tcPr marL="68580" marR="68580" marT="0" marB="0" anchor="ctr">
                    <a:lnL w="12700" cmpd="sng">
                      <a:solidFill>
                        <a:srgbClr val="FFFFFF"/>
                      </a:solidFill>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4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No process to assess</a:t>
                      </a:r>
                      <a:r>
                        <a:rPr lang="en-US" sz="1100" baseline="0" dirty="0">
                          <a:solidFill>
                            <a:schemeClr val="tx1"/>
                          </a:solidFill>
                          <a:effectLst/>
                          <a:latin typeface="Arial" panose="020B0604020202020204" pitchFamily="34" charset="0"/>
                          <a:cs typeface="Arial" panose="020B0604020202020204" pitchFamily="34" charset="0"/>
                        </a:rPr>
                        <a:t> and assistance with transportation barriers for dental appointments.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4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Enrollee is unable to attend scheduled appointment.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4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3</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4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5</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4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5</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w="12700" cmpd="sng">
                      <a:noFill/>
                      <a:prstDash val="solid"/>
                    </a:lnTlToBr>
                    <a:lnBlToTr w="12700" cmpd="sng">
                      <a:noFill/>
                      <a:prstDash val="solid"/>
                    </a:lnBlToTr>
                    <a:solidFill>
                      <a:srgbClr val="00CC99">
                        <a:tint val="4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75</a:t>
                      </a:r>
                    </a:p>
                  </a:txBody>
                  <a:tcPr marL="68580" marR="68580" marT="0" marB="0" anchor="ctr">
                    <a:lnL w="12700" cmpd="sng">
                      <a:solidFill>
                        <a:srgbClr val="FFFFFF"/>
                      </a:solidFill>
                    </a:lnL>
                    <a:lnR w="12700" cmpd="sng">
                      <a:solidFill>
                        <a:srgbClr val="FFFFFF"/>
                      </a:solidFill>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00CC99">
                        <a:tint val="40000"/>
                      </a:srgbClr>
                    </a:solidFill>
                  </a:tcPr>
                </a:tc>
                <a:extLst>
                  <a:ext uri="{0D108BD9-81ED-4DB2-BD59-A6C34878D82A}">
                    <a16:rowId xmlns:a16="http://schemas.microsoft.com/office/drawing/2014/main" val="10003"/>
                  </a:ext>
                </a:extLst>
              </a:tr>
              <a:tr h="1029382">
                <a:tc vMerge="1">
                  <a:txBody>
                    <a:bodyPr/>
                    <a:lstStyle/>
                    <a:p>
                      <a:endParaRPr lang="en-US"/>
                    </a:p>
                  </a:txBody>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Dental offices do not offer convenient</a:t>
                      </a:r>
                      <a:r>
                        <a:rPr lang="en-US" sz="1100" baseline="0" dirty="0">
                          <a:solidFill>
                            <a:schemeClr val="tx1"/>
                          </a:solidFill>
                          <a:effectLst/>
                          <a:latin typeface="Arial" panose="020B0604020202020204" pitchFamily="34" charset="0"/>
                          <a:cs typeface="Arial" panose="020B0604020202020204" pitchFamily="34" charset="0"/>
                        </a:rPr>
                        <a:t> hours.</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mpd="sng">
                      <a:solidFill>
                        <a:srgbClr val="FFFFFF"/>
                      </a:solidFill>
                    </a:lnL>
                    <a:lnR w="12700" cap="flat" cmpd="sng" algn="ctr">
                      <a:solidFill>
                        <a:srgbClr val="FFFFFF"/>
                      </a:solidFill>
                      <a:prstDash val="solid"/>
                      <a:round/>
                      <a:headEnd type="none" w="med" len="med"/>
                      <a:tailEnd type="none" w="med" len="med"/>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ea typeface="Calibri"/>
                          <a:cs typeface="Arial" panose="020B0604020202020204" pitchFamily="34" charset="0"/>
                        </a:rPr>
                        <a:t>Appointment</a:t>
                      </a:r>
                      <a:r>
                        <a:rPr lang="en-US" sz="1100" baseline="0" dirty="0">
                          <a:solidFill>
                            <a:schemeClr val="tx1"/>
                          </a:solidFill>
                          <a:effectLst/>
                          <a:latin typeface="Arial" panose="020B0604020202020204" pitchFamily="34" charset="0"/>
                          <a:ea typeface="Calibri"/>
                          <a:cs typeface="Arial" panose="020B0604020202020204" pitchFamily="34" charset="0"/>
                        </a:rPr>
                        <a:t> is scheduled at a time that is difficult to attend.</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spcBef>
                          <a:spcPts val="300"/>
                        </a:spcBef>
                        <a:spcAft>
                          <a:spcPts val="300"/>
                        </a:spcAft>
                      </a:pPr>
                      <a:r>
                        <a:rPr lang="en-US" sz="1100" dirty="0">
                          <a:solidFill>
                            <a:schemeClr val="tx1"/>
                          </a:solidFill>
                          <a:effectLst/>
                          <a:latin typeface="Arial" panose="020B0604020202020204" pitchFamily="34" charset="0"/>
                          <a:cs typeface="Arial" panose="020B0604020202020204" pitchFamily="34" charset="0"/>
                        </a:rPr>
                        <a:t>Enrollee is unable to attend scheduled appointment.</a:t>
                      </a:r>
                      <a:endParaRPr lang="en-US" sz="11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4</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5</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5</a:t>
                      </a:r>
                    </a:p>
                  </a:txBody>
                  <a:tcPr marL="68580" marR="68580" marT="0" marB="0" anchor="ct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00CC99">
                        <a:tint val="20000"/>
                      </a:srgbClr>
                    </a:solidFill>
                  </a:tcPr>
                </a:tc>
                <a:tc>
                  <a:txBody>
                    <a:bodyPr/>
                    <a:lstStyle>
                      <a:lvl1pPr marL="0" algn="l" defTabSz="914400" rtl="0" eaLnBrk="1" latinLnBrk="0" hangingPunct="1">
                        <a:defRPr sz="1800" kern="1200">
                          <a:solidFill>
                            <a:schemeClr val="dk1"/>
                          </a:solidFill>
                          <a:latin typeface="Times New Roman"/>
                        </a:defRPr>
                      </a:lvl1pPr>
                      <a:lvl2pPr marL="457200" algn="l" defTabSz="914400" rtl="0" eaLnBrk="1" latinLnBrk="0" hangingPunct="1">
                        <a:defRPr sz="1800" kern="1200">
                          <a:solidFill>
                            <a:schemeClr val="dk1"/>
                          </a:solidFill>
                          <a:latin typeface="Times New Roman"/>
                        </a:defRPr>
                      </a:lvl2pPr>
                      <a:lvl3pPr marL="914400" algn="l" defTabSz="914400" rtl="0" eaLnBrk="1" latinLnBrk="0" hangingPunct="1">
                        <a:defRPr sz="1800" kern="1200">
                          <a:solidFill>
                            <a:schemeClr val="dk1"/>
                          </a:solidFill>
                          <a:latin typeface="Times New Roman"/>
                        </a:defRPr>
                      </a:lvl3pPr>
                      <a:lvl4pPr marL="1371600" algn="l" defTabSz="914400" rtl="0" eaLnBrk="1" latinLnBrk="0" hangingPunct="1">
                        <a:defRPr sz="1800" kern="1200">
                          <a:solidFill>
                            <a:schemeClr val="dk1"/>
                          </a:solidFill>
                          <a:latin typeface="Times New Roman"/>
                        </a:defRPr>
                      </a:lvl4pPr>
                      <a:lvl5pPr marL="1828800" algn="l" defTabSz="914400" rtl="0" eaLnBrk="1" latinLnBrk="0" hangingPunct="1">
                        <a:defRPr sz="1800" kern="1200">
                          <a:solidFill>
                            <a:schemeClr val="dk1"/>
                          </a:solidFill>
                          <a:latin typeface="Times New Roman"/>
                        </a:defRPr>
                      </a:lvl5pPr>
                      <a:lvl6pPr marL="2286000" algn="l" defTabSz="914400" rtl="0" eaLnBrk="1" latinLnBrk="0" hangingPunct="1">
                        <a:defRPr sz="1800" kern="1200">
                          <a:solidFill>
                            <a:schemeClr val="dk1"/>
                          </a:solidFill>
                          <a:latin typeface="Times New Roman"/>
                        </a:defRPr>
                      </a:lvl6pPr>
                      <a:lvl7pPr marL="2743200" algn="l" defTabSz="914400" rtl="0" eaLnBrk="1" latinLnBrk="0" hangingPunct="1">
                        <a:defRPr sz="1800" kern="1200">
                          <a:solidFill>
                            <a:schemeClr val="dk1"/>
                          </a:solidFill>
                          <a:latin typeface="Times New Roman"/>
                        </a:defRPr>
                      </a:lvl7pPr>
                      <a:lvl8pPr marL="3200400" algn="l" defTabSz="914400" rtl="0" eaLnBrk="1" latinLnBrk="0" hangingPunct="1">
                        <a:defRPr sz="1800" kern="1200">
                          <a:solidFill>
                            <a:schemeClr val="dk1"/>
                          </a:solidFill>
                          <a:latin typeface="Times New Roman"/>
                        </a:defRPr>
                      </a:lvl8pPr>
                      <a:lvl9pPr marL="3657600" algn="l" defTabSz="914400" rtl="0" eaLnBrk="1" latinLnBrk="0" hangingPunct="1">
                        <a:defRPr sz="1800" kern="1200">
                          <a:solidFill>
                            <a:schemeClr val="dk1"/>
                          </a:solidFill>
                          <a:latin typeface="Times New Roman"/>
                        </a:defRPr>
                      </a:lvl9pPr>
                    </a:lstStyle>
                    <a:p>
                      <a:pPr marL="0" marR="0" algn="ctr">
                        <a:spcBef>
                          <a:spcPts val="300"/>
                        </a:spcBef>
                        <a:spcAft>
                          <a:spcPts val="300"/>
                        </a:spcAft>
                      </a:pPr>
                      <a:r>
                        <a:rPr lang="en-US" sz="1400" dirty="0">
                          <a:solidFill>
                            <a:schemeClr val="tx1"/>
                          </a:solidFill>
                          <a:effectLst/>
                          <a:latin typeface="Arial Black" panose="020B0A04020102020204" pitchFamily="34" charset="0"/>
                          <a:ea typeface="Calibri"/>
                          <a:cs typeface="Arial" panose="020B0604020202020204" pitchFamily="34" charset="0"/>
                        </a:rPr>
                        <a:t>100</a:t>
                      </a:r>
                    </a:p>
                  </a:txBody>
                  <a:tcPr marL="68580" marR="68580" marT="0" marB="0" anchor="ct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00CC99">
                        <a:tint val="20000"/>
                      </a:srgbClr>
                    </a:solidFill>
                  </a:tcPr>
                </a:tc>
                <a:extLst>
                  <a:ext uri="{0D108BD9-81ED-4DB2-BD59-A6C34878D82A}">
                    <a16:rowId xmlns:a16="http://schemas.microsoft.com/office/drawing/2014/main" val="10004"/>
                  </a:ext>
                </a:extLst>
              </a:tr>
            </a:tbl>
          </a:graphicData>
        </a:graphic>
      </p:graphicFrame>
    </p:spTree>
    <p:extLst>
      <p:ext uri="{BB962C8B-B14F-4D97-AF65-F5344CB8AC3E}">
        <p14:creationId xmlns:p14="http://schemas.microsoft.com/office/powerpoint/2010/main" val="1196019498"/>
      </p:ext>
    </p:extLst>
  </p:cSld>
  <p:clrMapOvr>
    <a:overrideClrMapping bg1="lt1" tx1="dk1" bg2="lt2" tx2="dk2" accent1="accent1" accent2="accent2" accent3="accent3" accent4="accent4" accent5="accent5" accent6="accent6" hlink="hlink" folHlink="folHlink"/>
  </p:clrMapOvr>
</p:sld>
</file>

<file path=ppt/slides/slide25.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228600" y="76200"/>
            <a:ext cx="8686800" cy="990600"/>
          </a:xfrm>
        </p:spPr>
        <p:txBody>
          <a:bodyPr/>
          <a:lstStyle/>
          <a:p>
            <a:r>
              <a:rPr lang="en-US" dirty="0"/>
              <a:t>Failure Mode Ranking Example: </a:t>
            </a:r>
            <a:br>
              <a:rPr lang="en-US" dirty="0"/>
            </a:br>
            <a:r>
              <a:rPr lang="en-US" i="1" dirty="0"/>
              <a:t>Preventive Dental Visits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25</a:t>
            </a:fld>
            <a:endParaRPr lang="en-US" dirty="0">
              <a:solidFill>
                <a:prstClr val="black">
                  <a:lumMod val="85000"/>
                  <a:lumOff val="15000"/>
                </a:prstClr>
              </a:solidFill>
            </a:endParaRPr>
          </a:p>
        </p:txBody>
      </p:sp>
      <p:graphicFrame>
        <p:nvGraphicFramePr>
          <p:cNvPr id="8" name="Content Placeholder 3"/>
          <p:cNvGraphicFramePr>
            <a:graphicFrameLocks/>
          </p:cNvGraphicFramePr>
          <p:nvPr>
            <p:extLst>
              <p:ext uri="{D42A27DB-BD31-4B8C-83A1-F6EECF244321}">
                <p14:modId xmlns:p14="http://schemas.microsoft.com/office/powerpoint/2010/main" val="1949441246"/>
              </p:ext>
            </p:extLst>
          </p:nvPr>
        </p:nvGraphicFramePr>
        <p:xfrm>
          <a:off x="685800" y="1447800"/>
          <a:ext cx="7696200" cy="3886200"/>
        </p:xfrm>
        <a:graphic>
          <a:graphicData uri="http://schemas.openxmlformats.org/drawingml/2006/table">
            <a:tbl>
              <a:tblPr firstRow="1" firstCol="1" bandRow="1"/>
              <a:tblGrid>
                <a:gridCol w="870005">
                  <a:extLst>
                    <a:ext uri="{9D8B030D-6E8A-4147-A177-3AD203B41FA5}">
                      <a16:colId xmlns:a16="http://schemas.microsoft.com/office/drawing/2014/main" val="20000"/>
                    </a:ext>
                  </a:extLst>
                </a:gridCol>
                <a:gridCol w="865413">
                  <a:extLst>
                    <a:ext uri="{9D8B030D-6E8A-4147-A177-3AD203B41FA5}">
                      <a16:colId xmlns:a16="http://schemas.microsoft.com/office/drawing/2014/main" val="20001"/>
                    </a:ext>
                  </a:extLst>
                </a:gridCol>
                <a:gridCol w="5960782">
                  <a:extLst>
                    <a:ext uri="{9D8B030D-6E8A-4147-A177-3AD203B41FA5}">
                      <a16:colId xmlns:a16="http://schemas.microsoft.com/office/drawing/2014/main" val="20002"/>
                    </a:ext>
                  </a:extLst>
                </a:gridCol>
              </a:tblGrid>
              <a:tr h="1813560">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400" b="1" dirty="0">
                          <a:effectLst/>
                          <a:latin typeface="Arial" pitchFamily="34" charset="0"/>
                          <a:ea typeface="Calibri"/>
                          <a:cs typeface="Arial" pitchFamily="34" charset="0"/>
                        </a:rPr>
                        <a:t>Priority</a:t>
                      </a:r>
                      <a:endParaRPr lang="en-US" sz="1400" dirty="0">
                        <a:effectLst/>
                        <a:latin typeface="Arial" pitchFamily="34" charset="0"/>
                        <a:ea typeface="Calibri"/>
                        <a:cs typeface="Arial" pitchFamily="34" charset="0"/>
                      </a:endParaRPr>
                    </a:p>
                    <a:p>
                      <a:pPr marL="0" marR="0" algn="ctr">
                        <a:spcBef>
                          <a:spcPts val="300"/>
                        </a:spcBef>
                        <a:spcAft>
                          <a:spcPts val="300"/>
                        </a:spcAft>
                      </a:pPr>
                      <a:r>
                        <a:rPr lang="en-US" sz="1400" b="1" dirty="0">
                          <a:effectLst/>
                          <a:latin typeface="Arial" pitchFamily="34" charset="0"/>
                          <a:ea typeface="Calibri"/>
                          <a:cs typeface="Arial" pitchFamily="34" charset="0"/>
                        </a:rPr>
                        <a:t>(Highest to Lowest)</a:t>
                      </a:r>
                      <a:endParaRPr lang="en-US" sz="1400" dirty="0">
                        <a:effectLst/>
                        <a:latin typeface="Arial" pitchFamily="34" charset="0"/>
                        <a:ea typeface="Calibri"/>
                        <a:cs typeface="Arial"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p>
                      <a:pPr marL="0" marR="0" algn="ctr">
                        <a:spcBef>
                          <a:spcPts val="300"/>
                        </a:spcBef>
                        <a:spcAft>
                          <a:spcPts val="300"/>
                        </a:spcAft>
                      </a:pPr>
                      <a:r>
                        <a:rPr lang="en-US" sz="1400" b="1" dirty="0">
                          <a:effectLst/>
                          <a:latin typeface="Arial" pitchFamily="34" charset="0"/>
                          <a:ea typeface="Calibri"/>
                          <a:cs typeface="Arial" pitchFamily="34" charset="0"/>
                        </a:rPr>
                        <a:t>Priority</a:t>
                      </a:r>
                      <a:r>
                        <a:rPr lang="en-US" sz="1400" b="1" baseline="0" dirty="0">
                          <a:effectLst/>
                          <a:latin typeface="Arial" pitchFamily="34" charset="0"/>
                          <a:ea typeface="Calibri"/>
                          <a:cs typeface="Arial" pitchFamily="34" charset="0"/>
                        </a:rPr>
                        <a:t> Ranking Score</a:t>
                      </a:r>
                      <a:endParaRPr lang="en-US" sz="1400" b="1" dirty="0">
                        <a:effectLst/>
                        <a:latin typeface="Arial" pitchFamily="34" charset="0"/>
                        <a:ea typeface="Calibri"/>
                        <a:cs typeface="Arial"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400" b="1" dirty="0">
                          <a:effectLst/>
                          <a:latin typeface="Arial" pitchFamily="34" charset="0"/>
                          <a:ea typeface="Calibri"/>
                          <a:cs typeface="Arial" pitchFamily="34" charset="0"/>
                        </a:rPr>
                        <a:t>Failure Modes</a:t>
                      </a:r>
                      <a:endParaRPr lang="en-US" sz="1400" dirty="0">
                        <a:effectLst/>
                        <a:latin typeface="Arial" pitchFamily="34" charset="0"/>
                        <a:ea typeface="Calibri"/>
                        <a:cs typeface="Arial"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solidFill>
                  </a:tcPr>
                </a:tc>
                <a:extLst>
                  <a:ext uri="{0D108BD9-81ED-4DB2-BD59-A6C34878D82A}">
                    <a16:rowId xmlns:a16="http://schemas.microsoft.com/office/drawing/2014/main" val="10000"/>
                  </a:ext>
                </a:extLst>
              </a:tr>
              <a:tr h="518160">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400" b="1" dirty="0">
                          <a:effectLst/>
                          <a:latin typeface="Arial" panose="020B0604020202020204" pitchFamily="34" charset="0"/>
                          <a:ea typeface="Calibri"/>
                          <a:cs typeface="Arial" panose="020B0604020202020204" pitchFamily="34" charset="0"/>
                        </a:rPr>
                        <a:t>1</a:t>
                      </a:r>
                      <a:endParaRPr lang="en-US" sz="1400" dirty="0">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algn="ctr">
                        <a:spcBef>
                          <a:spcPts val="300"/>
                        </a:spcBef>
                        <a:spcAft>
                          <a:spcPts val="300"/>
                        </a:spcAft>
                      </a:pPr>
                      <a:r>
                        <a:rPr lang="en-US" sz="1400" dirty="0">
                          <a:effectLst/>
                          <a:latin typeface="Arial" panose="020B0604020202020204" pitchFamily="34" charset="0"/>
                          <a:ea typeface="Calibri"/>
                          <a:cs typeface="Arial" panose="020B0604020202020204" pitchFamily="34" charset="0"/>
                        </a:rPr>
                        <a:t>100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300"/>
                        </a:spcBef>
                        <a:spcAft>
                          <a:spcPts val="300"/>
                        </a:spcAft>
                        <a:buClrTx/>
                        <a:buSzTx/>
                        <a:buFontTx/>
                        <a:buNone/>
                        <a:tabLst/>
                        <a:defRPr/>
                      </a:pPr>
                      <a:r>
                        <a:rPr lang="en-US" sz="1400" dirty="0">
                          <a:effectLst/>
                          <a:latin typeface="Arial" panose="020B0604020202020204" pitchFamily="34" charset="0"/>
                          <a:ea typeface="Calibri"/>
                          <a:cs typeface="Arial" panose="020B0604020202020204" pitchFamily="34" charset="0"/>
                        </a:rPr>
                        <a:t>Dental offices do not offer </a:t>
                      </a:r>
                      <a:r>
                        <a:rPr lang="en-US" sz="1400" baseline="0" dirty="0">
                          <a:effectLst/>
                          <a:latin typeface="Arial" panose="020B0604020202020204" pitchFamily="34" charset="0"/>
                          <a:ea typeface="Calibri"/>
                          <a:cs typeface="Arial" panose="020B0604020202020204" pitchFamily="34" charset="0"/>
                        </a:rPr>
                        <a:t>convenient hours.</a:t>
                      </a:r>
                      <a:endParaRPr lang="en-US" sz="1400" dirty="0">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1"/>
                  </a:ext>
                </a:extLst>
              </a:tr>
              <a:tr h="518160">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400" b="1" dirty="0">
                          <a:effectLst/>
                          <a:latin typeface="Arial" panose="020B0604020202020204" pitchFamily="34" charset="0"/>
                          <a:ea typeface="Calibri"/>
                          <a:cs typeface="Arial" panose="020B0604020202020204" pitchFamily="34" charset="0"/>
                        </a:rPr>
                        <a:t>2</a:t>
                      </a:r>
                      <a:endParaRPr lang="en-US" sz="1400" dirty="0">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p>
                      <a:pPr marL="0" marR="0" algn="ctr">
                        <a:spcBef>
                          <a:spcPts val="300"/>
                        </a:spcBef>
                        <a:spcAft>
                          <a:spcPts val="300"/>
                        </a:spcAft>
                      </a:pPr>
                      <a:r>
                        <a:rPr lang="en-US" sz="1400" dirty="0">
                          <a:effectLst/>
                          <a:latin typeface="Arial" panose="020B0604020202020204" pitchFamily="34" charset="0"/>
                          <a:ea typeface="Calibri"/>
                          <a:cs typeface="Arial" panose="020B0604020202020204" pitchFamily="34" charset="0"/>
                        </a:rPr>
                        <a:t>75</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300"/>
                        </a:spcBef>
                        <a:spcAft>
                          <a:spcPts val="300"/>
                        </a:spcAft>
                        <a:buClrTx/>
                        <a:buSzTx/>
                        <a:buFontTx/>
                        <a:buNone/>
                        <a:tabLst/>
                        <a:defRPr/>
                      </a:pPr>
                      <a:r>
                        <a:rPr lang="en-US" sz="1400" dirty="0">
                          <a:effectLst/>
                          <a:latin typeface="Arial" panose="020B0604020202020204" pitchFamily="34" charset="0"/>
                          <a:ea typeface="Calibri"/>
                          <a:cs typeface="Arial" panose="020B0604020202020204" pitchFamily="34" charset="0"/>
                        </a:rPr>
                        <a:t>Parent/caregiver and enrollee</a:t>
                      </a:r>
                      <a:r>
                        <a:rPr lang="en-US" sz="1400" baseline="0" dirty="0">
                          <a:effectLst/>
                          <a:latin typeface="Arial" panose="020B0604020202020204" pitchFamily="34" charset="0"/>
                          <a:ea typeface="Calibri"/>
                          <a:cs typeface="Arial" panose="020B0604020202020204" pitchFamily="34" charset="0"/>
                        </a:rPr>
                        <a:t> </a:t>
                      </a:r>
                      <a:r>
                        <a:rPr lang="en-US" sz="1400" dirty="0">
                          <a:effectLst/>
                          <a:latin typeface="Arial" panose="020B0604020202020204" pitchFamily="34" charset="0"/>
                          <a:ea typeface="Calibri"/>
                          <a:cs typeface="Arial" panose="020B0604020202020204" pitchFamily="34" charset="0"/>
                        </a:rPr>
                        <a:t>do not have transportation to keep appointment.</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extLst>
                  <a:ext uri="{0D108BD9-81ED-4DB2-BD59-A6C34878D82A}">
                    <a16:rowId xmlns:a16="http://schemas.microsoft.com/office/drawing/2014/main" val="10002"/>
                  </a:ext>
                </a:extLst>
              </a:tr>
              <a:tr h="518160">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400" b="1" dirty="0">
                          <a:effectLst/>
                          <a:latin typeface="Arial" panose="020B0604020202020204" pitchFamily="34" charset="0"/>
                          <a:ea typeface="Calibri"/>
                          <a:cs typeface="Arial" panose="020B0604020202020204" pitchFamily="34" charset="0"/>
                        </a:rPr>
                        <a:t>3</a:t>
                      </a:r>
                      <a:endParaRPr lang="en-US" sz="1400" dirty="0">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algn="ctr">
                        <a:spcBef>
                          <a:spcPts val="300"/>
                        </a:spcBef>
                        <a:spcAft>
                          <a:spcPts val="300"/>
                        </a:spcAft>
                      </a:pPr>
                      <a:r>
                        <a:rPr lang="en-US" sz="1400" dirty="0">
                          <a:effectLst/>
                          <a:latin typeface="Arial" panose="020B0604020202020204" pitchFamily="34" charset="0"/>
                          <a:ea typeface="Calibri"/>
                          <a:cs typeface="Arial" panose="020B0604020202020204" pitchFamily="34" charset="0"/>
                        </a:rPr>
                        <a:t>45</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300"/>
                        </a:spcBef>
                        <a:spcAft>
                          <a:spcPts val="300"/>
                        </a:spcAft>
                        <a:buClrTx/>
                        <a:buSzTx/>
                        <a:buFontTx/>
                        <a:buNone/>
                        <a:tabLst/>
                        <a:defRPr/>
                      </a:pPr>
                      <a:r>
                        <a:rPr lang="en-US" sz="1400" dirty="0">
                          <a:solidFill>
                            <a:schemeClr val="tx1"/>
                          </a:solidFill>
                          <a:effectLst/>
                          <a:latin typeface="Arial" panose="020B0604020202020204" pitchFamily="34" charset="0"/>
                          <a:cs typeface="Arial" panose="020B0604020202020204" pitchFamily="34" charset="0"/>
                        </a:rPr>
                        <a:t>Parent/caregiver does not see the importance</a:t>
                      </a:r>
                      <a:r>
                        <a:rPr lang="en-US" sz="1400" baseline="0" dirty="0">
                          <a:solidFill>
                            <a:schemeClr val="tx1"/>
                          </a:solidFill>
                          <a:effectLst/>
                          <a:latin typeface="Arial" panose="020B0604020202020204" pitchFamily="34" charset="0"/>
                          <a:cs typeface="Arial" panose="020B0604020202020204" pitchFamily="34" charset="0"/>
                        </a:rPr>
                        <a:t> of preventive dental visits.</a:t>
                      </a:r>
                      <a:endParaRPr lang="en-US" sz="14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3"/>
                  </a:ext>
                </a:extLst>
              </a:tr>
              <a:tr h="518160">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400" b="1" dirty="0">
                          <a:effectLst/>
                          <a:latin typeface="Arial" panose="020B0604020202020204" pitchFamily="34" charset="0"/>
                          <a:ea typeface="Calibri"/>
                          <a:cs typeface="Arial" panose="020B0604020202020204" pitchFamily="34" charset="0"/>
                        </a:rPr>
                        <a:t>4</a:t>
                      </a:r>
                      <a:endParaRPr lang="en-US" sz="1400" dirty="0">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p>
                      <a:pPr marL="0" marR="0" algn="ctr">
                        <a:spcBef>
                          <a:spcPts val="300"/>
                        </a:spcBef>
                        <a:spcAft>
                          <a:spcPts val="300"/>
                        </a:spcAft>
                      </a:pPr>
                      <a:r>
                        <a:rPr lang="en-US" sz="1400" dirty="0">
                          <a:effectLst/>
                          <a:latin typeface="Arial" panose="020B0604020202020204" pitchFamily="34" charset="0"/>
                          <a:ea typeface="Calibri"/>
                          <a:cs typeface="Arial" panose="020B0604020202020204" pitchFamily="34" charset="0"/>
                        </a:rPr>
                        <a:t>32</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300"/>
                        </a:spcBef>
                        <a:spcAft>
                          <a:spcPts val="300"/>
                        </a:spcAft>
                        <a:buClrTx/>
                        <a:buSzTx/>
                        <a:buFontTx/>
                        <a:buNone/>
                        <a:tabLst/>
                        <a:defRPr/>
                      </a:pPr>
                      <a:r>
                        <a:rPr lang="en-US" sz="1400" dirty="0">
                          <a:solidFill>
                            <a:schemeClr val="tx1"/>
                          </a:solidFill>
                          <a:effectLst/>
                          <a:latin typeface="Arial" panose="020B0604020202020204" pitchFamily="34" charset="0"/>
                          <a:cs typeface="Arial" panose="020B0604020202020204" pitchFamily="34" charset="0"/>
                        </a:rPr>
                        <a:t>Scheduling outreach</a:t>
                      </a:r>
                      <a:r>
                        <a:rPr lang="en-US" sz="1400" baseline="0" dirty="0">
                          <a:solidFill>
                            <a:schemeClr val="tx1"/>
                          </a:solidFill>
                          <a:effectLst/>
                          <a:latin typeface="Arial" panose="020B0604020202020204" pitchFamily="34" charset="0"/>
                          <a:cs typeface="Arial" panose="020B0604020202020204" pitchFamily="34" charset="0"/>
                        </a:rPr>
                        <a:t> </a:t>
                      </a:r>
                      <a:r>
                        <a:rPr lang="en-US" sz="1400" dirty="0">
                          <a:solidFill>
                            <a:schemeClr val="tx1"/>
                          </a:solidFill>
                          <a:effectLst/>
                          <a:latin typeface="Arial" panose="020B0604020202020204" pitchFamily="34" charset="0"/>
                          <a:cs typeface="Arial" panose="020B0604020202020204" pitchFamily="34" charset="0"/>
                        </a:rPr>
                        <a:t>not provided by dental office.</a:t>
                      </a:r>
                      <a:endParaRPr lang="en-US" sz="140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extLst>
                  <a:ext uri="{0D108BD9-81ED-4DB2-BD59-A6C34878D82A}">
                    <a16:rowId xmlns:a16="http://schemas.microsoft.com/office/drawing/2014/main" val="10004"/>
                  </a:ext>
                </a:extLst>
              </a:tr>
            </a:tbl>
          </a:graphicData>
        </a:graphic>
      </p:graphicFrame>
    </p:spTree>
    <p:extLst>
      <p:ext uri="{BB962C8B-B14F-4D97-AF65-F5344CB8AC3E}">
        <p14:creationId xmlns:p14="http://schemas.microsoft.com/office/powerpoint/2010/main" val="2388869960"/>
      </p:ext>
    </p:extLst>
  </p:cSld>
  <p:clrMapOvr>
    <a:overrideClrMapping bg1="lt1" tx1="dk1" bg2="lt2" tx2="dk2" accent1="accent1" accent2="accent2" accent3="accent3" accent4="accent4" accent5="accent5" accent6="accent6" hlink="hlink" folHlink="folHlink"/>
  </p:clrMapOvr>
</p:sld>
</file>

<file path=ppt/slides/slide26.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Intervention Determination</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26</a:t>
            </a:fld>
            <a:endParaRPr lang="en-US" dirty="0">
              <a:solidFill>
                <a:prstClr val="black">
                  <a:lumMod val="85000"/>
                  <a:lumOff val="15000"/>
                </a:prstClr>
              </a:solidFill>
            </a:endParaRPr>
          </a:p>
        </p:txBody>
      </p:sp>
      <p:sp>
        <p:nvSpPr>
          <p:cNvPr id="10" name="Content Placeholder 2"/>
          <p:cNvSpPr>
            <a:spLocks noGrp="1"/>
          </p:cNvSpPr>
          <p:nvPr>
            <p:ph idx="1"/>
          </p:nvPr>
        </p:nvSpPr>
        <p:spPr>
          <a:xfrm>
            <a:off x="457200" y="1219200"/>
            <a:ext cx="8229600" cy="4906963"/>
          </a:xfrm>
        </p:spPr>
        <p:txBody>
          <a:bodyPr/>
          <a:lstStyle/>
          <a:p>
            <a:pPr>
              <a:defRPr/>
            </a:pPr>
            <a:r>
              <a:rPr lang="en-US" dirty="0"/>
              <a:t>The ranked failure modes should be used as a guide to determine the interventions to be tested.</a:t>
            </a:r>
          </a:p>
          <a:p>
            <a:pPr>
              <a:defRPr/>
            </a:pPr>
            <a:r>
              <a:rPr lang="en-US" dirty="0"/>
              <a:t>The failure modes with the higher ranking need more attention.</a:t>
            </a:r>
            <a:endParaRPr lang="en-US" b="1" dirty="0"/>
          </a:p>
        </p:txBody>
      </p:sp>
    </p:spTree>
    <p:extLst>
      <p:ext uri="{BB962C8B-B14F-4D97-AF65-F5344CB8AC3E}">
        <p14:creationId xmlns:p14="http://schemas.microsoft.com/office/powerpoint/2010/main" val="1158341761"/>
      </p:ext>
    </p:extLst>
  </p:cSld>
  <p:clrMapOvr>
    <a:overrideClrMapping bg1="lt1" tx1="dk1" bg2="lt2" tx2="dk2" accent1="accent1" accent2="accent2" accent3="accent3" accent4="accent4" accent5="accent5" accent6="accent6" hlink="hlink" folHlink="folHlink"/>
  </p:clrMapOvr>
</p:sld>
</file>

<file path=ppt/slides/slide27.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228600" y="76200"/>
            <a:ext cx="8686800" cy="990600"/>
          </a:xfrm>
        </p:spPr>
        <p:txBody>
          <a:bodyPr/>
          <a:lstStyle/>
          <a:p>
            <a:r>
              <a:rPr lang="en-US" dirty="0"/>
              <a:t>Intervention Determination Example: </a:t>
            </a:r>
            <a:br>
              <a:rPr lang="en-US" dirty="0"/>
            </a:br>
            <a:r>
              <a:rPr lang="en-US" i="1" dirty="0"/>
              <a:t>Preventive Dental Visits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27</a:t>
            </a:fld>
            <a:endParaRPr lang="en-US" dirty="0">
              <a:solidFill>
                <a:prstClr val="black">
                  <a:lumMod val="85000"/>
                  <a:lumOff val="15000"/>
                </a:prstClr>
              </a:solidFill>
            </a:endParaRPr>
          </a:p>
        </p:txBody>
      </p:sp>
      <p:graphicFrame>
        <p:nvGraphicFramePr>
          <p:cNvPr id="6" name="Content Placeholder 5"/>
          <p:cNvGraphicFramePr>
            <a:graphicFrameLocks/>
          </p:cNvGraphicFramePr>
          <p:nvPr>
            <p:extLst>
              <p:ext uri="{D42A27DB-BD31-4B8C-83A1-F6EECF244321}">
                <p14:modId xmlns:p14="http://schemas.microsoft.com/office/powerpoint/2010/main" val="4088167112"/>
              </p:ext>
            </p:extLst>
          </p:nvPr>
        </p:nvGraphicFramePr>
        <p:xfrm>
          <a:off x="609600" y="1524000"/>
          <a:ext cx="8001000" cy="4278793"/>
        </p:xfrm>
        <a:graphic>
          <a:graphicData uri="http://schemas.openxmlformats.org/drawingml/2006/table">
            <a:tbl>
              <a:tblPr firstRow="1" firstCol="1" bandRow="1"/>
              <a:tblGrid>
                <a:gridCol w="1941990">
                  <a:extLst>
                    <a:ext uri="{9D8B030D-6E8A-4147-A177-3AD203B41FA5}">
                      <a16:colId xmlns:a16="http://schemas.microsoft.com/office/drawing/2014/main" val="20000"/>
                    </a:ext>
                  </a:extLst>
                </a:gridCol>
                <a:gridCol w="2951825">
                  <a:extLst>
                    <a:ext uri="{9D8B030D-6E8A-4147-A177-3AD203B41FA5}">
                      <a16:colId xmlns:a16="http://schemas.microsoft.com/office/drawing/2014/main" val="20001"/>
                    </a:ext>
                  </a:extLst>
                </a:gridCol>
                <a:gridCol w="3107185">
                  <a:extLst>
                    <a:ext uri="{9D8B030D-6E8A-4147-A177-3AD203B41FA5}">
                      <a16:colId xmlns:a16="http://schemas.microsoft.com/office/drawing/2014/main" val="20002"/>
                    </a:ext>
                  </a:extLst>
                </a:gridCol>
              </a:tblGrid>
              <a:tr h="1008486">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200" b="1" dirty="0">
                          <a:solidFill>
                            <a:schemeClr val="tx1"/>
                          </a:solidFill>
                          <a:effectLst/>
                          <a:latin typeface="Arial" pitchFamily="34" charset="0"/>
                          <a:ea typeface="Calibri"/>
                          <a:cs typeface="Arial" pitchFamily="34" charset="0"/>
                        </a:rPr>
                        <a:t>Failures</a:t>
                      </a:r>
                      <a:endParaRPr lang="en-US" sz="1200" dirty="0">
                        <a:solidFill>
                          <a:schemeClr val="tx1"/>
                        </a:solidFill>
                        <a:effectLst/>
                        <a:latin typeface="Arial" pitchFamily="34" charset="0"/>
                        <a:ea typeface="Calibri"/>
                        <a:cs typeface="Arial"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200" b="1" dirty="0">
                          <a:solidFill>
                            <a:schemeClr val="tx1"/>
                          </a:solidFill>
                          <a:effectLst/>
                          <a:latin typeface="Arial" pitchFamily="34" charset="0"/>
                          <a:ea typeface="Calibri"/>
                          <a:cs typeface="Arial" pitchFamily="34" charset="0"/>
                        </a:rPr>
                        <a:t>Potential Interventions</a:t>
                      </a:r>
                      <a:endParaRPr lang="en-US" sz="1200" dirty="0">
                        <a:solidFill>
                          <a:schemeClr val="tx1"/>
                        </a:solidFill>
                        <a:effectLst/>
                        <a:latin typeface="Arial" pitchFamily="34" charset="0"/>
                        <a:ea typeface="Calibri"/>
                        <a:cs typeface="Arial"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lgn="ctr">
                        <a:spcBef>
                          <a:spcPts val="300"/>
                        </a:spcBef>
                        <a:spcAft>
                          <a:spcPts val="300"/>
                        </a:spcAft>
                      </a:pPr>
                      <a:r>
                        <a:rPr lang="en-US" sz="1200" b="1" dirty="0">
                          <a:solidFill>
                            <a:schemeClr val="tx1"/>
                          </a:solidFill>
                          <a:effectLst/>
                          <a:latin typeface="Arial" pitchFamily="34" charset="0"/>
                          <a:ea typeface="Calibri"/>
                          <a:cs typeface="Arial" pitchFamily="34" charset="0"/>
                        </a:rPr>
                        <a:t>Consideration for Reliability</a:t>
                      </a:r>
                      <a:endParaRPr lang="en-US" sz="1200" dirty="0">
                        <a:solidFill>
                          <a:schemeClr val="tx1"/>
                        </a:solidFill>
                        <a:effectLst/>
                        <a:latin typeface="Arial" pitchFamily="34" charset="0"/>
                        <a:ea typeface="Calibri"/>
                        <a:cs typeface="Arial"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solidFill>
                  </a:tcPr>
                </a:tc>
                <a:extLst>
                  <a:ext uri="{0D108BD9-81ED-4DB2-BD59-A6C34878D82A}">
                    <a16:rowId xmlns:a16="http://schemas.microsoft.com/office/drawing/2014/main" val="10000"/>
                  </a:ext>
                </a:extLst>
              </a:tr>
              <a:tr h="1075748">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spcBef>
                          <a:spcPts val="0"/>
                        </a:spcBef>
                        <a:spcAft>
                          <a:spcPts val="0"/>
                        </a:spcAft>
                      </a:pPr>
                      <a:r>
                        <a:rPr lang="en-US" sz="1200" dirty="0">
                          <a:effectLst/>
                          <a:latin typeface="Arial" panose="020B0604020202020204" pitchFamily="34" charset="0"/>
                          <a:ea typeface="Calibri"/>
                          <a:cs typeface="Arial" panose="020B0604020202020204" pitchFamily="34" charset="0"/>
                        </a:rPr>
                        <a:t>Dental offices do not offer </a:t>
                      </a:r>
                      <a:r>
                        <a:rPr lang="en-US" sz="1200" baseline="0" dirty="0">
                          <a:effectLst/>
                          <a:latin typeface="Arial" panose="020B0604020202020204" pitchFamily="34" charset="0"/>
                          <a:ea typeface="Calibri"/>
                          <a:cs typeface="Arial" panose="020B0604020202020204" pitchFamily="34" charset="0"/>
                        </a:rPr>
                        <a:t>convenient hours.</a:t>
                      </a:r>
                      <a:endParaRPr lang="en-US" sz="1200" dirty="0">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spcBef>
                          <a:spcPts val="0"/>
                        </a:spcBef>
                        <a:spcAft>
                          <a:spcPts val="0"/>
                        </a:spcAft>
                      </a:pPr>
                      <a:r>
                        <a:rPr lang="en-US" sz="1200" kern="1200" dirty="0">
                          <a:solidFill>
                            <a:schemeClr val="tx1"/>
                          </a:solidFill>
                          <a:effectLst/>
                          <a:latin typeface="Arial" panose="020B0604020202020204" pitchFamily="34" charset="0"/>
                          <a:ea typeface="+mn-ea"/>
                          <a:cs typeface="Arial" panose="020B0604020202020204" pitchFamily="34" charset="0"/>
                        </a:rPr>
                        <a:t>Partnering with dental offices </a:t>
                      </a:r>
                      <a:r>
                        <a:rPr lang="en-US" sz="1200" kern="1200" baseline="0" dirty="0">
                          <a:solidFill>
                            <a:schemeClr val="tx1"/>
                          </a:solidFill>
                          <a:effectLst/>
                          <a:latin typeface="Arial" panose="020B0604020202020204" pitchFamily="34" charset="0"/>
                          <a:ea typeface="+mn-ea"/>
                          <a:cs typeface="Arial" panose="020B0604020202020204" pitchFamily="34" charset="0"/>
                        </a:rPr>
                        <a:t>to offer Saturday and/or evening preventive dental appointments.</a:t>
                      </a:r>
                      <a:endParaRPr lang="en-US" sz="1200" kern="0" spc="-20" baseline="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Arial" panose="020B0604020202020204" pitchFamily="34" charset="0"/>
                          <a:ea typeface="+mn-ea"/>
                          <a:cs typeface="Arial" panose="020B0604020202020204" pitchFamily="34" charset="0"/>
                        </a:rPr>
                        <a:t>Offering Saturdays and evening appointment times will decrease</a:t>
                      </a:r>
                      <a:r>
                        <a:rPr lang="en-US" sz="1200" kern="1200" baseline="0" dirty="0">
                          <a:solidFill>
                            <a:schemeClr val="tx1"/>
                          </a:solidFill>
                          <a:effectLst/>
                          <a:latin typeface="Arial" panose="020B0604020202020204" pitchFamily="34" charset="0"/>
                          <a:ea typeface="+mn-ea"/>
                          <a:cs typeface="Arial" panose="020B0604020202020204" pitchFamily="34" charset="0"/>
                        </a:rPr>
                        <a:t> the difficulty </a:t>
                      </a:r>
                      <a:r>
                        <a:rPr lang="en-US" sz="1200" kern="1200" dirty="0">
                          <a:solidFill>
                            <a:schemeClr val="tx1"/>
                          </a:solidFill>
                          <a:effectLst/>
                          <a:latin typeface="Arial" panose="020B0604020202020204" pitchFamily="34" charset="0"/>
                          <a:ea typeface="+mn-ea"/>
                          <a:cs typeface="Arial" panose="020B0604020202020204" pitchFamily="34" charset="0"/>
                        </a:rPr>
                        <a:t>working</a:t>
                      </a:r>
                      <a:r>
                        <a:rPr lang="en-US" sz="1200" kern="1200" baseline="0" dirty="0">
                          <a:solidFill>
                            <a:schemeClr val="tx1"/>
                          </a:solidFill>
                          <a:effectLst/>
                          <a:latin typeface="Arial" panose="020B0604020202020204" pitchFamily="34" charset="0"/>
                          <a:ea typeface="+mn-ea"/>
                          <a:cs typeface="Arial" panose="020B0604020202020204" pitchFamily="34" charset="0"/>
                        </a:rPr>
                        <a:t> parents/caregivers may have in attending appointments with their children</a:t>
                      </a:r>
                      <a:r>
                        <a:rPr lang="en-US" sz="1200" kern="1200" dirty="0">
                          <a:solidFill>
                            <a:schemeClr val="tx1"/>
                          </a:solidFill>
                          <a:effectLst/>
                          <a:latin typeface="Arial" panose="020B0604020202020204" pitchFamily="34" charset="0"/>
                          <a:ea typeface="+mn-ea"/>
                          <a:cs typeface="Arial" panose="020B0604020202020204" pitchFamily="34" charset="0"/>
                        </a:rPr>
                        <a:t>.</a:t>
                      </a:r>
                      <a:r>
                        <a:rPr lang="en-US" sz="1200" dirty="0">
                          <a:solidFill>
                            <a:schemeClr val="tx1"/>
                          </a:solidFill>
                          <a:effectLst/>
                          <a:latin typeface="Arial" panose="020B0604020202020204" pitchFamily="34" charset="0"/>
                          <a:cs typeface="Arial" panose="020B0604020202020204" pitchFamily="34" charset="0"/>
                        </a:rPr>
                        <a:t> </a:t>
                      </a:r>
                      <a:r>
                        <a:rPr lang="en-US" sz="1200" kern="1200" dirty="0">
                          <a:solidFill>
                            <a:schemeClr val="tx1"/>
                          </a:solidFill>
                          <a:effectLst/>
                          <a:latin typeface="Arial" panose="020B0604020202020204" pitchFamily="34" charset="0"/>
                          <a:ea typeface="+mn-ea"/>
                          <a:cs typeface="Arial" panose="020B0604020202020204" pitchFamily="34" charset="0"/>
                        </a:rPr>
                        <a:t> </a:t>
                      </a:r>
                      <a:endParaRPr lang="en-US" sz="1100" kern="0" spc="-20" baseline="0" dirty="0">
                        <a:solidFill>
                          <a:schemeClr val="tx1"/>
                        </a:solidFill>
                        <a:effectLst/>
                        <a:latin typeface="Times New Roman"/>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extLst>
                  <a:ext uri="{0D108BD9-81ED-4DB2-BD59-A6C34878D82A}">
                    <a16:rowId xmlns:a16="http://schemas.microsoft.com/office/drawing/2014/main" val="10001"/>
                  </a:ext>
                </a:extLst>
              </a:tr>
              <a:tr h="896457">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spcBef>
                          <a:spcPts val="0"/>
                        </a:spcBef>
                        <a:spcAft>
                          <a:spcPts val="0"/>
                        </a:spcAft>
                      </a:pPr>
                      <a:r>
                        <a:rPr lang="en-US" sz="1200" dirty="0">
                          <a:effectLst/>
                          <a:latin typeface="Arial" panose="020B0604020202020204" pitchFamily="34" charset="0"/>
                          <a:ea typeface="Calibri"/>
                          <a:cs typeface="Arial" panose="020B0604020202020204" pitchFamily="34" charset="0"/>
                        </a:rPr>
                        <a:t>Parent/caregiver and enrollee</a:t>
                      </a:r>
                      <a:r>
                        <a:rPr lang="en-US" sz="1200" baseline="0" dirty="0">
                          <a:effectLst/>
                          <a:latin typeface="Arial" panose="020B0604020202020204" pitchFamily="34" charset="0"/>
                          <a:ea typeface="Calibri"/>
                          <a:cs typeface="Arial" panose="020B0604020202020204" pitchFamily="34" charset="0"/>
                        </a:rPr>
                        <a:t> </a:t>
                      </a:r>
                      <a:r>
                        <a:rPr lang="en-US" sz="1200" dirty="0">
                          <a:effectLst/>
                          <a:latin typeface="Arial" panose="020B0604020202020204" pitchFamily="34" charset="0"/>
                          <a:ea typeface="Calibri"/>
                          <a:cs typeface="Arial" panose="020B0604020202020204" pitchFamily="34" charset="0"/>
                        </a:rPr>
                        <a:t>do not have transportation to keep appointment.</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Arial" panose="020B0604020202020204" pitchFamily="34" charset="0"/>
                          <a:ea typeface="+mn-ea"/>
                          <a:cs typeface="Arial" panose="020B0604020202020204" pitchFamily="34" charset="0"/>
                        </a:rPr>
                        <a:t>Hosting a mobile dental service van at various locations.</a:t>
                      </a:r>
                      <a:endParaRPr lang="en-US" sz="1200" dirty="0">
                        <a:solidFill>
                          <a:schemeClr val="tx1"/>
                        </a:solidFill>
                        <a:effectLst/>
                        <a:latin typeface="Arial" panose="020B0604020202020204" pitchFamily="34" charset="0"/>
                        <a:ea typeface="Calibri"/>
                        <a:cs typeface="Arial" panose="020B0604020202020204" pitchFamily="34" charset="0"/>
                      </a:endParaRPr>
                    </a:p>
                    <a:p>
                      <a:pPr marL="0" marR="0">
                        <a:spcBef>
                          <a:spcPts val="0"/>
                        </a:spcBef>
                        <a:spcAft>
                          <a:spcPts val="0"/>
                        </a:spcAft>
                      </a:pPr>
                      <a:endParaRPr lang="en-US" sz="1100" kern="0" spc="-20" baseline="0" dirty="0">
                        <a:solidFill>
                          <a:schemeClr val="tx1"/>
                        </a:solidFill>
                        <a:effectLst/>
                        <a:latin typeface="Times New Roman"/>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Arial" panose="020B0604020202020204" pitchFamily="34" charset="0"/>
                          <a:ea typeface="+mn-ea"/>
                          <a:cs typeface="Arial" panose="020B0604020202020204" pitchFamily="34" charset="0"/>
                        </a:rPr>
                        <a:t>Bringing a mobile dental unit near the enrollee’s residence will reduce the structural transportation barrier that makes it difficult to access preventive dental services. </a:t>
                      </a:r>
                      <a:endParaRPr lang="en-US" sz="1200" kern="0" spc="-20" baseline="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2"/>
                  </a:ext>
                </a:extLst>
              </a:tr>
              <a:tr h="1280159">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spcBef>
                          <a:spcPts val="0"/>
                        </a:spcBef>
                        <a:spcAft>
                          <a:spcPts val="0"/>
                        </a:spcAft>
                      </a:pPr>
                      <a:r>
                        <a:rPr lang="en-US" sz="1200" dirty="0">
                          <a:solidFill>
                            <a:schemeClr val="tx1"/>
                          </a:solidFill>
                          <a:effectLst/>
                          <a:latin typeface="Arial" panose="020B0604020202020204" pitchFamily="34" charset="0"/>
                          <a:ea typeface="Calibri"/>
                          <a:cs typeface="Arial" panose="020B0604020202020204" pitchFamily="34" charset="0"/>
                        </a:rPr>
                        <a:t>Parent/caregiver does</a:t>
                      </a:r>
                      <a:r>
                        <a:rPr lang="en-US" sz="1200" baseline="0" dirty="0">
                          <a:solidFill>
                            <a:schemeClr val="tx1"/>
                          </a:solidFill>
                          <a:effectLst/>
                          <a:latin typeface="Arial" panose="020B0604020202020204" pitchFamily="34" charset="0"/>
                          <a:ea typeface="Calibri"/>
                          <a:cs typeface="Arial" panose="020B0604020202020204" pitchFamily="34" charset="0"/>
                        </a:rPr>
                        <a:t> not see the importance of preventive dental services</a:t>
                      </a:r>
                      <a:r>
                        <a:rPr lang="en-US" sz="1200" dirty="0">
                          <a:solidFill>
                            <a:schemeClr val="tx1"/>
                          </a:solidFill>
                          <a:effectLst/>
                          <a:latin typeface="Arial" panose="020B0604020202020204" pitchFamily="34" charset="0"/>
                          <a:ea typeface="Calibri"/>
                          <a:cs typeface="Arial" panose="020B0604020202020204" pitchFamily="34" charset="0"/>
                        </a:rPr>
                        <a:t>.</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spcBef>
                          <a:spcPts val="0"/>
                        </a:spcBef>
                        <a:spcAft>
                          <a:spcPts val="0"/>
                        </a:spcAft>
                      </a:pPr>
                      <a:r>
                        <a:rPr lang="en-US" sz="1200" kern="1200" spc="0" baseline="0" dirty="0">
                          <a:solidFill>
                            <a:schemeClr val="tx1"/>
                          </a:solidFill>
                          <a:effectLst/>
                          <a:latin typeface="Arial" panose="020B0604020202020204" pitchFamily="34" charset="0"/>
                          <a:ea typeface="+mn-ea"/>
                          <a:cs typeface="Arial" panose="020B0604020202020204" pitchFamily="34" charset="0"/>
                        </a:rPr>
                        <a:t>Partnering with pediatrician offices to provide education to parents/caregivers on importance of preventive dental care, recommended frequency of visits.</a:t>
                      </a:r>
                      <a:endParaRPr lang="en-US" sz="1200" kern="0" spc="-20" baseline="0" dirty="0">
                        <a:solidFill>
                          <a:schemeClr val="tx1"/>
                        </a:solidFill>
                        <a:effectLst/>
                        <a:latin typeface="Arial" panose="020B0604020202020204" pitchFamily="34" charset="0"/>
                        <a:ea typeface="Calibri"/>
                        <a:cs typeface="Arial" panose="020B0604020202020204" pitchFamily="34"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tc>
                  <a:txBody>
                    <a:bodyPr/>
                    <a:lstStyle>
                      <a:lvl1pPr marL="0" algn="l" defTabSz="914400" rtl="0" eaLnBrk="1" latinLnBrk="0" hangingPunct="1">
                        <a:defRPr sz="1800" kern="1200">
                          <a:solidFill>
                            <a:schemeClr val="tx1"/>
                          </a:solidFill>
                          <a:latin typeface="Times New Roman"/>
                        </a:defRPr>
                      </a:lvl1pPr>
                      <a:lvl2pPr marL="457200" algn="l" defTabSz="914400" rtl="0" eaLnBrk="1" latinLnBrk="0" hangingPunct="1">
                        <a:defRPr sz="1800" kern="1200">
                          <a:solidFill>
                            <a:schemeClr val="tx1"/>
                          </a:solidFill>
                          <a:latin typeface="Times New Roman"/>
                        </a:defRPr>
                      </a:lvl2pPr>
                      <a:lvl3pPr marL="914400" algn="l" defTabSz="914400" rtl="0" eaLnBrk="1" latinLnBrk="0" hangingPunct="1">
                        <a:defRPr sz="1800" kern="1200">
                          <a:solidFill>
                            <a:schemeClr val="tx1"/>
                          </a:solidFill>
                          <a:latin typeface="Times New Roman"/>
                        </a:defRPr>
                      </a:lvl3pPr>
                      <a:lvl4pPr marL="1371600" algn="l" defTabSz="914400" rtl="0" eaLnBrk="1" latinLnBrk="0" hangingPunct="1">
                        <a:defRPr sz="1800" kern="1200">
                          <a:solidFill>
                            <a:schemeClr val="tx1"/>
                          </a:solidFill>
                          <a:latin typeface="Times New Roman"/>
                        </a:defRPr>
                      </a:lvl4pPr>
                      <a:lvl5pPr marL="1828800" algn="l" defTabSz="914400" rtl="0" eaLnBrk="1" latinLnBrk="0" hangingPunct="1">
                        <a:defRPr sz="1800" kern="1200">
                          <a:solidFill>
                            <a:schemeClr val="tx1"/>
                          </a:solidFill>
                          <a:latin typeface="Times New Roman"/>
                        </a:defRPr>
                      </a:lvl5pPr>
                      <a:lvl6pPr marL="2286000" algn="l" defTabSz="914400" rtl="0" eaLnBrk="1" latinLnBrk="0" hangingPunct="1">
                        <a:defRPr sz="1800" kern="1200">
                          <a:solidFill>
                            <a:schemeClr val="tx1"/>
                          </a:solidFill>
                          <a:latin typeface="Times New Roman"/>
                        </a:defRPr>
                      </a:lvl6pPr>
                      <a:lvl7pPr marL="2743200" algn="l" defTabSz="914400" rtl="0" eaLnBrk="1" latinLnBrk="0" hangingPunct="1">
                        <a:defRPr sz="1800" kern="1200">
                          <a:solidFill>
                            <a:schemeClr val="tx1"/>
                          </a:solidFill>
                          <a:latin typeface="Times New Roman"/>
                        </a:defRPr>
                      </a:lvl7pPr>
                      <a:lvl8pPr marL="3200400" algn="l" defTabSz="914400" rtl="0" eaLnBrk="1" latinLnBrk="0" hangingPunct="1">
                        <a:defRPr sz="1800" kern="1200">
                          <a:solidFill>
                            <a:schemeClr val="tx1"/>
                          </a:solidFill>
                          <a:latin typeface="Times New Roman"/>
                        </a:defRPr>
                      </a:lvl8pPr>
                      <a:lvl9pPr marL="3657600" algn="l" defTabSz="914400" rtl="0" eaLnBrk="1" latinLnBrk="0" hangingPunct="1">
                        <a:defRPr sz="1800" kern="1200">
                          <a:solidFill>
                            <a:schemeClr val="tx1"/>
                          </a:solidFill>
                          <a:latin typeface="Times New Roman"/>
                        </a:defRPr>
                      </a:lvl9pPr>
                    </a:lstStyle>
                    <a:p>
                      <a:pPr marL="0" marR="0">
                        <a:spcBef>
                          <a:spcPts val="0"/>
                        </a:spcBef>
                        <a:spcAft>
                          <a:spcPts val="0"/>
                        </a:spcAft>
                      </a:pPr>
                      <a:r>
                        <a:rPr lang="en-US" sz="1200" kern="0" spc="-20" baseline="0" dirty="0">
                          <a:solidFill>
                            <a:schemeClr val="tx1"/>
                          </a:solidFill>
                          <a:effectLst/>
                          <a:latin typeface="Arial" panose="020B0604020202020204" pitchFamily="34" charset="0"/>
                          <a:ea typeface="Calibri"/>
                          <a:cs typeface="Arial" panose="020B0604020202020204" pitchFamily="34" charset="0"/>
                        </a:rPr>
                        <a:t>Messages provided during pediatric well or sick visits will capitalize on the opportunity to provide face-to-face education and help parents/caregivers to understand how dental care fits into the overall health of children.</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w="12700" cmpd="sng">
                      <a:noFill/>
                      <a:prstDash val="solid"/>
                    </a:lnTlToBr>
                    <a:lnBlToTr w="12700" cmpd="sng">
                      <a:noFill/>
                      <a:prstDash val="solid"/>
                    </a:lnBlToTr>
                    <a:solidFill>
                      <a:srgbClr val="AAE2CA">
                        <a:lumMod val="40000"/>
                        <a:lumOff val="60000"/>
                      </a:srgbClr>
                    </a:solidFill>
                  </a:tcPr>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4287316060"/>
      </p:ext>
    </p:extLst>
  </p:cSld>
  <p:clrMapOvr>
    <a:overrideClrMapping bg1="lt1" tx1="dk1" bg2="lt2" tx2="dk2" accent1="accent1" accent2="accent2" accent3="accent3" accent4="accent4" accent5="accent5" accent6="accent6" hlink="hlink" folHlink="folHlink"/>
  </p:clrMapOvr>
</p:sld>
</file>

<file path=ppt/slides/slide28.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 and Answers</a:t>
            </a:r>
          </a:p>
        </p:txBody>
      </p:sp>
      <p:sp>
        <p:nvSpPr>
          <p:cNvPr id="4" name="Slide Number Placeholder 3"/>
          <p:cNvSpPr>
            <a:spLocks noGrp="1"/>
          </p:cNvSpPr>
          <p:nvPr>
            <p:ph type="sldNum" sz="quarter" idx="12"/>
          </p:nvPr>
        </p:nvSpPr>
        <p:spPr/>
        <p:txBody>
          <a:bodyPr/>
          <a:lstStyle/>
          <a:p>
            <a:fld id="{F1932CD8-2456-4537-B600-04522923C878}" type="slidenum">
              <a:rPr lang="en-US" smtClean="0">
                <a:solidFill>
                  <a:prstClr val="black">
                    <a:lumMod val="85000"/>
                    <a:lumOff val="15000"/>
                  </a:prstClr>
                </a:solidFill>
              </a:rPr>
              <a:pPr/>
              <a:t>28</a:t>
            </a:fld>
            <a:endParaRPr lang="en-US" dirty="0">
              <a:solidFill>
                <a:prstClr val="black">
                  <a:lumMod val="85000"/>
                  <a:lumOff val="15000"/>
                </a:prstClr>
              </a:solidFill>
            </a:endParaRPr>
          </a:p>
        </p:txBody>
      </p:sp>
      <p:sp>
        <p:nvSpPr>
          <p:cNvPr id="6" name="Content Placeholder 6"/>
          <p:cNvSpPr>
            <a:spLocks noGrp="1"/>
          </p:cNvSpPr>
          <p:nvPr>
            <p:ph idx="1"/>
          </p:nvPr>
        </p:nvSpPr>
        <p:spPr>
          <a:xfrm>
            <a:off x="457200" y="1219200"/>
            <a:ext cx="8229600" cy="4906963"/>
          </a:xfrm>
        </p:spPr>
        <p:txBody>
          <a:bodyPr/>
          <a:lstStyle/>
          <a:p>
            <a:pPr marL="0" indent="0" algn="ctr">
              <a:buFontTx/>
              <a:buNone/>
            </a:pPr>
            <a:endParaRPr lang="en-US" altLang="en-US" sz="2800" b="1" dirty="0"/>
          </a:p>
          <a:p>
            <a:pPr marL="0" indent="0" algn="ctr">
              <a:buFontTx/>
              <a:buNone/>
            </a:pPr>
            <a:r>
              <a:rPr lang="en-US" altLang="en-US" sz="2800" b="1" dirty="0"/>
              <a:t>Discussion and Breakout Sessions</a:t>
            </a:r>
            <a:endParaRPr lang="en-US" altLang="en-US" dirty="0"/>
          </a:p>
        </p:txBody>
      </p:sp>
    </p:spTree>
    <p:extLst>
      <p:ext uri="{BB962C8B-B14F-4D97-AF65-F5344CB8AC3E}">
        <p14:creationId xmlns:p14="http://schemas.microsoft.com/office/powerpoint/2010/main" val="201009029"/>
      </p:ext>
    </p:extLst>
  </p:cSld>
  <p:clrMapOvr>
    <a:overrideClrMapping bg1="lt1" tx1="dk1" bg2="lt2" tx2="dk2" accent1="accent1" accent2="accent2" accent3="accent3" accent4="accent4" accent5="accent5" accent6="accent6" hlink="hlink" folHlink="folHlink"/>
  </p:clrMapOvr>
</p:sld>
</file>

<file path=ppt/theme/theme1.xml><?xml version="1.0" encoding="utf-8"?>
<a:theme xmlns:a="http://schemas.openxmlformats.org/drawingml/2006/main" name="1_HSAG_PPT_Template_Blocks">
  <a:themeElements>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fontScheme name="HSAG">
      <a:majorFont>
        <a:latin typeface="Calibri"/>
        <a:ea typeface=""/>
        <a:cs typeface=""/>
      </a:majorFont>
      <a:minorFont>
        <a:latin typeface="Calibri"/>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HSAG_PPT_Template_Blocks">
  <a:themeElements>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fontScheme name="HSAG">
      <a:majorFont>
        <a:latin typeface="Calibri"/>
        <a:ea typeface=""/>
        <a:cs typeface=""/>
      </a:majorFont>
      <a:minorFont>
        <a:latin typeface="Calibri"/>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3.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4.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5.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6.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7.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8.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9.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0.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1.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2.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3.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4.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5.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6.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7.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8.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19.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0.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1.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2.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3.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4.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5.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6.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ppt/theme/themeOverride27.xml><?xml version="1.0" encoding="utf-8"?>
<a:themeOverride xmlns:a="http://schemas.openxmlformats.org/drawingml/2006/main">
  <a:clrScheme name="HSAG">
    <a:dk1>
      <a:sysClr val="windowText" lastClr="000000"/>
    </a:dk1>
    <a:lt1>
      <a:sysClr val="window" lastClr="FFFFFF"/>
    </a:lt1>
    <a:dk2>
      <a:srgbClr val="00549E"/>
    </a:dk2>
    <a:lt2>
      <a:srgbClr val="FFFFFF"/>
    </a:lt2>
    <a:accent1>
      <a:srgbClr val="61A2D8"/>
    </a:accent1>
    <a:accent2>
      <a:srgbClr val="C02640"/>
    </a:accent2>
    <a:accent3>
      <a:srgbClr val="50B848"/>
    </a:accent3>
    <a:accent4>
      <a:srgbClr val="F79548"/>
    </a:accent4>
    <a:accent5>
      <a:srgbClr val="3F3F3F"/>
    </a:accent5>
    <a:accent6>
      <a:srgbClr val="00549E"/>
    </a:accent6>
    <a:hlink>
      <a:srgbClr val="0000FF"/>
    </a:hlink>
    <a:folHlink>
      <a:srgbClr val="800080"/>
    </a:folHlink>
  </a:clrScheme>
</a:themeOverride>
</file>

<file path=docProps/app.xml><?xml version="1.0" encoding="utf-8"?>
<Properties xmlns="http://schemas.openxmlformats.org/officeDocument/2006/extended-properties" xmlns:vt="http://schemas.openxmlformats.org/officeDocument/2006/docPropsVTypes">
  <Template/>
  <TotalTime>4507</TotalTime>
  <Words>2724</Words>
  <Application>Microsoft Office PowerPoint</Application>
  <PresentationFormat>On-screen Show (4:3)</PresentationFormat>
  <Paragraphs>319</Paragraphs>
  <Slides>28</Slides>
  <Notes>21</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28</vt:i4>
      </vt:variant>
    </vt:vector>
  </HeadingPairs>
  <TitlesOfParts>
    <vt:vector size="36" baseType="lpstr">
      <vt:lpstr>Arial</vt:lpstr>
      <vt:lpstr>Arial Black</vt:lpstr>
      <vt:lpstr>Calibri</vt:lpstr>
      <vt:lpstr>Tahoma</vt:lpstr>
      <vt:lpstr>Times New Roman</vt:lpstr>
      <vt:lpstr>Wingdings</vt:lpstr>
      <vt:lpstr>1_HSAG_PPT_Template_Blocks</vt:lpstr>
      <vt:lpstr>HSAG_PPT_Template_Blocks</vt:lpstr>
      <vt:lpstr>Quality Improvement Tools for Intervention Determination</vt:lpstr>
      <vt:lpstr>Objectives of the Workshop</vt:lpstr>
      <vt:lpstr>Summary of Objectives</vt:lpstr>
      <vt:lpstr>Quality Improvement Tools</vt:lpstr>
      <vt:lpstr>Building a PIP Team</vt:lpstr>
      <vt:lpstr>Building a PIP Team: Senior Management</vt:lpstr>
      <vt:lpstr>Building a PIP Team: Clinical Support</vt:lpstr>
      <vt:lpstr>Building a PIP Team: Analytical Support</vt:lpstr>
      <vt:lpstr>Building a PIP Team: Step-by-Step Approach</vt:lpstr>
      <vt:lpstr>Building a PIP Team: Step by Step Approach</vt:lpstr>
      <vt:lpstr>Process Mapping</vt:lpstr>
      <vt:lpstr>Building A  Process Map: Step-by-Step Approach</vt:lpstr>
      <vt:lpstr>PowerPoint Presentation</vt:lpstr>
      <vt:lpstr>Questions and Answers</vt:lpstr>
      <vt:lpstr>Quality Improvement Tools</vt:lpstr>
      <vt:lpstr>Failure Modes and Effects Analysis</vt:lpstr>
      <vt:lpstr>Failure Modes and Effects Analysis</vt:lpstr>
      <vt:lpstr>Steps for Conducting FMEA</vt:lpstr>
      <vt:lpstr>Steps for Conducting FMEA</vt:lpstr>
      <vt:lpstr>Failure Modes and Effects Analysis Priority Ranking</vt:lpstr>
      <vt:lpstr>Pareto Diagram</vt:lpstr>
      <vt:lpstr>Pareto Diagram Example: Preventive Dental Visits</vt:lpstr>
      <vt:lpstr>Priority Ranking: Risk Priority Number (RPN)</vt:lpstr>
      <vt:lpstr>FMEA Example with RPN: Preventive Dental Visits</vt:lpstr>
      <vt:lpstr>Failure Mode Ranking Example:  Preventive Dental Visits</vt:lpstr>
      <vt:lpstr>Intervention Determination</vt:lpstr>
      <vt:lpstr>Intervention Determination Example:  Preventive Dental Visits</vt:lpstr>
      <vt:lpstr>Questions and Answers</vt:lpstr>
    </vt:vector>
  </TitlesOfParts>
  <Company>Health Services Advisory Group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HSAG Sample PowerPoint - Block Design</dc:title>
  <dc:creator>Melissa Gerke</dc:creator>
  <cp:keywords>Health Services Advisory Group, HSAG, Corporate Template</cp:keywords>
  <cp:lastModifiedBy>PIP Reviewer</cp:lastModifiedBy>
  <cp:revision>476</cp:revision>
  <cp:lastPrinted>2015-04-14T19:48:43Z</cp:lastPrinted>
  <dcterms:created xsi:type="dcterms:W3CDTF">2014-01-27T21:55:26Z</dcterms:created>
  <dcterms:modified xsi:type="dcterms:W3CDTF">2017-02-16T20:29:45Z</dcterms:modified>
</cp:coreProperties>
</file>