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4" r:id="rId6"/>
    <p:sldMasterId id="2147483686" r:id="rId7"/>
    <p:sldMasterId id="2147483700" r:id="rId8"/>
    <p:sldMasterId id="2147483720" r:id="rId9"/>
  </p:sldMasterIdLst>
  <p:notesMasterIdLst>
    <p:notesMasterId r:id="rId58"/>
  </p:notesMasterIdLst>
  <p:handoutMasterIdLst>
    <p:handoutMasterId r:id="rId59"/>
  </p:handoutMasterIdLst>
  <p:sldIdLst>
    <p:sldId id="256" r:id="rId10"/>
    <p:sldId id="400" r:id="rId11"/>
    <p:sldId id="258" r:id="rId12"/>
    <p:sldId id="268" r:id="rId13"/>
    <p:sldId id="2147309577" r:id="rId14"/>
    <p:sldId id="439" r:id="rId15"/>
    <p:sldId id="2147309578" r:id="rId16"/>
    <p:sldId id="412" r:id="rId17"/>
    <p:sldId id="441" r:id="rId18"/>
    <p:sldId id="442" r:id="rId19"/>
    <p:sldId id="443" r:id="rId20"/>
    <p:sldId id="444" r:id="rId21"/>
    <p:sldId id="2147309558" r:id="rId22"/>
    <p:sldId id="2147309293" r:id="rId23"/>
    <p:sldId id="264" r:id="rId24"/>
    <p:sldId id="2147309415" r:id="rId25"/>
    <p:sldId id="2147309560" r:id="rId26"/>
    <p:sldId id="2147309568" r:id="rId27"/>
    <p:sldId id="2147309411" r:id="rId28"/>
    <p:sldId id="2147309559" r:id="rId29"/>
    <p:sldId id="2147309564" r:id="rId30"/>
    <p:sldId id="2147309565" r:id="rId31"/>
    <p:sldId id="263" r:id="rId32"/>
    <p:sldId id="939" r:id="rId33"/>
    <p:sldId id="960" r:id="rId34"/>
    <p:sldId id="2147309566" r:id="rId35"/>
    <p:sldId id="2147309567" r:id="rId36"/>
    <p:sldId id="2147309569" r:id="rId37"/>
    <p:sldId id="4348" r:id="rId38"/>
    <p:sldId id="4349" r:id="rId39"/>
    <p:sldId id="532" r:id="rId40"/>
    <p:sldId id="4350" r:id="rId41"/>
    <p:sldId id="2147309561" r:id="rId42"/>
    <p:sldId id="2147309575" r:id="rId43"/>
    <p:sldId id="2147309576" r:id="rId44"/>
    <p:sldId id="2147309570" r:id="rId45"/>
    <p:sldId id="2147309571" r:id="rId46"/>
    <p:sldId id="2147309572" r:id="rId47"/>
    <p:sldId id="2147309574" r:id="rId48"/>
    <p:sldId id="2147309573" r:id="rId49"/>
    <p:sldId id="2147309394" r:id="rId50"/>
    <p:sldId id="399" r:id="rId51"/>
    <p:sldId id="395" r:id="rId52"/>
    <p:sldId id="419" r:id="rId53"/>
    <p:sldId id="437" r:id="rId54"/>
    <p:sldId id="270" r:id="rId55"/>
    <p:sldId id="409" r:id="rId56"/>
    <p:sldId id="27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89C735-ABFD-D66C-E082-71D1FC441398}" name="Dawn Williams" initials="DW" userId="S::DWilliams@hsag.com::255b737b-29eb-46ac-bc7b-330745d08c3d" providerId="AD"/>
  <p188:author id="{CE00EA60-3A7D-8841-7AB0-8ECF9870C351}" name="JoLynn Hinger" initials="JH" userId="S::jhinger@hsag.com::095937ac-3eaf-413b-baad-19732b3fa4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515"/>
    <a:srgbClr val="000000"/>
    <a:srgbClr val="FB9200"/>
    <a:srgbClr val="FFF8EF"/>
    <a:srgbClr val="767171"/>
    <a:srgbClr val="218ACE"/>
    <a:srgbClr val="10A1DB"/>
    <a:srgbClr val="FFE8C9"/>
    <a:srgbClr val="AD0A02"/>
    <a:srgbClr val="12A4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9404" autoAdjust="0"/>
    <p:restoredTop sz="86358" autoAdjust="0"/>
  </p:normalViewPr>
  <p:slideViewPr>
    <p:cSldViewPr snapToGrid="0">
      <p:cViewPr>
        <p:scale>
          <a:sx n="75" d="100"/>
          <a:sy n="75" d="100"/>
        </p:scale>
        <p:origin x="1938" y="564"/>
      </p:cViewPr>
      <p:guideLst>
        <p:guide orient="horz" pos="2160"/>
        <p:guide pos="3840"/>
      </p:guideLst>
    </p:cSldViewPr>
  </p:slideViewPr>
  <p:outlineViewPr>
    <p:cViewPr>
      <p:scale>
        <a:sx n="33" d="100"/>
        <a:sy n="33" d="100"/>
      </p:scale>
      <p:origin x="0" y="-2001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04E-9BD4-435E-83D6-BB6FFE146AE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8A7AB95-6C23-459F-A08C-9A62A154DD01}">
      <dgm:prSet phldrT="[Text]"/>
      <dgm:spPr/>
      <dgm:t>
        <a:bodyPr/>
        <a:lstStyle/>
        <a:p>
          <a:r>
            <a:rPr lang="en-US" dirty="0"/>
            <a:t>Pt presents to ED for OD and is triaged by PRC and connects patient to CHW</a:t>
          </a:r>
        </a:p>
      </dgm:t>
    </dgm:pt>
    <dgm:pt modelId="{4AC05F0C-FDED-4DA7-8112-A9661DD80E5B}" type="parTrans" cxnId="{1B54D827-F8DA-48A9-BCFC-8790807423B6}">
      <dgm:prSet/>
      <dgm:spPr/>
      <dgm:t>
        <a:bodyPr/>
        <a:lstStyle/>
        <a:p>
          <a:endParaRPr lang="en-US"/>
        </a:p>
      </dgm:t>
    </dgm:pt>
    <dgm:pt modelId="{F185D572-7B05-4784-9874-92FCD2E1B1BA}" type="sibTrans" cxnId="{1B54D827-F8DA-48A9-BCFC-8790807423B6}">
      <dgm:prSet/>
      <dgm:spPr/>
      <dgm:t>
        <a:bodyPr/>
        <a:lstStyle/>
        <a:p>
          <a:endParaRPr lang="en-US"/>
        </a:p>
      </dgm:t>
    </dgm:pt>
    <dgm:pt modelId="{AB2A82E8-10FD-4D93-B02C-74E0B0070AF4}">
      <dgm:prSet phldrT="[Text]"/>
      <dgm:spPr/>
      <dgm:t>
        <a:bodyPr/>
        <a:lstStyle/>
        <a:p>
          <a:r>
            <a:rPr lang="en-US" dirty="0"/>
            <a:t>Rehab</a:t>
          </a:r>
        </a:p>
      </dgm:t>
    </dgm:pt>
    <dgm:pt modelId="{2EB5AAAF-1D7B-401F-9752-CD7F73E12AC0}" type="parTrans" cxnId="{7D870768-3B49-43F9-BF9E-DC58896E75A7}">
      <dgm:prSet/>
      <dgm:spPr/>
      <dgm:t>
        <a:bodyPr/>
        <a:lstStyle/>
        <a:p>
          <a:endParaRPr lang="en-US"/>
        </a:p>
      </dgm:t>
    </dgm:pt>
    <dgm:pt modelId="{D160266E-9C1B-4C71-A3EB-592786BD4897}" type="sibTrans" cxnId="{7D870768-3B49-43F9-BF9E-DC58896E75A7}">
      <dgm:prSet/>
      <dgm:spPr/>
      <dgm:t>
        <a:bodyPr/>
        <a:lstStyle/>
        <a:p>
          <a:endParaRPr lang="en-US"/>
        </a:p>
      </dgm:t>
    </dgm:pt>
    <dgm:pt modelId="{D148CDD0-9028-414F-87F2-02E8A2A69904}">
      <dgm:prSet phldrT="[Text]"/>
      <dgm:spPr/>
      <dgm:t>
        <a:bodyPr/>
        <a:lstStyle/>
        <a:p>
          <a:r>
            <a:rPr lang="en-US" dirty="0"/>
            <a:t>Community Recovery Resources</a:t>
          </a:r>
        </a:p>
      </dgm:t>
    </dgm:pt>
    <dgm:pt modelId="{1F4DEA4C-B58A-488C-A6DD-E94FB50AAD46}" type="parTrans" cxnId="{C00768AD-659C-459F-B3D8-C78D9E90FC37}">
      <dgm:prSet/>
      <dgm:spPr/>
      <dgm:t>
        <a:bodyPr/>
        <a:lstStyle/>
        <a:p>
          <a:endParaRPr lang="en-US"/>
        </a:p>
      </dgm:t>
    </dgm:pt>
    <dgm:pt modelId="{BBD97BED-7C33-4FF9-B458-596143BC66B4}" type="sibTrans" cxnId="{C00768AD-659C-459F-B3D8-C78D9E90FC37}">
      <dgm:prSet/>
      <dgm:spPr/>
      <dgm:t>
        <a:bodyPr/>
        <a:lstStyle/>
        <a:p>
          <a:endParaRPr lang="en-US"/>
        </a:p>
      </dgm:t>
    </dgm:pt>
    <dgm:pt modelId="{28273AA0-F54E-4030-B9C2-90ABE4225604}">
      <dgm:prSet phldrT="[Text]"/>
      <dgm:spPr/>
      <dgm:t>
        <a:bodyPr/>
        <a:lstStyle/>
        <a:p>
          <a:r>
            <a:rPr lang="en-US" dirty="0"/>
            <a:t>Outpatient MOUD Induction</a:t>
          </a:r>
        </a:p>
      </dgm:t>
    </dgm:pt>
    <dgm:pt modelId="{0B3F6A78-E3DD-4EDC-849D-388B08AD4FDB}" type="parTrans" cxnId="{F95E344E-2A8D-48DF-8D2E-12F177ADCFD1}">
      <dgm:prSet/>
      <dgm:spPr/>
      <dgm:t>
        <a:bodyPr/>
        <a:lstStyle/>
        <a:p>
          <a:endParaRPr lang="en-US"/>
        </a:p>
      </dgm:t>
    </dgm:pt>
    <dgm:pt modelId="{41458231-D4D3-4356-9323-157F2019AF41}" type="sibTrans" cxnId="{F95E344E-2A8D-48DF-8D2E-12F177ADCFD1}">
      <dgm:prSet/>
      <dgm:spPr/>
      <dgm:t>
        <a:bodyPr/>
        <a:lstStyle/>
        <a:p>
          <a:endParaRPr lang="en-US"/>
        </a:p>
      </dgm:t>
    </dgm:pt>
    <dgm:pt modelId="{AB320646-9803-4F00-852E-1A986DD457E4}">
      <dgm:prSet phldrT="[Text]"/>
      <dgm:spPr/>
      <dgm:t>
        <a:bodyPr/>
        <a:lstStyle/>
        <a:p>
          <a:r>
            <a:rPr lang="en-US" dirty="0"/>
            <a:t>IOP with OTP</a:t>
          </a:r>
        </a:p>
      </dgm:t>
    </dgm:pt>
    <dgm:pt modelId="{E76E651A-8581-4924-BE2B-61524EB22E9B}" type="parTrans" cxnId="{A3974A46-F9E9-4425-9DB9-6D4712AC4B0E}">
      <dgm:prSet/>
      <dgm:spPr/>
      <dgm:t>
        <a:bodyPr/>
        <a:lstStyle/>
        <a:p>
          <a:endParaRPr lang="en-US"/>
        </a:p>
      </dgm:t>
    </dgm:pt>
    <dgm:pt modelId="{DEA53477-A6A7-4B16-AD62-2C4AA675A40F}" type="sibTrans" cxnId="{A3974A46-F9E9-4425-9DB9-6D4712AC4B0E}">
      <dgm:prSet/>
      <dgm:spPr/>
      <dgm:t>
        <a:bodyPr/>
        <a:lstStyle/>
        <a:p>
          <a:endParaRPr lang="en-US"/>
        </a:p>
      </dgm:t>
    </dgm:pt>
    <dgm:pt modelId="{86C0F326-1BB6-4F38-B9B0-E862BA2F8982}">
      <dgm:prSet/>
      <dgm:spPr/>
      <dgm:t>
        <a:bodyPr/>
        <a:lstStyle/>
        <a:p>
          <a:r>
            <a:rPr lang="en-US" dirty="0"/>
            <a:t>Referral to Counseling</a:t>
          </a:r>
        </a:p>
      </dgm:t>
    </dgm:pt>
    <dgm:pt modelId="{AEB1B1A6-B376-4678-A327-83D503C02950}" type="parTrans" cxnId="{ED2999C0-7EA0-41F3-B073-038541503C44}">
      <dgm:prSet/>
      <dgm:spPr/>
      <dgm:t>
        <a:bodyPr/>
        <a:lstStyle/>
        <a:p>
          <a:endParaRPr lang="en-US"/>
        </a:p>
      </dgm:t>
    </dgm:pt>
    <dgm:pt modelId="{86206CA4-0516-484B-977B-1A844FC81FDF}" type="sibTrans" cxnId="{ED2999C0-7EA0-41F3-B073-038541503C44}">
      <dgm:prSet/>
      <dgm:spPr/>
      <dgm:t>
        <a:bodyPr/>
        <a:lstStyle/>
        <a:p>
          <a:endParaRPr lang="en-US"/>
        </a:p>
      </dgm:t>
    </dgm:pt>
    <dgm:pt modelId="{72C3F799-C3C0-455B-8A6F-06B7326221E1}">
      <dgm:prSet/>
      <dgm:spPr/>
      <dgm:t>
        <a:bodyPr/>
        <a:lstStyle/>
        <a:p>
          <a:r>
            <a:rPr lang="en-US" dirty="0"/>
            <a:t>CHW connects patient to Community Resources</a:t>
          </a:r>
        </a:p>
      </dgm:t>
    </dgm:pt>
    <dgm:pt modelId="{6B82B905-1F9B-4C09-ADDB-96277A523D2C}" type="parTrans" cxnId="{7506852D-1617-40D2-93C1-045D569B572F}">
      <dgm:prSet/>
      <dgm:spPr/>
      <dgm:t>
        <a:bodyPr/>
        <a:lstStyle/>
        <a:p>
          <a:endParaRPr lang="en-US"/>
        </a:p>
      </dgm:t>
    </dgm:pt>
    <dgm:pt modelId="{2D2D5878-8B4E-4305-AC84-9F403D70A9FF}" type="sibTrans" cxnId="{7506852D-1617-40D2-93C1-045D569B572F}">
      <dgm:prSet/>
      <dgm:spPr/>
      <dgm:t>
        <a:bodyPr/>
        <a:lstStyle/>
        <a:p>
          <a:endParaRPr lang="en-US"/>
        </a:p>
      </dgm:t>
    </dgm:pt>
    <dgm:pt modelId="{3825676C-5315-4FAB-BC6F-C8566AF5BB3B}" type="pres">
      <dgm:prSet presAssocID="{2854F04E-9BD4-435E-83D6-BB6FFE146AE2}" presName="diagram" presStyleCnt="0">
        <dgm:presLayoutVars>
          <dgm:chPref val="1"/>
          <dgm:dir/>
          <dgm:animOne val="branch"/>
          <dgm:animLvl val="lvl"/>
          <dgm:resizeHandles val="exact"/>
        </dgm:presLayoutVars>
      </dgm:prSet>
      <dgm:spPr/>
    </dgm:pt>
    <dgm:pt modelId="{73A11272-A78F-4483-941F-DB8EBF4ED114}" type="pres">
      <dgm:prSet presAssocID="{B8A7AB95-6C23-459F-A08C-9A62A154DD01}" presName="root1" presStyleCnt="0"/>
      <dgm:spPr/>
    </dgm:pt>
    <dgm:pt modelId="{CEC60D6F-EAFE-4638-BEF0-81F4890311A0}" type="pres">
      <dgm:prSet presAssocID="{B8A7AB95-6C23-459F-A08C-9A62A154DD01}" presName="LevelOneTextNode" presStyleLbl="node0" presStyleIdx="0" presStyleCnt="1">
        <dgm:presLayoutVars>
          <dgm:chPref val="3"/>
        </dgm:presLayoutVars>
      </dgm:prSet>
      <dgm:spPr/>
    </dgm:pt>
    <dgm:pt modelId="{5745F427-9EDB-43CD-B7C7-298FF60FB4C0}" type="pres">
      <dgm:prSet presAssocID="{B8A7AB95-6C23-459F-A08C-9A62A154DD01}" presName="level2hierChild" presStyleCnt="0"/>
      <dgm:spPr/>
    </dgm:pt>
    <dgm:pt modelId="{02BD30FC-9BEB-4B10-9A7A-1CAFC9564763}" type="pres">
      <dgm:prSet presAssocID="{2EB5AAAF-1D7B-401F-9752-CD7F73E12AC0}" presName="conn2-1" presStyleLbl="parChTrans1D2" presStyleIdx="0" presStyleCnt="4"/>
      <dgm:spPr/>
    </dgm:pt>
    <dgm:pt modelId="{62482CB8-4D9A-4F19-AA60-8C55CF3E4083}" type="pres">
      <dgm:prSet presAssocID="{2EB5AAAF-1D7B-401F-9752-CD7F73E12AC0}" presName="connTx" presStyleLbl="parChTrans1D2" presStyleIdx="0" presStyleCnt="4"/>
      <dgm:spPr/>
    </dgm:pt>
    <dgm:pt modelId="{9E275226-C18B-43BD-8CE5-74CBDD8E8ED2}" type="pres">
      <dgm:prSet presAssocID="{AB2A82E8-10FD-4D93-B02C-74E0B0070AF4}" presName="root2" presStyleCnt="0"/>
      <dgm:spPr/>
    </dgm:pt>
    <dgm:pt modelId="{144DF5AC-831C-45B2-AD0D-4CACEAA3A34D}" type="pres">
      <dgm:prSet presAssocID="{AB2A82E8-10FD-4D93-B02C-74E0B0070AF4}" presName="LevelTwoTextNode" presStyleLbl="node2" presStyleIdx="0" presStyleCnt="4" custScaleY="37817" custLinFactNeighborX="778" custLinFactNeighborY="-27996">
        <dgm:presLayoutVars>
          <dgm:chPref val="3"/>
        </dgm:presLayoutVars>
      </dgm:prSet>
      <dgm:spPr/>
    </dgm:pt>
    <dgm:pt modelId="{2ED8343F-46BC-4277-9F68-2746E14744A9}" type="pres">
      <dgm:prSet presAssocID="{AB2A82E8-10FD-4D93-B02C-74E0B0070AF4}" presName="level3hierChild" presStyleCnt="0"/>
      <dgm:spPr/>
    </dgm:pt>
    <dgm:pt modelId="{90589A48-821D-4C24-A95A-BB0069BDCEA2}" type="pres">
      <dgm:prSet presAssocID="{E76E651A-8581-4924-BE2B-61524EB22E9B}" presName="conn2-1" presStyleLbl="parChTrans1D2" presStyleIdx="1" presStyleCnt="4"/>
      <dgm:spPr/>
    </dgm:pt>
    <dgm:pt modelId="{A4AFBA9E-0059-424C-AB12-C06D99B05CCD}" type="pres">
      <dgm:prSet presAssocID="{E76E651A-8581-4924-BE2B-61524EB22E9B}" presName="connTx" presStyleLbl="parChTrans1D2" presStyleIdx="1" presStyleCnt="4"/>
      <dgm:spPr/>
    </dgm:pt>
    <dgm:pt modelId="{C6C517F9-560A-43B9-9112-84E20F16157F}" type="pres">
      <dgm:prSet presAssocID="{AB320646-9803-4F00-852E-1A986DD457E4}" presName="root2" presStyleCnt="0"/>
      <dgm:spPr/>
    </dgm:pt>
    <dgm:pt modelId="{4D05A76D-4D68-4EA0-A1BC-D08DEE5BE69E}" type="pres">
      <dgm:prSet presAssocID="{AB320646-9803-4F00-852E-1A986DD457E4}" presName="LevelTwoTextNode" presStyleLbl="node2" presStyleIdx="1" presStyleCnt="4" custScaleY="58197" custLinFactNeighborX="1944" custLinFactNeighborY="-38883">
        <dgm:presLayoutVars>
          <dgm:chPref val="3"/>
        </dgm:presLayoutVars>
      </dgm:prSet>
      <dgm:spPr/>
    </dgm:pt>
    <dgm:pt modelId="{87FD4D36-9D6C-4AC9-91A9-4B19FA46638C}" type="pres">
      <dgm:prSet presAssocID="{AB320646-9803-4F00-852E-1A986DD457E4}" presName="level3hierChild" presStyleCnt="0"/>
      <dgm:spPr/>
    </dgm:pt>
    <dgm:pt modelId="{20A77933-3513-4EB5-A713-015E05D3077E}" type="pres">
      <dgm:prSet presAssocID="{0B3F6A78-E3DD-4EDC-849D-388B08AD4FDB}" presName="conn2-1" presStyleLbl="parChTrans1D2" presStyleIdx="2" presStyleCnt="4"/>
      <dgm:spPr/>
    </dgm:pt>
    <dgm:pt modelId="{E5F0BA13-E8B5-4302-968C-C7F1438FDB97}" type="pres">
      <dgm:prSet presAssocID="{0B3F6A78-E3DD-4EDC-849D-388B08AD4FDB}" presName="connTx" presStyleLbl="parChTrans1D2" presStyleIdx="2" presStyleCnt="4"/>
      <dgm:spPr/>
    </dgm:pt>
    <dgm:pt modelId="{5327A277-3701-4B70-AFDF-40F1DA68F66F}" type="pres">
      <dgm:prSet presAssocID="{28273AA0-F54E-4030-B9C2-90ABE4225604}" presName="root2" presStyleCnt="0"/>
      <dgm:spPr/>
    </dgm:pt>
    <dgm:pt modelId="{C2B6ED63-3646-4356-BFD8-81BD94938F63}" type="pres">
      <dgm:prSet presAssocID="{28273AA0-F54E-4030-B9C2-90ABE4225604}" presName="LevelTwoTextNode" presStyleLbl="node2" presStyleIdx="2" presStyleCnt="4" custScaleY="79973" custLinFactNeighborX="1557" custLinFactNeighborY="-6220">
        <dgm:presLayoutVars>
          <dgm:chPref val="3"/>
        </dgm:presLayoutVars>
      </dgm:prSet>
      <dgm:spPr/>
    </dgm:pt>
    <dgm:pt modelId="{4BC35B36-8A39-4765-B5CB-9BA978160BA1}" type="pres">
      <dgm:prSet presAssocID="{28273AA0-F54E-4030-B9C2-90ABE4225604}" presName="level3hierChild" presStyleCnt="0"/>
      <dgm:spPr/>
    </dgm:pt>
    <dgm:pt modelId="{625AC998-D51D-409F-AE35-BF8294334DA6}" type="pres">
      <dgm:prSet presAssocID="{AEB1B1A6-B376-4678-A327-83D503C02950}" presName="conn2-1" presStyleLbl="parChTrans1D3" presStyleIdx="0" presStyleCnt="2"/>
      <dgm:spPr/>
    </dgm:pt>
    <dgm:pt modelId="{1C9F90CC-1892-412B-BF1D-8DA505466FEA}" type="pres">
      <dgm:prSet presAssocID="{AEB1B1A6-B376-4678-A327-83D503C02950}" presName="connTx" presStyleLbl="parChTrans1D3" presStyleIdx="0" presStyleCnt="2"/>
      <dgm:spPr/>
    </dgm:pt>
    <dgm:pt modelId="{A29B4E17-4162-47B5-945C-7CB3539A13FE}" type="pres">
      <dgm:prSet presAssocID="{86C0F326-1BB6-4F38-B9B0-E862BA2F8982}" presName="root2" presStyleCnt="0"/>
      <dgm:spPr/>
    </dgm:pt>
    <dgm:pt modelId="{4BEA901C-58CC-4BE7-8441-2C93332C9F96}" type="pres">
      <dgm:prSet presAssocID="{86C0F326-1BB6-4F38-B9B0-E862BA2F8982}" presName="LevelTwoTextNode" presStyleLbl="node3" presStyleIdx="0" presStyleCnt="2" custScaleY="60104" custLinFactNeighborX="-6335" custLinFactNeighborY="-4434">
        <dgm:presLayoutVars>
          <dgm:chPref val="3"/>
        </dgm:presLayoutVars>
      </dgm:prSet>
      <dgm:spPr/>
    </dgm:pt>
    <dgm:pt modelId="{49660121-A4D9-4BEA-968B-B7008BE11623}" type="pres">
      <dgm:prSet presAssocID="{86C0F326-1BB6-4F38-B9B0-E862BA2F8982}" presName="level3hierChild" presStyleCnt="0"/>
      <dgm:spPr/>
    </dgm:pt>
    <dgm:pt modelId="{6A46626A-C45B-45DB-A1B1-C15BA54695E7}" type="pres">
      <dgm:prSet presAssocID="{6B82B905-1F9B-4C09-ADDB-96277A523D2C}" presName="conn2-1" presStyleLbl="parChTrans1D3" presStyleIdx="1" presStyleCnt="2"/>
      <dgm:spPr/>
    </dgm:pt>
    <dgm:pt modelId="{164B0AE5-4F97-469C-95F2-3EC0D55D74CF}" type="pres">
      <dgm:prSet presAssocID="{6B82B905-1F9B-4C09-ADDB-96277A523D2C}" presName="connTx" presStyleLbl="parChTrans1D3" presStyleIdx="1" presStyleCnt="2"/>
      <dgm:spPr/>
    </dgm:pt>
    <dgm:pt modelId="{143CBB1D-1F14-4497-9C9C-CC9C35E77A44}" type="pres">
      <dgm:prSet presAssocID="{72C3F799-C3C0-455B-8A6F-06B7326221E1}" presName="root2" presStyleCnt="0"/>
      <dgm:spPr/>
    </dgm:pt>
    <dgm:pt modelId="{93B9AF62-E08A-4332-8E54-F75CE246FA36}" type="pres">
      <dgm:prSet presAssocID="{72C3F799-C3C0-455B-8A6F-06B7326221E1}" presName="LevelTwoTextNode" presStyleLbl="node3" presStyleIdx="1" presStyleCnt="2" custLinFactNeighborX="-6724" custLinFactNeighborY="-3975">
        <dgm:presLayoutVars>
          <dgm:chPref val="3"/>
        </dgm:presLayoutVars>
      </dgm:prSet>
      <dgm:spPr/>
    </dgm:pt>
    <dgm:pt modelId="{2ED346E1-6C31-4592-9402-24FA4BE5881A}" type="pres">
      <dgm:prSet presAssocID="{72C3F799-C3C0-455B-8A6F-06B7326221E1}" presName="level3hierChild" presStyleCnt="0"/>
      <dgm:spPr/>
    </dgm:pt>
    <dgm:pt modelId="{E46E7B0C-6621-4B88-A609-EE6331A8E8F9}" type="pres">
      <dgm:prSet presAssocID="{1F4DEA4C-B58A-488C-A6DD-E94FB50AAD46}" presName="conn2-1" presStyleLbl="parChTrans1D2" presStyleIdx="3" presStyleCnt="4"/>
      <dgm:spPr/>
    </dgm:pt>
    <dgm:pt modelId="{8D501295-4A35-4512-A49B-2BC64FD4936C}" type="pres">
      <dgm:prSet presAssocID="{1F4DEA4C-B58A-488C-A6DD-E94FB50AAD46}" presName="connTx" presStyleLbl="parChTrans1D2" presStyleIdx="3" presStyleCnt="4"/>
      <dgm:spPr/>
    </dgm:pt>
    <dgm:pt modelId="{026368C9-7247-41DC-861E-E5FACCC5751A}" type="pres">
      <dgm:prSet presAssocID="{D148CDD0-9028-414F-87F2-02E8A2A69904}" presName="root2" presStyleCnt="0"/>
      <dgm:spPr/>
    </dgm:pt>
    <dgm:pt modelId="{7D3A533C-BC9E-4225-88CD-915E8B560ADA}" type="pres">
      <dgm:prSet presAssocID="{D148CDD0-9028-414F-87F2-02E8A2A69904}" presName="LevelTwoTextNode" presStyleLbl="node2" presStyleIdx="3" presStyleCnt="4" custLinFactNeighborX="1555" custLinFactNeighborY="4666">
        <dgm:presLayoutVars>
          <dgm:chPref val="3"/>
        </dgm:presLayoutVars>
      </dgm:prSet>
      <dgm:spPr/>
    </dgm:pt>
    <dgm:pt modelId="{8C91B11E-AD8E-489D-B0EC-00B350FDA234}" type="pres">
      <dgm:prSet presAssocID="{D148CDD0-9028-414F-87F2-02E8A2A69904}" presName="level3hierChild" presStyleCnt="0"/>
      <dgm:spPr/>
    </dgm:pt>
  </dgm:ptLst>
  <dgm:cxnLst>
    <dgm:cxn modelId="{2F9BDF14-845D-4F62-92BC-BC2D7C72E663}" type="presOf" srcId="{0B3F6A78-E3DD-4EDC-849D-388B08AD4FDB}" destId="{20A77933-3513-4EB5-A713-015E05D3077E}" srcOrd="0" destOrd="0" presId="urn:microsoft.com/office/officeart/2005/8/layout/hierarchy2"/>
    <dgm:cxn modelId="{D4517921-3263-4467-87F1-9979D7223884}" type="presOf" srcId="{0B3F6A78-E3DD-4EDC-849D-388B08AD4FDB}" destId="{E5F0BA13-E8B5-4302-968C-C7F1438FDB97}" srcOrd="1" destOrd="0" presId="urn:microsoft.com/office/officeart/2005/8/layout/hierarchy2"/>
    <dgm:cxn modelId="{1B54D827-F8DA-48A9-BCFC-8790807423B6}" srcId="{2854F04E-9BD4-435E-83D6-BB6FFE146AE2}" destId="{B8A7AB95-6C23-459F-A08C-9A62A154DD01}" srcOrd="0" destOrd="0" parTransId="{4AC05F0C-FDED-4DA7-8112-A9661DD80E5B}" sibTransId="{F185D572-7B05-4784-9874-92FCD2E1B1BA}"/>
    <dgm:cxn modelId="{267DEB27-9891-42BA-879A-3DA7AD6DE9A4}" type="presOf" srcId="{2854F04E-9BD4-435E-83D6-BB6FFE146AE2}" destId="{3825676C-5315-4FAB-BC6F-C8566AF5BB3B}" srcOrd="0" destOrd="0" presId="urn:microsoft.com/office/officeart/2005/8/layout/hierarchy2"/>
    <dgm:cxn modelId="{7506852D-1617-40D2-93C1-045D569B572F}" srcId="{28273AA0-F54E-4030-B9C2-90ABE4225604}" destId="{72C3F799-C3C0-455B-8A6F-06B7326221E1}" srcOrd="1" destOrd="0" parTransId="{6B82B905-1F9B-4C09-ADDB-96277A523D2C}" sibTransId="{2D2D5878-8B4E-4305-AC84-9F403D70A9FF}"/>
    <dgm:cxn modelId="{3DCFF85B-A5BB-49DB-A73C-DB793055C9BE}" type="presOf" srcId="{AB2A82E8-10FD-4D93-B02C-74E0B0070AF4}" destId="{144DF5AC-831C-45B2-AD0D-4CACEAA3A34D}" srcOrd="0" destOrd="0" presId="urn:microsoft.com/office/officeart/2005/8/layout/hierarchy2"/>
    <dgm:cxn modelId="{30B2E362-DB8D-41AC-8E86-E49590265934}" type="presOf" srcId="{E76E651A-8581-4924-BE2B-61524EB22E9B}" destId="{A4AFBA9E-0059-424C-AB12-C06D99B05CCD}" srcOrd="1" destOrd="0" presId="urn:microsoft.com/office/officeart/2005/8/layout/hierarchy2"/>
    <dgm:cxn modelId="{5299CC45-D30E-4621-A8D9-4EC1C9B80CD3}" type="presOf" srcId="{2EB5AAAF-1D7B-401F-9752-CD7F73E12AC0}" destId="{02BD30FC-9BEB-4B10-9A7A-1CAFC9564763}" srcOrd="0" destOrd="0" presId="urn:microsoft.com/office/officeart/2005/8/layout/hierarchy2"/>
    <dgm:cxn modelId="{A3974A46-F9E9-4425-9DB9-6D4712AC4B0E}" srcId="{B8A7AB95-6C23-459F-A08C-9A62A154DD01}" destId="{AB320646-9803-4F00-852E-1A986DD457E4}" srcOrd="1" destOrd="0" parTransId="{E76E651A-8581-4924-BE2B-61524EB22E9B}" sibTransId="{DEA53477-A6A7-4B16-AD62-2C4AA675A40F}"/>
    <dgm:cxn modelId="{7D870768-3B49-43F9-BF9E-DC58896E75A7}" srcId="{B8A7AB95-6C23-459F-A08C-9A62A154DD01}" destId="{AB2A82E8-10FD-4D93-B02C-74E0B0070AF4}" srcOrd="0" destOrd="0" parTransId="{2EB5AAAF-1D7B-401F-9752-CD7F73E12AC0}" sibTransId="{D160266E-9C1B-4C71-A3EB-592786BD4897}"/>
    <dgm:cxn modelId="{F95E344E-2A8D-48DF-8D2E-12F177ADCFD1}" srcId="{B8A7AB95-6C23-459F-A08C-9A62A154DD01}" destId="{28273AA0-F54E-4030-B9C2-90ABE4225604}" srcOrd="2" destOrd="0" parTransId="{0B3F6A78-E3DD-4EDC-849D-388B08AD4FDB}" sibTransId="{41458231-D4D3-4356-9323-157F2019AF41}"/>
    <dgm:cxn modelId="{B4DFE271-B469-4306-A90A-3EF1B3C800E4}" type="presOf" srcId="{6B82B905-1F9B-4C09-ADDB-96277A523D2C}" destId="{6A46626A-C45B-45DB-A1B1-C15BA54695E7}" srcOrd="0" destOrd="0" presId="urn:microsoft.com/office/officeart/2005/8/layout/hierarchy2"/>
    <dgm:cxn modelId="{F5506A58-F866-4C8E-9AF2-8EE9D602C177}" type="presOf" srcId="{D148CDD0-9028-414F-87F2-02E8A2A69904}" destId="{7D3A533C-BC9E-4225-88CD-915E8B560ADA}" srcOrd="0" destOrd="0" presId="urn:microsoft.com/office/officeart/2005/8/layout/hierarchy2"/>
    <dgm:cxn modelId="{E7FB3683-9070-4724-8CA0-762E69A514A0}" type="presOf" srcId="{86C0F326-1BB6-4F38-B9B0-E862BA2F8982}" destId="{4BEA901C-58CC-4BE7-8441-2C93332C9F96}" srcOrd="0" destOrd="0" presId="urn:microsoft.com/office/officeart/2005/8/layout/hierarchy2"/>
    <dgm:cxn modelId="{FAF86E98-91EC-44A2-941B-20306B7D0C14}" type="presOf" srcId="{6B82B905-1F9B-4C09-ADDB-96277A523D2C}" destId="{164B0AE5-4F97-469C-95F2-3EC0D55D74CF}" srcOrd="1" destOrd="0" presId="urn:microsoft.com/office/officeart/2005/8/layout/hierarchy2"/>
    <dgm:cxn modelId="{A99DF3A7-76BC-446F-BDF8-351C2513B11B}" type="presOf" srcId="{E76E651A-8581-4924-BE2B-61524EB22E9B}" destId="{90589A48-821D-4C24-A95A-BB0069BDCEA2}" srcOrd="0" destOrd="0" presId="urn:microsoft.com/office/officeart/2005/8/layout/hierarchy2"/>
    <dgm:cxn modelId="{C00768AD-659C-459F-B3D8-C78D9E90FC37}" srcId="{B8A7AB95-6C23-459F-A08C-9A62A154DD01}" destId="{D148CDD0-9028-414F-87F2-02E8A2A69904}" srcOrd="3" destOrd="0" parTransId="{1F4DEA4C-B58A-488C-A6DD-E94FB50AAD46}" sibTransId="{BBD97BED-7C33-4FF9-B458-596143BC66B4}"/>
    <dgm:cxn modelId="{33B3B4AF-E802-460B-A1AD-918CF83CBEA3}" type="presOf" srcId="{1F4DEA4C-B58A-488C-A6DD-E94FB50AAD46}" destId="{8D501295-4A35-4512-A49B-2BC64FD4936C}" srcOrd="1" destOrd="0" presId="urn:microsoft.com/office/officeart/2005/8/layout/hierarchy2"/>
    <dgm:cxn modelId="{D986F5B1-82F7-4088-9F36-A2CFDCBD22BD}" type="presOf" srcId="{AB320646-9803-4F00-852E-1A986DD457E4}" destId="{4D05A76D-4D68-4EA0-A1BC-D08DEE5BE69E}" srcOrd="0" destOrd="0" presId="urn:microsoft.com/office/officeart/2005/8/layout/hierarchy2"/>
    <dgm:cxn modelId="{CE5EE8BB-539F-47A0-BBAE-F104E1996F77}" type="presOf" srcId="{72C3F799-C3C0-455B-8A6F-06B7326221E1}" destId="{93B9AF62-E08A-4332-8E54-F75CE246FA36}" srcOrd="0" destOrd="0" presId="urn:microsoft.com/office/officeart/2005/8/layout/hierarchy2"/>
    <dgm:cxn modelId="{8E0B2ABE-A6B8-4537-B9BE-737A897F3C8B}" type="presOf" srcId="{2EB5AAAF-1D7B-401F-9752-CD7F73E12AC0}" destId="{62482CB8-4D9A-4F19-AA60-8C55CF3E4083}" srcOrd="1" destOrd="0" presId="urn:microsoft.com/office/officeart/2005/8/layout/hierarchy2"/>
    <dgm:cxn modelId="{ED2999C0-7EA0-41F3-B073-038541503C44}" srcId="{28273AA0-F54E-4030-B9C2-90ABE4225604}" destId="{86C0F326-1BB6-4F38-B9B0-E862BA2F8982}" srcOrd="0" destOrd="0" parTransId="{AEB1B1A6-B376-4678-A327-83D503C02950}" sibTransId="{86206CA4-0516-484B-977B-1A844FC81FDF}"/>
    <dgm:cxn modelId="{0A445FCA-BB68-4BEF-A249-D1F994CEA33E}" type="presOf" srcId="{B8A7AB95-6C23-459F-A08C-9A62A154DD01}" destId="{CEC60D6F-EAFE-4638-BEF0-81F4890311A0}" srcOrd="0" destOrd="0" presId="urn:microsoft.com/office/officeart/2005/8/layout/hierarchy2"/>
    <dgm:cxn modelId="{9FBD6ED8-4EBD-4301-83B4-5EA69B499028}" type="presOf" srcId="{28273AA0-F54E-4030-B9C2-90ABE4225604}" destId="{C2B6ED63-3646-4356-BFD8-81BD94938F63}" srcOrd="0" destOrd="0" presId="urn:microsoft.com/office/officeart/2005/8/layout/hierarchy2"/>
    <dgm:cxn modelId="{00F0A1E9-6049-483A-8A4C-E1D55105D51B}" type="presOf" srcId="{AEB1B1A6-B376-4678-A327-83D503C02950}" destId="{1C9F90CC-1892-412B-BF1D-8DA505466FEA}" srcOrd="1" destOrd="0" presId="urn:microsoft.com/office/officeart/2005/8/layout/hierarchy2"/>
    <dgm:cxn modelId="{1259ABEF-A98B-412C-A0D4-1F488D1BC28E}" type="presOf" srcId="{AEB1B1A6-B376-4678-A327-83D503C02950}" destId="{625AC998-D51D-409F-AE35-BF8294334DA6}" srcOrd="0" destOrd="0" presId="urn:microsoft.com/office/officeart/2005/8/layout/hierarchy2"/>
    <dgm:cxn modelId="{747F15F5-9007-43B9-824E-F5F84099EACF}" type="presOf" srcId="{1F4DEA4C-B58A-488C-A6DD-E94FB50AAD46}" destId="{E46E7B0C-6621-4B88-A609-EE6331A8E8F9}" srcOrd="0" destOrd="0" presId="urn:microsoft.com/office/officeart/2005/8/layout/hierarchy2"/>
    <dgm:cxn modelId="{97F2CF54-C200-4322-A232-225B978CDFB3}" type="presParOf" srcId="{3825676C-5315-4FAB-BC6F-C8566AF5BB3B}" destId="{73A11272-A78F-4483-941F-DB8EBF4ED114}" srcOrd="0" destOrd="0" presId="urn:microsoft.com/office/officeart/2005/8/layout/hierarchy2"/>
    <dgm:cxn modelId="{FB7E974F-F1C4-49A5-8C10-BFEDC11249F6}" type="presParOf" srcId="{73A11272-A78F-4483-941F-DB8EBF4ED114}" destId="{CEC60D6F-EAFE-4638-BEF0-81F4890311A0}" srcOrd="0" destOrd="0" presId="urn:microsoft.com/office/officeart/2005/8/layout/hierarchy2"/>
    <dgm:cxn modelId="{E05B3CDA-8669-46CF-953B-04B012FE3E38}" type="presParOf" srcId="{73A11272-A78F-4483-941F-DB8EBF4ED114}" destId="{5745F427-9EDB-43CD-B7C7-298FF60FB4C0}" srcOrd="1" destOrd="0" presId="urn:microsoft.com/office/officeart/2005/8/layout/hierarchy2"/>
    <dgm:cxn modelId="{C57B136B-AC9B-4D7E-98CC-B655FD84996F}" type="presParOf" srcId="{5745F427-9EDB-43CD-B7C7-298FF60FB4C0}" destId="{02BD30FC-9BEB-4B10-9A7A-1CAFC9564763}" srcOrd="0" destOrd="0" presId="urn:microsoft.com/office/officeart/2005/8/layout/hierarchy2"/>
    <dgm:cxn modelId="{09ACD32F-C12B-447E-83C5-AAFA26600A32}" type="presParOf" srcId="{02BD30FC-9BEB-4B10-9A7A-1CAFC9564763}" destId="{62482CB8-4D9A-4F19-AA60-8C55CF3E4083}" srcOrd="0" destOrd="0" presId="urn:microsoft.com/office/officeart/2005/8/layout/hierarchy2"/>
    <dgm:cxn modelId="{C2066B59-EC87-4A8E-AD7D-E0EFE1FBBF29}" type="presParOf" srcId="{5745F427-9EDB-43CD-B7C7-298FF60FB4C0}" destId="{9E275226-C18B-43BD-8CE5-74CBDD8E8ED2}" srcOrd="1" destOrd="0" presId="urn:microsoft.com/office/officeart/2005/8/layout/hierarchy2"/>
    <dgm:cxn modelId="{7260B40E-8DA9-492C-A4B3-C1782560C543}" type="presParOf" srcId="{9E275226-C18B-43BD-8CE5-74CBDD8E8ED2}" destId="{144DF5AC-831C-45B2-AD0D-4CACEAA3A34D}" srcOrd="0" destOrd="0" presId="urn:microsoft.com/office/officeart/2005/8/layout/hierarchy2"/>
    <dgm:cxn modelId="{2C397175-B703-4C1C-935E-F54C95211284}" type="presParOf" srcId="{9E275226-C18B-43BD-8CE5-74CBDD8E8ED2}" destId="{2ED8343F-46BC-4277-9F68-2746E14744A9}" srcOrd="1" destOrd="0" presId="urn:microsoft.com/office/officeart/2005/8/layout/hierarchy2"/>
    <dgm:cxn modelId="{FC21D2CA-D0D7-4A70-9F2E-BBB454F5CCC2}" type="presParOf" srcId="{5745F427-9EDB-43CD-B7C7-298FF60FB4C0}" destId="{90589A48-821D-4C24-A95A-BB0069BDCEA2}" srcOrd="2" destOrd="0" presId="urn:microsoft.com/office/officeart/2005/8/layout/hierarchy2"/>
    <dgm:cxn modelId="{3C5D80CA-9F71-45E3-8348-14F4B4BAB3D3}" type="presParOf" srcId="{90589A48-821D-4C24-A95A-BB0069BDCEA2}" destId="{A4AFBA9E-0059-424C-AB12-C06D99B05CCD}" srcOrd="0" destOrd="0" presId="urn:microsoft.com/office/officeart/2005/8/layout/hierarchy2"/>
    <dgm:cxn modelId="{4B0DE7DE-907A-406F-9300-10529197B335}" type="presParOf" srcId="{5745F427-9EDB-43CD-B7C7-298FF60FB4C0}" destId="{C6C517F9-560A-43B9-9112-84E20F16157F}" srcOrd="3" destOrd="0" presId="urn:microsoft.com/office/officeart/2005/8/layout/hierarchy2"/>
    <dgm:cxn modelId="{21A3E0E9-7E69-448B-8727-68C1FEB6425F}" type="presParOf" srcId="{C6C517F9-560A-43B9-9112-84E20F16157F}" destId="{4D05A76D-4D68-4EA0-A1BC-D08DEE5BE69E}" srcOrd="0" destOrd="0" presId="urn:microsoft.com/office/officeart/2005/8/layout/hierarchy2"/>
    <dgm:cxn modelId="{4593F091-9DAE-4C2D-999E-6F460A9F04E6}" type="presParOf" srcId="{C6C517F9-560A-43B9-9112-84E20F16157F}" destId="{87FD4D36-9D6C-4AC9-91A9-4B19FA46638C}" srcOrd="1" destOrd="0" presId="urn:microsoft.com/office/officeart/2005/8/layout/hierarchy2"/>
    <dgm:cxn modelId="{995AD944-04CD-4F09-B828-290BAAD803BA}" type="presParOf" srcId="{5745F427-9EDB-43CD-B7C7-298FF60FB4C0}" destId="{20A77933-3513-4EB5-A713-015E05D3077E}" srcOrd="4" destOrd="0" presId="urn:microsoft.com/office/officeart/2005/8/layout/hierarchy2"/>
    <dgm:cxn modelId="{75AC2797-05DC-408E-B40A-3F7616D37A0A}" type="presParOf" srcId="{20A77933-3513-4EB5-A713-015E05D3077E}" destId="{E5F0BA13-E8B5-4302-968C-C7F1438FDB97}" srcOrd="0" destOrd="0" presId="urn:microsoft.com/office/officeart/2005/8/layout/hierarchy2"/>
    <dgm:cxn modelId="{571A5056-5B14-4318-ABD0-AAACF22D5F90}" type="presParOf" srcId="{5745F427-9EDB-43CD-B7C7-298FF60FB4C0}" destId="{5327A277-3701-4B70-AFDF-40F1DA68F66F}" srcOrd="5" destOrd="0" presId="urn:microsoft.com/office/officeart/2005/8/layout/hierarchy2"/>
    <dgm:cxn modelId="{55C39B07-2A87-4D66-B1DB-44F3365F6FFA}" type="presParOf" srcId="{5327A277-3701-4B70-AFDF-40F1DA68F66F}" destId="{C2B6ED63-3646-4356-BFD8-81BD94938F63}" srcOrd="0" destOrd="0" presId="urn:microsoft.com/office/officeart/2005/8/layout/hierarchy2"/>
    <dgm:cxn modelId="{C4E05E31-9D2C-40B2-A1F5-F9A919F7E89E}" type="presParOf" srcId="{5327A277-3701-4B70-AFDF-40F1DA68F66F}" destId="{4BC35B36-8A39-4765-B5CB-9BA978160BA1}" srcOrd="1" destOrd="0" presId="urn:microsoft.com/office/officeart/2005/8/layout/hierarchy2"/>
    <dgm:cxn modelId="{85BFF72C-DA78-4BA3-91B5-D393A1627739}" type="presParOf" srcId="{4BC35B36-8A39-4765-B5CB-9BA978160BA1}" destId="{625AC998-D51D-409F-AE35-BF8294334DA6}" srcOrd="0" destOrd="0" presId="urn:microsoft.com/office/officeart/2005/8/layout/hierarchy2"/>
    <dgm:cxn modelId="{047E402A-0180-4D5F-9F5D-0330F39DC9D8}" type="presParOf" srcId="{625AC998-D51D-409F-AE35-BF8294334DA6}" destId="{1C9F90CC-1892-412B-BF1D-8DA505466FEA}" srcOrd="0" destOrd="0" presId="urn:microsoft.com/office/officeart/2005/8/layout/hierarchy2"/>
    <dgm:cxn modelId="{BA871469-2BFC-459F-961C-DB4B7A9C97A5}" type="presParOf" srcId="{4BC35B36-8A39-4765-B5CB-9BA978160BA1}" destId="{A29B4E17-4162-47B5-945C-7CB3539A13FE}" srcOrd="1" destOrd="0" presId="urn:microsoft.com/office/officeart/2005/8/layout/hierarchy2"/>
    <dgm:cxn modelId="{C8674C3A-B4B6-4C3B-9A3B-1B0AB32B2A29}" type="presParOf" srcId="{A29B4E17-4162-47B5-945C-7CB3539A13FE}" destId="{4BEA901C-58CC-4BE7-8441-2C93332C9F96}" srcOrd="0" destOrd="0" presId="urn:microsoft.com/office/officeart/2005/8/layout/hierarchy2"/>
    <dgm:cxn modelId="{ADAADC1A-A330-42C5-8E69-26B2237FC633}" type="presParOf" srcId="{A29B4E17-4162-47B5-945C-7CB3539A13FE}" destId="{49660121-A4D9-4BEA-968B-B7008BE11623}" srcOrd="1" destOrd="0" presId="urn:microsoft.com/office/officeart/2005/8/layout/hierarchy2"/>
    <dgm:cxn modelId="{AAC1D34D-2B97-4A92-B9E5-9D4145E01E8D}" type="presParOf" srcId="{4BC35B36-8A39-4765-B5CB-9BA978160BA1}" destId="{6A46626A-C45B-45DB-A1B1-C15BA54695E7}" srcOrd="2" destOrd="0" presId="urn:microsoft.com/office/officeart/2005/8/layout/hierarchy2"/>
    <dgm:cxn modelId="{B334F3F0-73F8-4EA8-AC28-99E7392708D0}" type="presParOf" srcId="{6A46626A-C45B-45DB-A1B1-C15BA54695E7}" destId="{164B0AE5-4F97-469C-95F2-3EC0D55D74CF}" srcOrd="0" destOrd="0" presId="urn:microsoft.com/office/officeart/2005/8/layout/hierarchy2"/>
    <dgm:cxn modelId="{E4A82B35-A829-466E-A472-CCB8CD07FE23}" type="presParOf" srcId="{4BC35B36-8A39-4765-B5CB-9BA978160BA1}" destId="{143CBB1D-1F14-4497-9C9C-CC9C35E77A44}" srcOrd="3" destOrd="0" presId="urn:microsoft.com/office/officeart/2005/8/layout/hierarchy2"/>
    <dgm:cxn modelId="{A94725A2-7573-4626-9849-ABC4CA04C334}" type="presParOf" srcId="{143CBB1D-1F14-4497-9C9C-CC9C35E77A44}" destId="{93B9AF62-E08A-4332-8E54-F75CE246FA36}" srcOrd="0" destOrd="0" presId="urn:microsoft.com/office/officeart/2005/8/layout/hierarchy2"/>
    <dgm:cxn modelId="{35B39223-3BF5-4C4B-9350-9C88AB760F9C}" type="presParOf" srcId="{143CBB1D-1F14-4497-9C9C-CC9C35E77A44}" destId="{2ED346E1-6C31-4592-9402-24FA4BE5881A}" srcOrd="1" destOrd="0" presId="urn:microsoft.com/office/officeart/2005/8/layout/hierarchy2"/>
    <dgm:cxn modelId="{771D417B-55A9-41FB-A6BA-45D48975DF33}" type="presParOf" srcId="{5745F427-9EDB-43CD-B7C7-298FF60FB4C0}" destId="{E46E7B0C-6621-4B88-A609-EE6331A8E8F9}" srcOrd="6" destOrd="0" presId="urn:microsoft.com/office/officeart/2005/8/layout/hierarchy2"/>
    <dgm:cxn modelId="{0C2A27CA-E2C2-44F9-B1CD-B95731F20F8B}" type="presParOf" srcId="{E46E7B0C-6621-4B88-A609-EE6331A8E8F9}" destId="{8D501295-4A35-4512-A49B-2BC64FD4936C}" srcOrd="0" destOrd="0" presId="urn:microsoft.com/office/officeart/2005/8/layout/hierarchy2"/>
    <dgm:cxn modelId="{772AA276-C500-42C4-8183-D918663AC983}" type="presParOf" srcId="{5745F427-9EDB-43CD-B7C7-298FF60FB4C0}" destId="{026368C9-7247-41DC-861E-E5FACCC5751A}" srcOrd="7" destOrd="0" presId="urn:microsoft.com/office/officeart/2005/8/layout/hierarchy2"/>
    <dgm:cxn modelId="{3DDE5194-012B-4D77-AE41-5CD4413A0167}" type="presParOf" srcId="{026368C9-7247-41DC-861E-E5FACCC5751A}" destId="{7D3A533C-BC9E-4225-88CD-915E8B560ADA}" srcOrd="0" destOrd="0" presId="urn:microsoft.com/office/officeart/2005/8/layout/hierarchy2"/>
    <dgm:cxn modelId="{927F08B0-36CE-4392-8911-7579E3755C93}" type="presParOf" srcId="{026368C9-7247-41DC-861E-E5FACCC5751A}" destId="{8C91B11E-AD8E-489D-B0EC-00B350FDA23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CDEB3C-05E4-4DE1-B721-B7F152B123DD}"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62625579-C04C-445C-AEA5-384E6E80AF59}">
      <dgm:prSet custT="1"/>
      <dgm:spPr>
        <a:solidFill>
          <a:schemeClr val="tx1"/>
        </a:solidFill>
      </dgm:spPr>
      <dgm:t>
        <a:bodyPr/>
        <a:lstStyle/>
        <a:p>
          <a:r>
            <a:rPr lang="en-US" sz="1600" u="none" dirty="0">
              <a:latin typeface="STXihei" panose="02010600040101010101" pitchFamily="2" charset="-122"/>
              <a:ea typeface="STXihei" panose="02010600040101010101" pitchFamily="2" charset="-122"/>
              <a:cs typeface="Arial" panose="020B0604020202020204" pitchFamily="34" charset="0"/>
            </a:rPr>
            <a:t>Completed eligibility ap</a:t>
          </a:r>
          <a:r>
            <a:rPr lang="en-US" sz="1600" dirty="0">
              <a:latin typeface="STXihei" panose="02010600040101010101" pitchFamily="2" charset="-122"/>
              <a:ea typeface="STXihei" panose="02010600040101010101" pitchFamily="2" charset="-122"/>
              <a:cs typeface="Arial" panose="020B0604020202020204" pitchFamily="34" charset="0"/>
            </a:rPr>
            <a:t>plication submitted</a:t>
          </a:r>
        </a:p>
      </dgm:t>
    </dgm:pt>
    <dgm:pt modelId="{5E6BE0A5-1C30-4AB0-BBCD-F3F077D62F27}" type="parTrans" cxnId="{1E214BA4-6765-4ECF-BCE0-E62128F8112F}">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888BFFDE-A5D5-41D9-B3CB-A074EEF8B099}" type="sibTrans" cxnId="{1E214BA4-6765-4ECF-BCE0-E62128F8112F}">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F2BC0B46-5B99-4501-8B39-7FF9BA9E4DE0}">
      <dgm:prSet custT="1"/>
      <dgm:spPr>
        <a:solidFill>
          <a:schemeClr val="bg2"/>
        </a:solidFill>
      </dgm:spPr>
      <dgm:t>
        <a:bodyPr/>
        <a:lstStyle/>
        <a:p>
          <a:r>
            <a:rPr lang="en-US" sz="1600" dirty="0">
              <a:solidFill>
                <a:schemeClr val="tx1"/>
              </a:solidFill>
              <a:latin typeface="STXihei" panose="02010600040101010101" pitchFamily="2" charset="-122"/>
              <a:ea typeface="STXihei" panose="02010600040101010101" pitchFamily="2" charset="-122"/>
              <a:cs typeface="Arial" panose="020B0604020202020204" pitchFamily="34" charset="0"/>
            </a:rPr>
            <a:t>Eligibility worker at zone determines the individual is eligible for 1915(</a:t>
          </a:r>
          <a:r>
            <a:rPr lang="en-US" sz="1600" dirty="0" err="1">
              <a:solidFill>
                <a:schemeClr val="tx1"/>
              </a:solidFill>
              <a:latin typeface="STXihei" panose="02010600040101010101" pitchFamily="2" charset="-122"/>
              <a:ea typeface="STXihei" panose="02010600040101010101" pitchFamily="2" charset="-122"/>
              <a:cs typeface="Arial" panose="020B0604020202020204" pitchFamily="34" charset="0"/>
            </a:rPr>
            <a:t>i</a:t>
          </a:r>
          <a:r>
            <a:rPr lang="en-US" sz="1600" dirty="0">
              <a:solidFill>
                <a:schemeClr val="tx1"/>
              </a:solidFill>
              <a:latin typeface="STXihei" panose="02010600040101010101" pitchFamily="2" charset="-122"/>
              <a:ea typeface="STXihei" panose="02010600040101010101" pitchFamily="2" charset="-122"/>
              <a:cs typeface="Arial" panose="020B0604020202020204" pitchFamily="34" charset="0"/>
            </a:rPr>
            <a:t>) services</a:t>
          </a:r>
        </a:p>
      </dgm:t>
    </dgm:pt>
    <dgm:pt modelId="{9353D65B-BCC1-4971-A896-DB3685F870F4}" type="parTrans" cxnId="{3B6CC89D-F667-4ED2-9BCF-4F89EABE58DE}">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BA8F31C5-8C81-4040-84B9-F825CE19D384}" type="sibTrans" cxnId="{3B6CC89D-F667-4ED2-9BCF-4F89EABE58DE}">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44B23000-8799-458D-82D3-327220626EE5}">
      <dgm:prSet custT="1"/>
      <dgm:spPr>
        <a:solidFill>
          <a:schemeClr val="tx2"/>
        </a:solidFill>
      </dgm:spPr>
      <dgm:t>
        <a:bodyPr/>
        <a:lstStyle/>
        <a:p>
          <a:r>
            <a:rPr lang="en-US" sz="1600" dirty="0">
              <a:latin typeface="STXihei" panose="02010600040101010101" pitchFamily="2" charset="-122"/>
              <a:ea typeface="STXihei" panose="02010600040101010101" pitchFamily="2" charset="-122"/>
              <a:cs typeface="Arial" panose="020B0604020202020204" pitchFamily="34" charset="0"/>
            </a:rPr>
            <a:t>Individual chooses care coordinator, with or without assistance from navigator</a:t>
          </a:r>
        </a:p>
      </dgm:t>
    </dgm:pt>
    <dgm:pt modelId="{B270D5DC-5EA5-4662-B2ED-9A9964C89E78}" type="parTrans" cxnId="{D17D354F-CA46-4E76-B0AD-925F5763791D}">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9128F966-0249-461A-9563-8FE00A79FF2C}" type="sibTrans" cxnId="{D17D354F-CA46-4E76-B0AD-925F5763791D}">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631E2571-65A4-4CBA-875A-60FABA1BFA9B}">
      <dgm:prSet custT="1"/>
      <dgm:spPr>
        <a:solidFill>
          <a:schemeClr val="accent1"/>
        </a:solidFill>
      </dgm:spPr>
      <dgm:t>
        <a:bodyPr/>
        <a:lstStyle/>
        <a:p>
          <a:r>
            <a:rPr lang="en-US" sz="1600" dirty="0">
              <a:latin typeface="STXihei" panose="02010600040101010101" pitchFamily="2" charset="-122"/>
              <a:ea typeface="STXihei" panose="02010600040101010101" pitchFamily="2" charset="-122"/>
              <a:cs typeface="Arial" panose="020B0604020202020204" pitchFamily="34" charset="0"/>
            </a:rPr>
            <a:t>Individual and care coordinator develop person-centered plan of care</a:t>
          </a:r>
        </a:p>
      </dgm:t>
    </dgm:pt>
    <dgm:pt modelId="{670EDD73-A4CE-4E4E-8EB8-2D8FF7BB497A}" type="parTrans" cxnId="{02539313-83B5-46B3-87AA-0B26E2B73889}">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F543CA7E-D29D-4CAA-9052-C0095C49A340}" type="sibTrans" cxnId="{02539313-83B5-46B3-87AA-0B26E2B73889}">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CFDE77AE-C533-4826-A4EB-464BEBA24CDD}">
      <dgm:prSet custT="1"/>
      <dgm:spPr>
        <a:solidFill>
          <a:schemeClr val="accent2"/>
        </a:solidFill>
      </dgm:spPr>
      <dgm:t>
        <a:bodyPr/>
        <a:lstStyle/>
        <a:p>
          <a:r>
            <a:rPr lang="en-US" sz="1600" dirty="0">
              <a:latin typeface="STXihei" panose="02010600040101010101" pitchFamily="2" charset="-122"/>
              <a:ea typeface="STXihei" panose="02010600040101010101" pitchFamily="2" charset="-122"/>
              <a:cs typeface="Arial" panose="020B0604020202020204" pitchFamily="34" charset="0"/>
            </a:rPr>
            <a:t>Care coordinator requests additional provider(s) on behalf of individual</a:t>
          </a:r>
        </a:p>
      </dgm:t>
    </dgm:pt>
    <dgm:pt modelId="{81A87C98-F62E-4EB9-B0A2-CC74CE162ADE}" type="parTrans" cxnId="{72F1F18C-D415-4C26-A720-5E90F9830C7C}">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576C7884-4424-4AFA-A41C-53A0D5C513FF}" type="sibTrans" cxnId="{72F1F18C-D415-4C26-A720-5E90F9830C7C}">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FDDCB53D-E9DA-42FE-8958-A4C615D496D3}">
      <dgm:prSet custT="1"/>
      <dgm:spPr>
        <a:solidFill>
          <a:schemeClr val="accent3">
            <a:lumMod val="75000"/>
          </a:schemeClr>
        </a:solidFill>
      </dgm:spPr>
      <dgm:t>
        <a:bodyPr/>
        <a:lstStyle/>
        <a:p>
          <a:r>
            <a:rPr lang="en-US" sz="1600" dirty="0">
              <a:latin typeface="STXihei" panose="02010600040101010101" pitchFamily="2" charset="-122"/>
              <a:ea typeface="STXihei" panose="02010600040101010101" pitchFamily="2" charset="-122"/>
              <a:cs typeface="Arial" panose="020B0604020202020204" pitchFamily="34" charset="0"/>
            </a:rPr>
            <a:t>Additional provider requests pre-authorization, services are provided</a:t>
          </a:r>
        </a:p>
      </dgm:t>
    </dgm:pt>
    <dgm:pt modelId="{BFDF6340-1EA0-497C-A025-A05545549280}" type="parTrans" cxnId="{CE5CC85D-6028-43E9-80C0-6071EFF9C575}">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19A60060-27CF-4755-B4AD-4DF7A01359FD}" type="sibTrans" cxnId="{CE5CC85D-6028-43E9-80C0-6071EFF9C575}">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98FEE7B1-DA89-4FD4-ABE6-A72210306443}" type="pres">
      <dgm:prSet presAssocID="{10CDEB3C-05E4-4DE1-B721-B7F152B123DD}" presName="Name0" presStyleCnt="0">
        <dgm:presLayoutVars>
          <dgm:dir/>
          <dgm:resizeHandles val="exact"/>
        </dgm:presLayoutVars>
      </dgm:prSet>
      <dgm:spPr/>
    </dgm:pt>
    <dgm:pt modelId="{FA29336E-1FE7-450C-B21F-0F2ED1049910}" type="pres">
      <dgm:prSet presAssocID="{62625579-C04C-445C-AEA5-384E6E80AF59}" presName="node" presStyleLbl="node1" presStyleIdx="0" presStyleCnt="6">
        <dgm:presLayoutVars>
          <dgm:bulletEnabled val="1"/>
        </dgm:presLayoutVars>
      </dgm:prSet>
      <dgm:spPr/>
    </dgm:pt>
    <dgm:pt modelId="{10AE2530-12B0-4FCC-8DB8-42C81E9DF971}" type="pres">
      <dgm:prSet presAssocID="{888BFFDE-A5D5-41D9-B3CB-A074EEF8B099}" presName="sibTrans" presStyleLbl="sibTrans1D1" presStyleIdx="0" presStyleCnt="5"/>
      <dgm:spPr/>
    </dgm:pt>
    <dgm:pt modelId="{6142EF07-A68A-4C46-82D7-977A22F2500A}" type="pres">
      <dgm:prSet presAssocID="{888BFFDE-A5D5-41D9-B3CB-A074EEF8B099}" presName="connectorText" presStyleLbl="sibTrans1D1" presStyleIdx="0" presStyleCnt="5"/>
      <dgm:spPr/>
    </dgm:pt>
    <dgm:pt modelId="{00FBCC8E-7F57-49B4-A8D2-A185CA91B66B}" type="pres">
      <dgm:prSet presAssocID="{F2BC0B46-5B99-4501-8B39-7FF9BA9E4DE0}" presName="node" presStyleLbl="node1" presStyleIdx="1" presStyleCnt="6">
        <dgm:presLayoutVars>
          <dgm:bulletEnabled val="1"/>
        </dgm:presLayoutVars>
      </dgm:prSet>
      <dgm:spPr/>
    </dgm:pt>
    <dgm:pt modelId="{02E90511-BD9B-40AF-B4AD-DD9ABC258F04}" type="pres">
      <dgm:prSet presAssocID="{BA8F31C5-8C81-4040-84B9-F825CE19D384}" presName="sibTrans" presStyleLbl="sibTrans1D1" presStyleIdx="1" presStyleCnt="5"/>
      <dgm:spPr/>
    </dgm:pt>
    <dgm:pt modelId="{8E870960-A94C-4AB7-99FB-EDAC9BB5F37C}" type="pres">
      <dgm:prSet presAssocID="{BA8F31C5-8C81-4040-84B9-F825CE19D384}" presName="connectorText" presStyleLbl="sibTrans1D1" presStyleIdx="1" presStyleCnt="5"/>
      <dgm:spPr/>
    </dgm:pt>
    <dgm:pt modelId="{B3DC65CD-91CE-420D-A697-8D84A5DB31C1}" type="pres">
      <dgm:prSet presAssocID="{44B23000-8799-458D-82D3-327220626EE5}" presName="node" presStyleLbl="node1" presStyleIdx="2" presStyleCnt="6">
        <dgm:presLayoutVars>
          <dgm:bulletEnabled val="1"/>
        </dgm:presLayoutVars>
      </dgm:prSet>
      <dgm:spPr/>
    </dgm:pt>
    <dgm:pt modelId="{73F0A55C-8BAC-4EF2-BE00-4D67A567D516}" type="pres">
      <dgm:prSet presAssocID="{9128F966-0249-461A-9563-8FE00A79FF2C}" presName="sibTrans" presStyleLbl="sibTrans1D1" presStyleIdx="2" presStyleCnt="5"/>
      <dgm:spPr/>
    </dgm:pt>
    <dgm:pt modelId="{46DBA0D1-5529-4BFF-AA80-EC9D9E63A038}" type="pres">
      <dgm:prSet presAssocID="{9128F966-0249-461A-9563-8FE00A79FF2C}" presName="connectorText" presStyleLbl="sibTrans1D1" presStyleIdx="2" presStyleCnt="5"/>
      <dgm:spPr/>
    </dgm:pt>
    <dgm:pt modelId="{470F896E-F18F-433A-A656-094630D0582B}" type="pres">
      <dgm:prSet presAssocID="{631E2571-65A4-4CBA-875A-60FABA1BFA9B}" presName="node" presStyleLbl="node1" presStyleIdx="3" presStyleCnt="6" custLinFactNeighborY="-1840">
        <dgm:presLayoutVars>
          <dgm:bulletEnabled val="1"/>
        </dgm:presLayoutVars>
      </dgm:prSet>
      <dgm:spPr/>
    </dgm:pt>
    <dgm:pt modelId="{79B21A67-12FE-408F-B7F6-6D8E75A8417F}" type="pres">
      <dgm:prSet presAssocID="{F543CA7E-D29D-4CAA-9052-C0095C49A340}" presName="sibTrans" presStyleLbl="sibTrans1D1" presStyleIdx="3" presStyleCnt="5"/>
      <dgm:spPr/>
    </dgm:pt>
    <dgm:pt modelId="{B5C94DDE-EF67-4BCD-B2C3-B705D4D4133E}" type="pres">
      <dgm:prSet presAssocID="{F543CA7E-D29D-4CAA-9052-C0095C49A340}" presName="connectorText" presStyleLbl="sibTrans1D1" presStyleIdx="3" presStyleCnt="5"/>
      <dgm:spPr/>
    </dgm:pt>
    <dgm:pt modelId="{75CAA354-59DC-4C9E-8C9B-4850ABA33C5F}" type="pres">
      <dgm:prSet presAssocID="{CFDE77AE-C533-4826-A4EB-464BEBA24CDD}" presName="node" presStyleLbl="node1" presStyleIdx="4" presStyleCnt="6" custLinFactNeighborX="0" custLinFactNeighborY="-1840">
        <dgm:presLayoutVars>
          <dgm:bulletEnabled val="1"/>
        </dgm:presLayoutVars>
      </dgm:prSet>
      <dgm:spPr/>
    </dgm:pt>
    <dgm:pt modelId="{FD7FD2A3-8687-4968-A9C1-67345444A6BF}" type="pres">
      <dgm:prSet presAssocID="{576C7884-4424-4AFA-A41C-53A0D5C513FF}" presName="sibTrans" presStyleLbl="sibTrans1D1" presStyleIdx="4" presStyleCnt="5"/>
      <dgm:spPr/>
    </dgm:pt>
    <dgm:pt modelId="{802E74DD-2C8B-4E3C-848B-8B3A931AE080}" type="pres">
      <dgm:prSet presAssocID="{576C7884-4424-4AFA-A41C-53A0D5C513FF}" presName="connectorText" presStyleLbl="sibTrans1D1" presStyleIdx="4" presStyleCnt="5"/>
      <dgm:spPr/>
    </dgm:pt>
    <dgm:pt modelId="{140E1BF8-542C-4B61-8057-C8B4137DB795}" type="pres">
      <dgm:prSet presAssocID="{FDDCB53D-E9DA-42FE-8958-A4C615D496D3}" presName="node" presStyleLbl="node1" presStyleIdx="5" presStyleCnt="6" custLinFactNeighborY="-1840">
        <dgm:presLayoutVars>
          <dgm:bulletEnabled val="1"/>
        </dgm:presLayoutVars>
      </dgm:prSet>
      <dgm:spPr/>
    </dgm:pt>
  </dgm:ptLst>
  <dgm:cxnLst>
    <dgm:cxn modelId="{2EB0C910-93A9-44E2-9630-E6D93D7482E9}" type="presOf" srcId="{CFDE77AE-C533-4826-A4EB-464BEBA24CDD}" destId="{75CAA354-59DC-4C9E-8C9B-4850ABA33C5F}" srcOrd="0" destOrd="0" presId="urn:microsoft.com/office/officeart/2016/7/layout/RepeatingBendingProcessNew"/>
    <dgm:cxn modelId="{45700312-9E97-4AD6-BB71-06B7B9FA0D64}" type="presOf" srcId="{BA8F31C5-8C81-4040-84B9-F825CE19D384}" destId="{02E90511-BD9B-40AF-B4AD-DD9ABC258F04}" srcOrd="0" destOrd="0" presId="urn:microsoft.com/office/officeart/2016/7/layout/RepeatingBendingProcessNew"/>
    <dgm:cxn modelId="{02539313-83B5-46B3-87AA-0B26E2B73889}" srcId="{10CDEB3C-05E4-4DE1-B721-B7F152B123DD}" destId="{631E2571-65A4-4CBA-875A-60FABA1BFA9B}" srcOrd="3" destOrd="0" parTransId="{670EDD73-A4CE-4E4E-8EB8-2D8FF7BB497A}" sibTransId="{F543CA7E-D29D-4CAA-9052-C0095C49A340}"/>
    <dgm:cxn modelId="{75DA2C21-E114-4F89-98EF-66D9BD1E273B}" type="presOf" srcId="{10CDEB3C-05E4-4DE1-B721-B7F152B123DD}" destId="{98FEE7B1-DA89-4FD4-ABE6-A72210306443}" srcOrd="0" destOrd="0" presId="urn:microsoft.com/office/officeart/2016/7/layout/RepeatingBendingProcessNew"/>
    <dgm:cxn modelId="{CE5CC85D-6028-43E9-80C0-6071EFF9C575}" srcId="{10CDEB3C-05E4-4DE1-B721-B7F152B123DD}" destId="{FDDCB53D-E9DA-42FE-8958-A4C615D496D3}" srcOrd="5" destOrd="0" parTransId="{BFDF6340-1EA0-497C-A025-A05545549280}" sibTransId="{19A60060-27CF-4755-B4AD-4DF7A01359FD}"/>
    <dgm:cxn modelId="{37492444-DC52-4691-B7B2-8365095103CA}" type="presOf" srcId="{F543CA7E-D29D-4CAA-9052-C0095C49A340}" destId="{B5C94DDE-EF67-4BCD-B2C3-B705D4D4133E}" srcOrd="1" destOrd="0" presId="urn:microsoft.com/office/officeart/2016/7/layout/RepeatingBendingProcessNew"/>
    <dgm:cxn modelId="{0436F546-A4EF-4812-8C4A-4A7E3057B0EC}" type="presOf" srcId="{62625579-C04C-445C-AEA5-384E6E80AF59}" destId="{FA29336E-1FE7-450C-B21F-0F2ED1049910}" srcOrd="0" destOrd="0" presId="urn:microsoft.com/office/officeart/2016/7/layout/RepeatingBendingProcessNew"/>
    <dgm:cxn modelId="{B603114B-5721-4E2D-AE4A-ABF99B8F05DA}" type="presOf" srcId="{44B23000-8799-458D-82D3-327220626EE5}" destId="{B3DC65CD-91CE-420D-A697-8D84A5DB31C1}" srcOrd="0" destOrd="0" presId="urn:microsoft.com/office/officeart/2016/7/layout/RepeatingBendingProcessNew"/>
    <dgm:cxn modelId="{D17D354F-CA46-4E76-B0AD-925F5763791D}" srcId="{10CDEB3C-05E4-4DE1-B721-B7F152B123DD}" destId="{44B23000-8799-458D-82D3-327220626EE5}" srcOrd="2" destOrd="0" parTransId="{B270D5DC-5EA5-4662-B2ED-9A9964C89E78}" sibTransId="{9128F966-0249-461A-9563-8FE00A79FF2C}"/>
    <dgm:cxn modelId="{0EA0DD7D-0EBE-4730-BF84-009E5A59B0E8}" type="presOf" srcId="{BA8F31C5-8C81-4040-84B9-F825CE19D384}" destId="{8E870960-A94C-4AB7-99FB-EDAC9BB5F37C}" srcOrd="1" destOrd="0" presId="urn:microsoft.com/office/officeart/2016/7/layout/RepeatingBendingProcessNew"/>
    <dgm:cxn modelId="{6261AA83-4698-4830-8D8A-CBD74475A786}" type="presOf" srcId="{576C7884-4424-4AFA-A41C-53A0D5C513FF}" destId="{802E74DD-2C8B-4E3C-848B-8B3A931AE080}" srcOrd="1" destOrd="0" presId="urn:microsoft.com/office/officeart/2016/7/layout/RepeatingBendingProcessNew"/>
    <dgm:cxn modelId="{72F1F18C-D415-4C26-A720-5E90F9830C7C}" srcId="{10CDEB3C-05E4-4DE1-B721-B7F152B123DD}" destId="{CFDE77AE-C533-4826-A4EB-464BEBA24CDD}" srcOrd="4" destOrd="0" parTransId="{81A87C98-F62E-4EB9-B0A2-CC74CE162ADE}" sibTransId="{576C7884-4424-4AFA-A41C-53A0D5C513FF}"/>
    <dgm:cxn modelId="{A53C5491-C386-40D9-9A2B-387900F02004}" type="presOf" srcId="{888BFFDE-A5D5-41D9-B3CB-A074EEF8B099}" destId="{10AE2530-12B0-4FCC-8DB8-42C81E9DF971}" srcOrd="0" destOrd="0" presId="urn:microsoft.com/office/officeart/2016/7/layout/RepeatingBendingProcessNew"/>
    <dgm:cxn modelId="{C7E85D94-61F1-4019-B9C1-25D53C160557}" type="presOf" srcId="{631E2571-65A4-4CBA-875A-60FABA1BFA9B}" destId="{470F896E-F18F-433A-A656-094630D0582B}" srcOrd="0" destOrd="0" presId="urn:microsoft.com/office/officeart/2016/7/layout/RepeatingBendingProcessNew"/>
    <dgm:cxn modelId="{9F7DC497-EF5C-4AB5-AEB4-F7712915B36A}" type="presOf" srcId="{F543CA7E-D29D-4CAA-9052-C0095C49A340}" destId="{79B21A67-12FE-408F-B7F6-6D8E75A8417F}" srcOrd="0" destOrd="0" presId="urn:microsoft.com/office/officeart/2016/7/layout/RepeatingBendingProcessNew"/>
    <dgm:cxn modelId="{5FB5549D-EB78-49BA-B942-C3982FE8F96D}" type="presOf" srcId="{576C7884-4424-4AFA-A41C-53A0D5C513FF}" destId="{FD7FD2A3-8687-4968-A9C1-67345444A6BF}" srcOrd="0" destOrd="0" presId="urn:microsoft.com/office/officeart/2016/7/layout/RepeatingBendingProcessNew"/>
    <dgm:cxn modelId="{3B6CC89D-F667-4ED2-9BCF-4F89EABE58DE}" srcId="{10CDEB3C-05E4-4DE1-B721-B7F152B123DD}" destId="{F2BC0B46-5B99-4501-8B39-7FF9BA9E4DE0}" srcOrd="1" destOrd="0" parTransId="{9353D65B-BCC1-4971-A896-DB3685F870F4}" sibTransId="{BA8F31C5-8C81-4040-84B9-F825CE19D384}"/>
    <dgm:cxn modelId="{BFC477A1-092A-4D41-83F6-ADD1B49AECD3}" type="presOf" srcId="{9128F966-0249-461A-9563-8FE00A79FF2C}" destId="{73F0A55C-8BAC-4EF2-BE00-4D67A567D516}" srcOrd="0" destOrd="0" presId="urn:microsoft.com/office/officeart/2016/7/layout/RepeatingBendingProcessNew"/>
    <dgm:cxn modelId="{1E214BA4-6765-4ECF-BCE0-E62128F8112F}" srcId="{10CDEB3C-05E4-4DE1-B721-B7F152B123DD}" destId="{62625579-C04C-445C-AEA5-384E6E80AF59}" srcOrd="0" destOrd="0" parTransId="{5E6BE0A5-1C30-4AB0-BBCD-F3F077D62F27}" sibTransId="{888BFFDE-A5D5-41D9-B3CB-A074EEF8B099}"/>
    <dgm:cxn modelId="{9A55AFAB-8A5A-4DDF-9507-3E440E6FFCCF}" type="presOf" srcId="{888BFFDE-A5D5-41D9-B3CB-A074EEF8B099}" destId="{6142EF07-A68A-4C46-82D7-977A22F2500A}" srcOrd="1" destOrd="0" presId="urn:microsoft.com/office/officeart/2016/7/layout/RepeatingBendingProcessNew"/>
    <dgm:cxn modelId="{E026F7B8-2D9E-4ABD-B752-A2D1368FFC69}" type="presOf" srcId="{FDDCB53D-E9DA-42FE-8958-A4C615D496D3}" destId="{140E1BF8-542C-4B61-8057-C8B4137DB795}" srcOrd="0" destOrd="0" presId="urn:microsoft.com/office/officeart/2016/7/layout/RepeatingBendingProcessNew"/>
    <dgm:cxn modelId="{FCC738CD-2940-440C-A1AE-CBE16C49B523}" type="presOf" srcId="{9128F966-0249-461A-9563-8FE00A79FF2C}" destId="{46DBA0D1-5529-4BFF-AA80-EC9D9E63A038}" srcOrd="1" destOrd="0" presId="urn:microsoft.com/office/officeart/2016/7/layout/RepeatingBendingProcessNew"/>
    <dgm:cxn modelId="{CB7CD3FB-363C-42A7-B5C9-0F361F8ECDD5}" type="presOf" srcId="{F2BC0B46-5B99-4501-8B39-7FF9BA9E4DE0}" destId="{00FBCC8E-7F57-49B4-A8D2-A185CA91B66B}" srcOrd="0" destOrd="0" presId="urn:microsoft.com/office/officeart/2016/7/layout/RepeatingBendingProcessNew"/>
    <dgm:cxn modelId="{8CC83E34-C4FC-497D-A64E-8C14DF9EFEE3}" type="presParOf" srcId="{98FEE7B1-DA89-4FD4-ABE6-A72210306443}" destId="{FA29336E-1FE7-450C-B21F-0F2ED1049910}" srcOrd="0" destOrd="0" presId="urn:microsoft.com/office/officeart/2016/7/layout/RepeatingBendingProcessNew"/>
    <dgm:cxn modelId="{345D732E-6A2C-4FBB-A389-6A572856CD51}" type="presParOf" srcId="{98FEE7B1-DA89-4FD4-ABE6-A72210306443}" destId="{10AE2530-12B0-4FCC-8DB8-42C81E9DF971}" srcOrd="1" destOrd="0" presId="urn:microsoft.com/office/officeart/2016/7/layout/RepeatingBendingProcessNew"/>
    <dgm:cxn modelId="{07D9C54C-5AFE-4632-B1CE-D94AA5AED2E6}" type="presParOf" srcId="{10AE2530-12B0-4FCC-8DB8-42C81E9DF971}" destId="{6142EF07-A68A-4C46-82D7-977A22F2500A}" srcOrd="0" destOrd="0" presId="urn:microsoft.com/office/officeart/2016/7/layout/RepeatingBendingProcessNew"/>
    <dgm:cxn modelId="{F1D90AA3-F3ED-4E74-9EC6-170D8F6C1D74}" type="presParOf" srcId="{98FEE7B1-DA89-4FD4-ABE6-A72210306443}" destId="{00FBCC8E-7F57-49B4-A8D2-A185CA91B66B}" srcOrd="2" destOrd="0" presId="urn:microsoft.com/office/officeart/2016/7/layout/RepeatingBendingProcessNew"/>
    <dgm:cxn modelId="{B048E242-869D-41EE-A803-126764216604}" type="presParOf" srcId="{98FEE7B1-DA89-4FD4-ABE6-A72210306443}" destId="{02E90511-BD9B-40AF-B4AD-DD9ABC258F04}" srcOrd="3" destOrd="0" presId="urn:microsoft.com/office/officeart/2016/7/layout/RepeatingBendingProcessNew"/>
    <dgm:cxn modelId="{B8C01761-A6EA-496D-83BA-41D2649D8996}" type="presParOf" srcId="{02E90511-BD9B-40AF-B4AD-DD9ABC258F04}" destId="{8E870960-A94C-4AB7-99FB-EDAC9BB5F37C}" srcOrd="0" destOrd="0" presId="urn:microsoft.com/office/officeart/2016/7/layout/RepeatingBendingProcessNew"/>
    <dgm:cxn modelId="{7C5A4ED6-DD83-4ADE-B95E-530EADE5F6BE}" type="presParOf" srcId="{98FEE7B1-DA89-4FD4-ABE6-A72210306443}" destId="{B3DC65CD-91CE-420D-A697-8D84A5DB31C1}" srcOrd="4" destOrd="0" presId="urn:microsoft.com/office/officeart/2016/7/layout/RepeatingBendingProcessNew"/>
    <dgm:cxn modelId="{A72AA604-FFE0-4B92-AA45-E067E2A9EB5C}" type="presParOf" srcId="{98FEE7B1-DA89-4FD4-ABE6-A72210306443}" destId="{73F0A55C-8BAC-4EF2-BE00-4D67A567D516}" srcOrd="5" destOrd="0" presId="urn:microsoft.com/office/officeart/2016/7/layout/RepeatingBendingProcessNew"/>
    <dgm:cxn modelId="{1BA38AB4-382D-4632-BBE7-1BCBFE72DBFB}" type="presParOf" srcId="{73F0A55C-8BAC-4EF2-BE00-4D67A567D516}" destId="{46DBA0D1-5529-4BFF-AA80-EC9D9E63A038}" srcOrd="0" destOrd="0" presId="urn:microsoft.com/office/officeart/2016/7/layout/RepeatingBendingProcessNew"/>
    <dgm:cxn modelId="{20373A4E-812E-47DE-BB48-0EDD0F916B3D}" type="presParOf" srcId="{98FEE7B1-DA89-4FD4-ABE6-A72210306443}" destId="{470F896E-F18F-433A-A656-094630D0582B}" srcOrd="6" destOrd="0" presId="urn:microsoft.com/office/officeart/2016/7/layout/RepeatingBendingProcessNew"/>
    <dgm:cxn modelId="{AA231B80-92A8-438F-9197-7D6BE9D83BC9}" type="presParOf" srcId="{98FEE7B1-DA89-4FD4-ABE6-A72210306443}" destId="{79B21A67-12FE-408F-B7F6-6D8E75A8417F}" srcOrd="7" destOrd="0" presId="urn:microsoft.com/office/officeart/2016/7/layout/RepeatingBendingProcessNew"/>
    <dgm:cxn modelId="{5A088B85-4846-4CF5-A070-19C96912DB57}" type="presParOf" srcId="{79B21A67-12FE-408F-B7F6-6D8E75A8417F}" destId="{B5C94DDE-EF67-4BCD-B2C3-B705D4D4133E}" srcOrd="0" destOrd="0" presId="urn:microsoft.com/office/officeart/2016/7/layout/RepeatingBendingProcessNew"/>
    <dgm:cxn modelId="{AB0A2BA1-91AB-420D-8F15-D19AAD8CAB8E}" type="presParOf" srcId="{98FEE7B1-DA89-4FD4-ABE6-A72210306443}" destId="{75CAA354-59DC-4C9E-8C9B-4850ABA33C5F}" srcOrd="8" destOrd="0" presId="urn:microsoft.com/office/officeart/2016/7/layout/RepeatingBendingProcessNew"/>
    <dgm:cxn modelId="{805D08DD-F4D4-46CA-8AAC-06CDCFF0A41A}" type="presParOf" srcId="{98FEE7B1-DA89-4FD4-ABE6-A72210306443}" destId="{FD7FD2A3-8687-4968-A9C1-67345444A6BF}" srcOrd="9" destOrd="0" presId="urn:microsoft.com/office/officeart/2016/7/layout/RepeatingBendingProcessNew"/>
    <dgm:cxn modelId="{EF43866D-8C52-4053-9589-26C91189F96C}" type="presParOf" srcId="{FD7FD2A3-8687-4968-A9C1-67345444A6BF}" destId="{802E74DD-2C8B-4E3C-848B-8B3A931AE080}" srcOrd="0" destOrd="0" presId="urn:microsoft.com/office/officeart/2016/7/layout/RepeatingBendingProcessNew"/>
    <dgm:cxn modelId="{795CD504-D20A-4229-B32D-B5E246FA118A}" type="presParOf" srcId="{98FEE7B1-DA89-4FD4-ABE6-A72210306443}" destId="{140E1BF8-542C-4B61-8057-C8B4137DB795}"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60D6F-EAFE-4638-BEF0-81F4890311A0}">
      <dsp:nvSpPr>
        <dsp:cNvPr id="0" name=""/>
        <dsp:cNvSpPr/>
      </dsp:nvSpPr>
      <dsp:spPr>
        <a:xfrm>
          <a:off x="477" y="2166169"/>
          <a:ext cx="2765441" cy="13827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Pt presents to ED for OD and is triaged by PRC and connects patient to CHW</a:t>
          </a:r>
        </a:p>
      </dsp:txBody>
      <dsp:txXfrm>
        <a:off x="40975" y="2206667"/>
        <a:ext cx="2684445" cy="1301724"/>
      </dsp:txXfrm>
    </dsp:sp>
    <dsp:sp modelId="{02BD30FC-9BEB-4B10-9A7A-1CAFC9564763}">
      <dsp:nvSpPr>
        <dsp:cNvPr id="0" name=""/>
        <dsp:cNvSpPr/>
      </dsp:nvSpPr>
      <dsp:spPr>
        <a:xfrm rot="17741048">
          <a:off x="2028811" y="1663339"/>
          <a:ext cx="2601907" cy="43549"/>
        </a:xfrm>
        <a:custGeom>
          <a:avLst/>
          <a:gdLst/>
          <a:ahLst/>
          <a:cxnLst/>
          <a:rect l="0" t="0" r="0" b="0"/>
          <a:pathLst>
            <a:path>
              <a:moveTo>
                <a:pt x="0" y="21774"/>
              </a:moveTo>
              <a:lnTo>
                <a:pt x="2601907"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264717" y="1620066"/>
        <a:ext cx="130095" cy="130095"/>
      </dsp:txXfrm>
    </dsp:sp>
    <dsp:sp modelId="{144DF5AC-831C-45B2-AD0D-4CACEAA3A34D}">
      <dsp:nvSpPr>
        <dsp:cNvPr id="0" name=""/>
        <dsp:cNvSpPr/>
      </dsp:nvSpPr>
      <dsp:spPr>
        <a:xfrm>
          <a:off x="3893611" y="251246"/>
          <a:ext cx="2765441" cy="522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Rehab</a:t>
          </a:r>
        </a:p>
      </dsp:txBody>
      <dsp:txXfrm>
        <a:off x="3908926" y="266561"/>
        <a:ext cx="2734811" cy="492273"/>
      </dsp:txXfrm>
    </dsp:sp>
    <dsp:sp modelId="{90589A48-821D-4C24-A95A-BB0069BDCEA2}">
      <dsp:nvSpPr>
        <dsp:cNvPr id="0" name=""/>
        <dsp:cNvSpPr/>
      </dsp:nvSpPr>
      <dsp:spPr>
        <a:xfrm rot="18332014">
          <a:off x="2347972" y="2023676"/>
          <a:ext cx="1995831" cy="43549"/>
        </a:xfrm>
        <a:custGeom>
          <a:avLst/>
          <a:gdLst/>
          <a:ahLst/>
          <a:cxnLst/>
          <a:rect l="0" t="0" r="0" b="0"/>
          <a:pathLst>
            <a:path>
              <a:moveTo>
                <a:pt x="0" y="21774"/>
              </a:moveTo>
              <a:lnTo>
                <a:pt x="1995831"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95992" y="1995555"/>
        <a:ext cx="99791" cy="99791"/>
      </dsp:txXfrm>
    </dsp:sp>
    <dsp:sp modelId="{4D05A76D-4D68-4EA0-A1BC-D08DEE5BE69E}">
      <dsp:nvSpPr>
        <dsp:cNvPr id="0" name=""/>
        <dsp:cNvSpPr/>
      </dsp:nvSpPr>
      <dsp:spPr>
        <a:xfrm>
          <a:off x="3925856" y="831021"/>
          <a:ext cx="2765441" cy="8047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IOP with OTP</a:t>
          </a:r>
        </a:p>
      </dsp:txBody>
      <dsp:txXfrm>
        <a:off x="3949425" y="854590"/>
        <a:ext cx="2718303" cy="757564"/>
      </dsp:txXfrm>
    </dsp:sp>
    <dsp:sp modelId="{20A77933-3513-4EB5-A713-015E05D3077E}">
      <dsp:nvSpPr>
        <dsp:cNvPr id="0" name=""/>
        <dsp:cNvSpPr/>
      </dsp:nvSpPr>
      <dsp:spPr>
        <a:xfrm rot="21570510">
          <a:off x="2765898" y="2830825"/>
          <a:ext cx="1149276" cy="43549"/>
        </a:xfrm>
        <a:custGeom>
          <a:avLst/>
          <a:gdLst/>
          <a:ahLst/>
          <a:cxnLst/>
          <a:rect l="0" t="0" r="0" b="0"/>
          <a:pathLst>
            <a:path>
              <a:moveTo>
                <a:pt x="0" y="21774"/>
              </a:moveTo>
              <a:lnTo>
                <a:pt x="1149276"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1804" y="2823868"/>
        <a:ext cx="57463" cy="57463"/>
      </dsp:txXfrm>
    </dsp:sp>
    <dsp:sp modelId="{C2B6ED63-3646-4356-BFD8-81BD94938F63}">
      <dsp:nvSpPr>
        <dsp:cNvPr id="0" name=""/>
        <dsp:cNvSpPr/>
      </dsp:nvSpPr>
      <dsp:spPr>
        <a:xfrm>
          <a:off x="3915154" y="2294769"/>
          <a:ext cx="2765441" cy="11058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Outpatient MOUD Induction</a:t>
          </a:r>
        </a:p>
      </dsp:txBody>
      <dsp:txXfrm>
        <a:off x="3947542" y="2327157"/>
        <a:ext cx="2700665" cy="1041027"/>
      </dsp:txXfrm>
    </dsp:sp>
    <dsp:sp modelId="{625AC998-D51D-409F-AE35-BF8294334DA6}">
      <dsp:nvSpPr>
        <dsp:cNvPr id="0" name=""/>
        <dsp:cNvSpPr/>
      </dsp:nvSpPr>
      <dsp:spPr>
        <a:xfrm rot="19143299">
          <a:off x="6536791" y="2440711"/>
          <a:ext cx="1175535" cy="43549"/>
        </a:xfrm>
        <a:custGeom>
          <a:avLst/>
          <a:gdLst/>
          <a:ahLst/>
          <a:cxnLst/>
          <a:rect l="0" t="0" r="0" b="0"/>
          <a:pathLst>
            <a:path>
              <a:moveTo>
                <a:pt x="0" y="21774"/>
              </a:moveTo>
              <a:lnTo>
                <a:pt x="1175535" y="217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95171" y="2433098"/>
        <a:ext cx="58776" cy="58776"/>
      </dsp:txXfrm>
    </dsp:sp>
    <dsp:sp modelId="{4BEA901C-58CC-4BE7-8441-2C93332C9F96}">
      <dsp:nvSpPr>
        <dsp:cNvPr id="0" name=""/>
        <dsp:cNvSpPr/>
      </dsp:nvSpPr>
      <dsp:spPr>
        <a:xfrm>
          <a:off x="7568523" y="1661766"/>
          <a:ext cx="2765441" cy="8310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Referral to Counseling</a:t>
          </a:r>
        </a:p>
      </dsp:txBody>
      <dsp:txXfrm>
        <a:off x="7592864" y="1686107"/>
        <a:ext cx="2716759" cy="782388"/>
      </dsp:txXfrm>
    </dsp:sp>
    <dsp:sp modelId="{6A46626A-C45B-45DB-A1B1-C15BA54695E7}">
      <dsp:nvSpPr>
        <dsp:cNvPr id="0" name=""/>
        <dsp:cNvSpPr/>
      </dsp:nvSpPr>
      <dsp:spPr>
        <a:xfrm rot="1926094">
          <a:off x="6601436" y="3101036"/>
          <a:ext cx="1035489" cy="43549"/>
        </a:xfrm>
        <a:custGeom>
          <a:avLst/>
          <a:gdLst/>
          <a:ahLst/>
          <a:cxnLst/>
          <a:rect l="0" t="0" r="0" b="0"/>
          <a:pathLst>
            <a:path>
              <a:moveTo>
                <a:pt x="0" y="21774"/>
              </a:moveTo>
              <a:lnTo>
                <a:pt x="1035489" y="217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93293" y="3096924"/>
        <a:ext cx="51774" cy="51774"/>
      </dsp:txXfrm>
    </dsp:sp>
    <dsp:sp modelId="{93B9AF62-E08A-4332-8E54-F75CE246FA36}">
      <dsp:nvSpPr>
        <dsp:cNvPr id="0" name=""/>
        <dsp:cNvSpPr/>
      </dsp:nvSpPr>
      <dsp:spPr>
        <a:xfrm>
          <a:off x="7557766" y="2706592"/>
          <a:ext cx="2765441" cy="13827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CHW connects patient to Community Resources</a:t>
          </a:r>
        </a:p>
      </dsp:txBody>
      <dsp:txXfrm>
        <a:off x="7598264" y="2747090"/>
        <a:ext cx="2684445" cy="1301724"/>
      </dsp:txXfrm>
    </dsp:sp>
    <dsp:sp modelId="{E46E7B0C-6621-4B88-A609-EE6331A8E8F9}">
      <dsp:nvSpPr>
        <dsp:cNvPr id="0" name=""/>
        <dsp:cNvSpPr/>
      </dsp:nvSpPr>
      <dsp:spPr>
        <a:xfrm rot="3250933">
          <a:off x="2358656" y="3631922"/>
          <a:ext cx="1963706" cy="43549"/>
        </a:xfrm>
        <a:custGeom>
          <a:avLst/>
          <a:gdLst/>
          <a:ahLst/>
          <a:cxnLst/>
          <a:rect l="0" t="0" r="0" b="0"/>
          <a:pathLst>
            <a:path>
              <a:moveTo>
                <a:pt x="0" y="21774"/>
              </a:moveTo>
              <a:lnTo>
                <a:pt x="1963706"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91416" y="3604604"/>
        <a:ext cx="98185" cy="98185"/>
      </dsp:txXfrm>
    </dsp:sp>
    <dsp:sp modelId="{7D3A533C-BC9E-4225-88CD-915E8B560ADA}">
      <dsp:nvSpPr>
        <dsp:cNvPr id="0" name=""/>
        <dsp:cNvSpPr/>
      </dsp:nvSpPr>
      <dsp:spPr>
        <a:xfrm>
          <a:off x="3915098" y="3758503"/>
          <a:ext cx="2765441" cy="13827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Community Recovery Resources</a:t>
          </a:r>
        </a:p>
      </dsp:txBody>
      <dsp:txXfrm>
        <a:off x="3955596" y="3799001"/>
        <a:ext cx="2684445" cy="1301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E2530-12B0-4FCC-8DB8-42C81E9DF971}">
      <dsp:nvSpPr>
        <dsp:cNvPr id="0" name=""/>
        <dsp:cNvSpPr/>
      </dsp:nvSpPr>
      <dsp:spPr>
        <a:xfrm>
          <a:off x="2404261" y="887972"/>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2650684" y="930934"/>
        <a:ext cx="27549" cy="5515"/>
      </dsp:txXfrm>
    </dsp:sp>
    <dsp:sp modelId="{FA29336E-1FE7-450C-B21F-0F2ED1049910}">
      <dsp:nvSpPr>
        <dsp:cNvPr id="0" name=""/>
        <dsp:cNvSpPr/>
      </dsp:nvSpPr>
      <dsp:spPr>
        <a:xfrm>
          <a:off x="10421" y="215000"/>
          <a:ext cx="2395639" cy="1437383"/>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u="none" kern="1200" dirty="0">
              <a:latin typeface="STXihei" panose="02010600040101010101" pitchFamily="2" charset="-122"/>
              <a:ea typeface="STXihei" panose="02010600040101010101" pitchFamily="2" charset="-122"/>
              <a:cs typeface="Arial" panose="020B0604020202020204" pitchFamily="34" charset="0"/>
            </a:rPr>
            <a:t>Completed eligibility ap</a:t>
          </a:r>
          <a:r>
            <a:rPr lang="en-US" sz="1600" kern="1200" dirty="0">
              <a:latin typeface="STXihei" panose="02010600040101010101" pitchFamily="2" charset="-122"/>
              <a:ea typeface="STXihei" panose="02010600040101010101" pitchFamily="2" charset="-122"/>
              <a:cs typeface="Arial" panose="020B0604020202020204" pitchFamily="34" charset="0"/>
            </a:rPr>
            <a:t>plication submitted</a:t>
          </a:r>
        </a:p>
      </dsp:txBody>
      <dsp:txXfrm>
        <a:off x="10421" y="215000"/>
        <a:ext cx="2395639" cy="1437383"/>
      </dsp:txXfrm>
    </dsp:sp>
    <dsp:sp modelId="{02E90511-BD9B-40AF-B4AD-DD9ABC258F04}">
      <dsp:nvSpPr>
        <dsp:cNvPr id="0" name=""/>
        <dsp:cNvSpPr/>
      </dsp:nvSpPr>
      <dsp:spPr>
        <a:xfrm>
          <a:off x="5350897" y="887972"/>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5597321" y="930934"/>
        <a:ext cx="27549" cy="5515"/>
      </dsp:txXfrm>
    </dsp:sp>
    <dsp:sp modelId="{00FBCC8E-7F57-49B4-A8D2-A185CA91B66B}">
      <dsp:nvSpPr>
        <dsp:cNvPr id="0" name=""/>
        <dsp:cNvSpPr/>
      </dsp:nvSpPr>
      <dsp:spPr>
        <a:xfrm>
          <a:off x="2957058" y="215000"/>
          <a:ext cx="2395639" cy="14373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STXihei" panose="02010600040101010101" pitchFamily="2" charset="-122"/>
              <a:ea typeface="STXihei" panose="02010600040101010101" pitchFamily="2" charset="-122"/>
              <a:cs typeface="Arial" panose="020B0604020202020204" pitchFamily="34" charset="0"/>
            </a:rPr>
            <a:t>Eligibility worker at zone determines the individual is eligible for 1915(</a:t>
          </a:r>
          <a:r>
            <a:rPr lang="en-US" sz="1600" kern="1200" dirty="0" err="1">
              <a:solidFill>
                <a:schemeClr val="tx1"/>
              </a:solidFill>
              <a:latin typeface="STXihei" panose="02010600040101010101" pitchFamily="2" charset="-122"/>
              <a:ea typeface="STXihei" panose="02010600040101010101" pitchFamily="2" charset="-122"/>
              <a:cs typeface="Arial" panose="020B0604020202020204" pitchFamily="34" charset="0"/>
            </a:rPr>
            <a:t>i</a:t>
          </a:r>
          <a:r>
            <a:rPr lang="en-US" sz="1600" kern="1200" dirty="0">
              <a:solidFill>
                <a:schemeClr val="tx1"/>
              </a:solidFill>
              <a:latin typeface="STXihei" panose="02010600040101010101" pitchFamily="2" charset="-122"/>
              <a:ea typeface="STXihei" panose="02010600040101010101" pitchFamily="2" charset="-122"/>
              <a:cs typeface="Arial" panose="020B0604020202020204" pitchFamily="34" charset="0"/>
            </a:rPr>
            <a:t>) services</a:t>
          </a:r>
        </a:p>
      </dsp:txBody>
      <dsp:txXfrm>
        <a:off x="2957058" y="215000"/>
        <a:ext cx="2395639" cy="1437383"/>
      </dsp:txXfrm>
    </dsp:sp>
    <dsp:sp modelId="{73F0A55C-8BAC-4EF2-BE00-4D67A567D516}">
      <dsp:nvSpPr>
        <dsp:cNvPr id="0" name=""/>
        <dsp:cNvSpPr/>
      </dsp:nvSpPr>
      <dsp:spPr>
        <a:xfrm>
          <a:off x="1208241" y="1650583"/>
          <a:ext cx="5893273" cy="493949"/>
        </a:xfrm>
        <a:custGeom>
          <a:avLst/>
          <a:gdLst/>
          <a:ahLst/>
          <a:cxnLst/>
          <a:rect l="0" t="0" r="0" b="0"/>
          <a:pathLst>
            <a:path>
              <a:moveTo>
                <a:pt x="5893273" y="0"/>
              </a:moveTo>
              <a:lnTo>
                <a:pt x="5893273" y="264074"/>
              </a:lnTo>
              <a:lnTo>
                <a:pt x="0" y="264074"/>
              </a:lnTo>
              <a:lnTo>
                <a:pt x="0" y="493949"/>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4006963" y="1894800"/>
        <a:ext cx="295828" cy="5515"/>
      </dsp:txXfrm>
    </dsp:sp>
    <dsp:sp modelId="{B3DC65CD-91CE-420D-A697-8D84A5DB31C1}">
      <dsp:nvSpPr>
        <dsp:cNvPr id="0" name=""/>
        <dsp:cNvSpPr/>
      </dsp:nvSpPr>
      <dsp:spPr>
        <a:xfrm>
          <a:off x="5903694" y="215000"/>
          <a:ext cx="2395639" cy="1437383"/>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TXihei" panose="02010600040101010101" pitchFamily="2" charset="-122"/>
              <a:ea typeface="STXihei" panose="02010600040101010101" pitchFamily="2" charset="-122"/>
              <a:cs typeface="Arial" panose="020B0604020202020204" pitchFamily="34" charset="0"/>
            </a:rPr>
            <a:t>Individual chooses care coordinator, with or without assistance from navigator</a:t>
          </a:r>
        </a:p>
      </dsp:txBody>
      <dsp:txXfrm>
        <a:off x="5903694" y="215000"/>
        <a:ext cx="2395639" cy="1437383"/>
      </dsp:txXfrm>
    </dsp:sp>
    <dsp:sp modelId="{79B21A67-12FE-408F-B7F6-6D8E75A8417F}">
      <dsp:nvSpPr>
        <dsp:cNvPr id="0" name=""/>
        <dsp:cNvSpPr/>
      </dsp:nvSpPr>
      <dsp:spPr>
        <a:xfrm>
          <a:off x="2404261" y="2849905"/>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2650684" y="2892867"/>
        <a:ext cx="27549" cy="5515"/>
      </dsp:txXfrm>
    </dsp:sp>
    <dsp:sp modelId="{470F896E-F18F-433A-A656-094630D0582B}">
      <dsp:nvSpPr>
        <dsp:cNvPr id="0" name=""/>
        <dsp:cNvSpPr/>
      </dsp:nvSpPr>
      <dsp:spPr>
        <a:xfrm>
          <a:off x="10421" y="2176933"/>
          <a:ext cx="2395639" cy="143738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TXihei" panose="02010600040101010101" pitchFamily="2" charset="-122"/>
              <a:ea typeface="STXihei" panose="02010600040101010101" pitchFamily="2" charset="-122"/>
              <a:cs typeface="Arial" panose="020B0604020202020204" pitchFamily="34" charset="0"/>
            </a:rPr>
            <a:t>Individual and care coordinator develop person-centered plan of care</a:t>
          </a:r>
        </a:p>
      </dsp:txBody>
      <dsp:txXfrm>
        <a:off x="10421" y="2176933"/>
        <a:ext cx="2395639" cy="1437383"/>
      </dsp:txXfrm>
    </dsp:sp>
    <dsp:sp modelId="{FD7FD2A3-8687-4968-A9C1-67345444A6BF}">
      <dsp:nvSpPr>
        <dsp:cNvPr id="0" name=""/>
        <dsp:cNvSpPr/>
      </dsp:nvSpPr>
      <dsp:spPr>
        <a:xfrm>
          <a:off x="5350897" y="2849905"/>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5597321" y="2892867"/>
        <a:ext cx="27549" cy="5515"/>
      </dsp:txXfrm>
    </dsp:sp>
    <dsp:sp modelId="{75CAA354-59DC-4C9E-8C9B-4850ABA33C5F}">
      <dsp:nvSpPr>
        <dsp:cNvPr id="0" name=""/>
        <dsp:cNvSpPr/>
      </dsp:nvSpPr>
      <dsp:spPr>
        <a:xfrm>
          <a:off x="2957058" y="2176933"/>
          <a:ext cx="2395639" cy="143738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TXihei" panose="02010600040101010101" pitchFamily="2" charset="-122"/>
              <a:ea typeface="STXihei" panose="02010600040101010101" pitchFamily="2" charset="-122"/>
              <a:cs typeface="Arial" panose="020B0604020202020204" pitchFamily="34" charset="0"/>
            </a:rPr>
            <a:t>Care coordinator requests additional provider(s) on behalf of individual</a:t>
          </a:r>
        </a:p>
      </dsp:txBody>
      <dsp:txXfrm>
        <a:off x="2957058" y="2176933"/>
        <a:ext cx="2395639" cy="1437383"/>
      </dsp:txXfrm>
    </dsp:sp>
    <dsp:sp modelId="{140E1BF8-542C-4B61-8057-C8B4137DB795}">
      <dsp:nvSpPr>
        <dsp:cNvPr id="0" name=""/>
        <dsp:cNvSpPr/>
      </dsp:nvSpPr>
      <dsp:spPr>
        <a:xfrm>
          <a:off x="5903694" y="2176933"/>
          <a:ext cx="2395639" cy="1437383"/>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TXihei" panose="02010600040101010101" pitchFamily="2" charset="-122"/>
              <a:ea typeface="STXihei" panose="02010600040101010101" pitchFamily="2" charset="-122"/>
              <a:cs typeface="Arial" panose="020B0604020202020204" pitchFamily="34" charset="0"/>
            </a:rPr>
            <a:t>Additional provider requests pre-authorization, services are provided</a:t>
          </a:r>
        </a:p>
      </dsp:txBody>
      <dsp:txXfrm>
        <a:off x="5903694" y="2176933"/>
        <a:ext cx="2395639" cy="14373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E282D3-D4A5-A84B-8464-15DE90E5B4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3DDC38-6663-E04A-AC2E-C7CEC3FD41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FA92CD-AC42-B049-B868-8ACB93294A8A}" type="datetimeFigureOut">
              <a:rPr lang="en-US" smtClean="0"/>
              <a:t>10/4/2024</a:t>
            </a:fld>
            <a:endParaRPr lang="en-US"/>
          </a:p>
        </p:txBody>
      </p:sp>
      <p:sp>
        <p:nvSpPr>
          <p:cNvPr id="4" name="Footer Placeholder 3">
            <a:extLst>
              <a:ext uri="{FF2B5EF4-FFF2-40B4-BE49-F238E27FC236}">
                <a16:creationId xmlns:a16="http://schemas.microsoft.com/office/drawing/2014/main" id="{FAF6781E-DFB5-7846-A4C0-C03F6C5423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E9A8BD-AE81-5E41-9679-C119DB9B3F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01F24E-1D3E-FC47-8947-CD8464F892F4}" type="slidenum">
              <a:rPr lang="en-US" smtClean="0"/>
              <a:t>‹#›</a:t>
            </a:fld>
            <a:endParaRPr lang="en-US"/>
          </a:p>
        </p:txBody>
      </p:sp>
    </p:spTree>
    <p:extLst>
      <p:ext uri="{BB962C8B-B14F-4D97-AF65-F5344CB8AC3E}">
        <p14:creationId xmlns:p14="http://schemas.microsoft.com/office/powerpoint/2010/main" val="1520294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6E11E-2B47-7D49-9C51-93F11536362A}"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4B0C1-2808-4543-8245-652466B50F69}" type="slidenum">
              <a:rPr lang="en-US" smtClean="0"/>
              <a:t>‹#›</a:t>
            </a:fld>
            <a:endParaRPr lang="en-US"/>
          </a:p>
        </p:txBody>
      </p:sp>
    </p:spTree>
    <p:extLst>
      <p:ext uri="{BB962C8B-B14F-4D97-AF65-F5344CB8AC3E}">
        <p14:creationId xmlns:p14="http://schemas.microsoft.com/office/powerpoint/2010/main" val="3763851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4B0C1-2808-4543-8245-652466B50F69}" type="slidenum">
              <a:rPr lang="en-US" smtClean="0"/>
              <a:t>2</a:t>
            </a:fld>
            <a:endParaRPr lang="en-US"/>
          </a:p>
        </p:txBody>
      </p:sp>
    </p:spTree>
    <p:extLst>
      <p:ext uri="{BB962C8B-B14F-4D97-AF65-F5344CB8AC3E}">
        <p14:creationId xmlns:p14="http://schemas.microsoft.com/office/powerpoint/2010/main" val="186933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21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57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2019 ND legislature passed to create a new program that was expansion of the FTR model beyond the DOCR specific population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A8B21-5EE4-4487-834F-BA88397FE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11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60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discussed earlier in 2018 there was a study facilitated that highlighted the needs for more community-based support service for people with behavioral health, a 1915i state plan amendment was created to respond to those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C3DF8-A034-4CDB-A239-CDE45EFC1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61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been working together with behavioral health providers and providing agencies working with adults with physical disabilities and aging to work to meet their caring support needs as well as their behavioral health needs, Jake is going to highlight some programs that assist financially and practically in helping people find and securing housing in the community.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24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been working together with behavioral health providers and providing agencies working with adults with physical disabilities and aging to work to meet their caring support needs as well as their behavioral health needs, Jake is going to highlight some programs that assist financially and practically in helping people find and securing housing in the community.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19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34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74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96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3</a:t>
            </a:fld>
            <a:endParaRPr lang="en-US"/>
          </a:p>
        </p:txBody>
      </p:sp>
    </p:spTree>
    <p:extLst>
      <p:ext uri="{BB962C8B-B14F-4D97-AF65-F5344CB8AC3E}">
        <p14:creationId xmlns:p14="http://schemas.microsoft.com/office/powerpoint/2010/main" val="3102293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514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8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Lindsay Sarver is the Community Health Improvement Strategist for Healthy Jackson County Coalition, a cohort of over three hundred community stakeholders seeking to improve the health of Jackson County, IN and surrounding areas. Ms. Sarver has two decades experience in social services, working with adults and adolescents experiencing serious mental illness, substance use, and individual and collective trauma. Lindsay's education is in Justice Studies, with an emphasis on human rights from Arizona State University; she has pursued additional certifications in chemical addictions counseling, obtained her Masters in Paralegal Studies from the George Washington University, and had the privilege of studying the impact of collective and individual trauma in South Africa. Lindsay works through the hospital and Healthy Jackson County to create collaboration and address logistical and ideological barriers to success in clinical and community settings seeking to improve mental health and substance use interventions.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42</a:t>
            </a:fld>
            <a:endParaRPr lang="en-US"/>
          </a:p>
        </p:txBody>
      </p:sp>
    </p:spTree>
    <p:extLst>
      <p:ext uri="{BB962C8B-B14F-4D97-AF65-F5344CB8AC3E}">
        <p14:creationId xmlns:p14="http://schemas.microsoft.com/office/powerpoint/2010/main" val="1202300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10"/>
          </p:nvPr>
        </p:nvSpPr>
        <p:spPr/>
        <p:txBody>
          <a:bodyPr/>
          <a:lstStyle/>
          <a:p>
            <a:fld id="{6786F857-82D6-584B-957F-C5CFC6C925B8}" type="slidenum">
              <a:rPr lang="en-US" smtClean="0"/>
              <a:t>43</a:t>
            </a:fld>
            <a:endParaRPr lang="en-US"/>
          </a:p>
        </p:txBody>
      </p:sp>
    </p:spTree>
    <p:extLst>
      <p:ext uri="{BB962C8B-B14F-4D97-AF65-F5344CB8AC3E}">
        <p14:creationId xmlns:p14="http://schemas.microsoft.com/office/powerpoint/2010/main" val="2405514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47</a:t>
            </a:fld>
            <a:endParaRPr lang="en-US"/>
          </a:p>
        </p:txBody>
      </p:sp>
    </p:spTree>
    <p:extLst>
      <p:ext uri="{BB962C8B-B14F-4D97-AF65-F5344CB8AC3E}">
        <p14:creationId xmlns:p14="http://schemas.microsoft.com/office/powerpoint/2010/main" val="2113513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4B0C1-2808-4543-8245-652466B50F69}" type="slidenum">
              <a:rPr lang="en-US" smtClean="0"/>
              <a:t>48</a:t>
            </a:fld>
            <a:endParaRPr lang="en-US"/>
          </a:p>
        </p:txBody>
      </p:sp>
    </p:spTree>
    <p:extLst>
      <p:ext uri="{BB962C8B-B14F-4D97-AF65-F5344CB8AC3E}">
        <p14:creationId xmlns:p14="http://schemas.microsoft.com/office/powerpoint/2010/main" val="65790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Bios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Jake Reuter </a:t>
            </a:r>
            <a:r>
              <a:rPr lang="en-US" sz="1800" dirty="0">
                <a:effectLst/>
                <a:latin typeface="Calibri" panose="020F0502020204030204" pitchFamily="34" charset="0"/>
                <a:ea typeface="Calibri" panose="020F0502020204030204" pitchFamily="34" charset="0"/>
              </a:rPr>
              <a:t>is a program administrator with the North Dakota Department of Health and Human Services, Adult and Aging Services Section. In this role he oversees a Transition and Diversion Service assisting individuals with varied disabilities with a return to the community or to maintain their community living with support services. Jake was the Money Follows the Person Grant Program Administrator for ND from 2007 to 2022 working on enhancing the use of Medicaid for community services. </a:t>
            </a:r>
          </a:p>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4</a:t>
            </a:fld>
            <a:endParaRPr lang="en-US"/>
          </a:p>
        </p:txBody>
      </p:sp>
    </p:spTree>
    <p:extLst>
      <p:ext uri="{BB962C8B-B14F-4D97-AF65-F5344CB8AC3E}">
        <p14:creationId xmlns:p14="http://schemas.microsoft.com/office/powerpoint/2010/main" val="372262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9</a:t>
            </a:fld>
            <a:endParaRPr lang="en-US"/>
          </a:p>
        </p:txBody>
      </p:sp>
    </p:spTree>
    <p:extLst>
      <p:ext uri="{BB962C8B-B14F-4D97-AF65-F5344CB8AC3E}">
        <p14:creationId xmlns:p14="http://schemas.microsoft.com/office/powerpoint/2010/main" val="19132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11</a:t>
            </a:fld>
            <a:endParaRPr lang="en-US"/>
          </a:p>
        </p:txBody>
      </p:sp>
    </p:spTree>
    <p:extLst>
      <p:ext uri="{BB962C8B-B14F-4D97-AF65-F5344CB8AC3E}">
        <p14:creationId xmlns:p14="http://schemas.microsoft.com/office/powerpoint/2010/main" val="360151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2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NDCC gave authorization to the ND Department of Health and Human Services, Behavioral Health Division and DOCR funding and FTE’s to create a community behavioral health program. I’m going to highlight some state funded and Medicaid funded programs/services that have expanded the availability of support services for individuals.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28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91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121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3500-5D6C-2148-8343-7F1E86A4CD89}"/>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9160DD8-8E1E-C244-9D6B-51B111CD53B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F1592E71-33A7-F7E4-8769-8C52A1EAFDDA}"/>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122629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1E1A-2FE7-624C-8088-403606568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14445B-E18D-6F40-9A4A-0AEAA72E5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EC5463B-95C8-D6F1-86F4-EDC5E14BA4EF}"/>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73665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13DE0D-F055-AB45-8317-7FA32EF22E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B8567-D713-0543-B758-CDABB5DC8A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B9257B-020E-3225-6059-C237799B5F0E}"/>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49841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6DB8-EA90-22FC-3793-C6B4E215C1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9570B2-549A-7AA5-E2BD-6839748A7B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5229A9-A414-E05C-413E-8630AB9301FF}"/>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5" name="Footer Placeholder 4">
            <a:extLst>
              <a:ext uri="{FF2B5EF4-FFF2-40B4-BE49-F238E27FC236}">
                <a16:creationId xmlns:a16="http://schemas.microsoft.com/office/drawing/2014/main" id="{65E636E5-797F-EFBC-9DCB-8F7A55235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B2060-0517-6DD5-4D9F-DA0B9DF8AAB1}"/>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844682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58D6-BFCB-D9B7-3C89-0F525F509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0DFFA-71E4-12E0-9C7A-E260CD340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ACB53-2036-0A96-4B04-BBF47752B607}"/>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5" name="Footer Placeholder 4">
            <a:extLst>
              <a:ext uri="{FF2B5EF4-FFF2-40B4-BE49-F238E27FC236}">
                <a16:creationId xmlns:a16="http://schemas.microsoft.com/office/drawing/2014/main" id="{4B3BAE6B-0139-6A2E-0FBA-11CE2ADDF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BB8E9-F0E5-612D-3D5A-AEFC4BC808E4}"/>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295100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F705-BE22-25D5-FDEE-345D66524A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600726-28CA-19B4-FBFB-547536E857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AF2034-5913-9839-5404-EBFFB465D9FA}"/>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5" name="Footer Placeholder 4">
            <a:extLst>
              <a:ext uri="{FF2B5EF4-FFF2-40B4-BE49-F238E27FC236}">
                <a16:creationId xmlns:a16="http://schemas.microsoft.com/office/drawing/2014/main" id="{00CA7773-1804-ED68-F067-656519D72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981AE-8487-6A82-5B77-07012F02FD6F}"/>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765097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FBF4-1B6D-FCF5-32E5-8542DBF6E2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FB47B-FE7F-AA53-65A6-C117799438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A7A0F7-D529-30E4-696D-679A138835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6824E9-6836-D7ED-BB94-300467DC03B2}"/>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6" name="Footer Placeholder 5">
            <a:extLst>
              <a:ext uri="{FF2B5EF4-FFF2-40B4-BE49-F238E27FC236}">
                <a16:creationId xmlns:a16="http://schemas.microsoft.com/office/drawing/2014/main" id="{D2BC193E-6073-F640-EC1A-AC719EEC3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6943EF-4D6D-F84F-5D71-108B82E005FD}"/>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194652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8DF2-C548-DF42-8D5A-406DBDA0FD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290D60-4CF2-49C2-7233-DAD5370D4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DF4ABC-C9F0-F0E1-B6EE-483A77BCF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1D6B67-D689-4658-043A-A70409631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331CF-DB62-D1F9-64DF-D36FCB2D82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39881-E61E-79A3-63EC-054752567E2A}"/>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8" name="Footer Placeholder 7">
            <a:extLst>
              <a:ext uri="{FF2B5EF4-FFF2-40B4-BE49-F238E27FC236}">
                <a16:creationId xmlns:a16="http://schemas.microsoft.com/office/drawing/2014/main" id="{E9249B20-8CF1-8025-3A72-1AC7794570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37A4C3-CF00-6EBA-0E27-ECE173F440A2}"/>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2233274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3EB38-C6E9-5164-FB75-9468123B84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F181C1-B924-6C9A-95BC-326545AE28E5}"/>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4" name="Footer Placeholder 3">
            <a:extLst>
              <a:ext uri="{FF2B5EF4-FFF2-40B4-BE49-F238E27FC236}">
                <a16:creationId xmlns:a16="http://schemas.microsoft.com/office/drawing/2014/main" id="{6F55689B-A70D-A339-9F70-CD5A3E866E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658174-330B-2240-BD40-380927561B8B}"/>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730484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F7DE8-7264-B249-85EA-50389C5B362F}"/>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3" name="Footer Placeholder 2">
            <a:extLst>
              <a:ext uri="{FF2B5EF4-FFF2-40B4-BE49-F238E27FC236}">
                <a16:creationId xmlns:a16="http://schemas.microsoft.com/office/drawing/2014/main" id="{DDE7D95B-56D8-2B8D-8889-B4589B8F50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16AFC7-1033-6092-8245-598DF36630C0}"/>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151201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C5EF-96F5-FB65-132B-6A90C06A6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DC00C-47CD-22BF-9F57-3576205AF8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B83A4-AA64-216A-0D29-CE8317ED2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6C58C-13C3-9D8F-594D-7E086B1B49A4}"/>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6" name="Footer Placeholder 5">
            <a:extLst>
              <a:ext uri="{FF2B5EF4-FFF2-40B4-BE49-F238E27FC236}">
                <a16:creationId xmlns:a16="http://schemas.microsoft.com/office/drawing/2014/main" id="{D972CD88-1493-4EC6-1A9D-57F433D32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A2E8B1-4126-08C5-8805-C64B1F9E9E66}"/>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297592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0F-6DC3-874E-A245-5B13E2844537}"/>
              </a:ext>
            </a:extLst>
          </p:cNvPr>
          <p:cNvSpPr>
            <a:spLocks noGrp="1"/>
          </p:cNvSpPr>
          <p:nvPr>
            <p:ph type="title"/>
          </p:nvPr>
        </p:nvSpPr>
        <p:spPr>
          <a:xfrm>
            <a:off x="1415143" y="184511"/>
            <a:ext cx="10509634" cy="1096561"/>
          </a:xfrm>
        </p:spPr>
        <p:txBody>
          <a:bodyPr>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7AE2A1-B82B-AB47-9AA8-D91647C405E2}"/>
              </a:ext>
            </a:extLst>
          </p:cNvPr>
          <p:cNvSpPr>
            <a:spLocks noGrp="1"/>
          </p:cNvSpPr>
          <p:nvPr>
            <p:ph idx="1"/>
          </p:nvPr>
        </p:nvSpPr>
        <p:spPr>
          <a:xfrm>
            <a:off x="1415140" y="1433945"/>
            <a:ext cx="10509635" cy="523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4DACD64-A65A-8B4B-9FF5-3EE2808857A6}"/>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207008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F38C1-11C1-9349-0DEA-0A4FF82D1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6F068-3E46-D7DB-43F0-645D737899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1F11C3-3A65-7FCB-1A78-C167F90FE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C9CC3E-D1C6-7BBC-54A5-A67861583AF5}"/>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6" name="Footer Placeholder 5">
            <a:extLst>
              <a:ext uri="{FF2B5EF4-FFF2-40B4-BE49-F238E27FC236}">
                <a16:creationId xmlns:a16="http://schemas.microsoft.com/office/drawing/2014/main" id="{9F942780-93AD-19E3-5A7F-E6C92D86F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5C22F-A982-66FF-2EB5-09719E9CA77A}"/>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371706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F9285-FC1B-574D-BB0B-D0461C78F2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6F376D-74BF-8053-C949-A5FA94ECB2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5220C-DFB7-DFB2-FBA1-0F7CFD84CE71}"/>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5" name="Footer Placeholder 4">
            <a:extLst>
              <a:ext uri="{FF2B5EF4-FFF2-40B4-BE49-F238E27FC236}">
                <a16:creationId xmlns:a16="http://schemas.microsoft.com/office/drawing/2014/main" id="{F640499A-4973-08BA-069A-2FC7CC847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9C0E2-859D-E934-AABB-F49EF0FB3B96}"/>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298307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D0693-3919-40BD-5C76-467F2D063A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222A91-1D25-C315-A666-6336CE31B8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96EB2-C925-0D86-5F00-303A01F4ACBF}"/>
              </a:ext>
            </a:extLst>
          </p:cNvPr>
          <p:cNvSpPr>
            <a:spLocks noGrp="1"/>
          </p:cNvSpPr>
          <p:nvPr>
            <p:ph type="dt" sz="half" idx="10"/>
          </p:nvPr>
        </p:nvSpPr>
        <p:spPr/>
        <p:txBody>
          <a:bodyPr/>
          <a:lstStyle/>
          <a:p>
            <a:fld id="{42E2353A-DDB9-45D6-88C1-C6852E90634E}" type="datetimeFigureOut">
              <a:rPr lang="en-US" smtClean="0"/>
              <a:t>10/4/2024</a:t>
            </a:fld>
            <a:endParaRPr lang="en-US"/>
          </a:p>
        </p:txBody>
      </p:sp>
      <p:sp>
        <p:nvSpPr>
          <p:cNvPr id="5" name="Footer Placeholder 4">
            <a:extLst>
              <a:ext uri="{FF2B5EF4-FFF2-40B4-BE49-F238E27FC236}">
                <a16:creationId xmlns:a16="http://schemas.microsoft.com/office/drawing/2014/main" id="{730C7B03-1B2B-5B01-481F-2E11F7A08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64557-894C-89F7-2ABB-2E296B0702A0}"/>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08322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hasCustomPrompt="1"/>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hasCustomPrompt="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438239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025420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7"/>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35129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63602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41453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smtClean="0"/>
              <a:pPr/>
              <a:t>10/4/2024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56595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7"/>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7"/>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smtClean="0"/>
              <a:pPr/>
              <a:t>10/4/2024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2034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BED2-1D47-9A43-B40B-5EA1A7F14ACE}"/>
              </a:ext>
            </a:extLst>
          </p:cNvPr>
          <p:cNvSpPr>
            <a:spLocks noGrp="1"/>
          </p:cNvSpPr>
          <p:nvPr>
            <p:ph type="title"/>
          </p:nvPr>
        </p:nvSpPr>
        <p:spPr>
          <a:xfrm>
            <a:off x="831850" y="114862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1851E-3DC1-CF4D-8395-7426AD465BC2}"/>
              </a:ext>
            </a:extLst>
          </p:cNvPr>
          <p:cNvSpPr>
            <a:spLocks noGrp="1"/>
          </p:cNvSpPr>
          <p:nvPr>
            <p:ph type="body" idx="1"/>
          </p:nvPr>
        </p:nvSpPr>
        <p:spPr>
          <a:xfrm>
            <a:off x="831850" y="4028349"/>
            <a:ext cx="10515600" cy="218541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8F4C5D45-438D-BDC3-C00A-78C814C1E46C}"/>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898239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smtClean="0"/>
              <a:pPr/>
              <a:t>10/4/2024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56909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8427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906982" y="1852122"/>
            <a:ext cx="2458231" cy="200867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7"/>
            <a:ext cx="2834640" cy="2321991"/>
          </a:xfrm>
        </p:spPr>
        <p:txBody>
          <a:bodyPr anchor="t">
            <a:normAutofit/>
          </a:bodyPr>
          <a:lstStyle>
            <a:lvl1pPr marL="0" indent="0">
              <a:lnSpc>
                <a:spcPct val="100000"/>
              </a:lnSpc>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10/4/2024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6" y="1852122"/>
            <a:ext cx="2458231" cy="200867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30" y="1852122"/>
            <a:ext cx="2458231" cy="200867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3" y="3971925"/>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7" y="3971925"/>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1" y="3971925"/>
            <a:ext cx="2458231"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12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10/4/2024</a:t>
            </a:fld>
            <a:endParaRPr lang="en-US"/>
          </a:p>
        </p:txBody>
      </p:sp>
      <p:sp>
        <p:nvSpPr>
          <p:cNvPr id="9" name="Footer Placeholder 8"/>
          <p:cNvSpPr>
            <a:spLocks noGrp="1"/>
          </p:cNvSpPr>
          <p:nvPr>
            <p:ph type="ftr" sz="quarter" idx="11"/>
          </p:nvPr>
        </p:nvSpPr>
        <p:spPr>
          <a:xfrm>
            <a:off x="3499102" y="6356351"/>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97844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005511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0180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hasCustomPrompt="1"/>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hasCustomPrompt="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28204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038988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732100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12057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6251D-C297-654D-8B55-C95E1E59B7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DD4D4A-B28E-6F4B-B64B-E55F799047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4EFBA-9664-FD41-B29D-44DDAAF64C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4D48EA1-AE75-BC29-56DC-F0D26724BFBD}"/>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261887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41916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3070900"/>
          </a:xfrm>
        </p:spPr>
        <p:txBody>
          <a:bodyPr/>
          <a:lstStyle>
            <a:lvl1pPr>
              <a:lnSpc>
                <a:spcPct val="100000"/>
              </a:lnSpc>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3061756"/>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3052612"/>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930585" y="3348188"/>
            <a:ext cx="2417874" cy="3080044"/>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211359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hasCustomPrompt="1"/>
          </p:nvPr>
        </p:nvSpPr>
        <p:spPr>
          <a:xfrm>
            <a:off x="2875313" y="1957642"/>
            <a:ext cx="2895172" cy="1087399"/>
          </a:xfrm>
        </p:spPr>
        <p:txBody>
          <a:bodyPr/>
          <a:lstStyle>
            <a:lvl1pPr marL="0" indent="0">
              <a:lnSpc>
                <a:spcPct val="100000"/>
              </a:lnSpc>
              <a:buFontTx/>
              <a:buNone/>
              <a:defRPr/>
            </a:lvl1pPr>
          </a:lstStyle>
          <a:p>
            <a:pPr lvl="0"/>
            <a:r>
              <a:rPr lang="en-US"/>
              <a:t>Text</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hasCustomPrompt="1"/>
          </p:nvPr>
        </p:nvSpPr>
        <p:spPr>
          <a:xfrm>
            <a:off x="478346" y="1957642"/>
            <a:ext cx="2229344" cy="1087399"/>
          </a:xfrm>
        </p:spPr>
        <p:txBody>
          <a:bodyPr/>
          <a:lstStyle>
            <a:lvl1pPr>
              <a:defRPr/>
            </a:lvl1pPr>
          </a:lstStyle>
          <a:p>
            <a:pPr lvl="0"/>
            <a:r>
              <a:rPr lang="en-US"/>
              <a:t>Picture</a:t>
            </a:r>
          </a:p>
        </p:txBody>
      </p:sp>
      <p:sp>
        <p:nvSpPr>
          <p:cNvPr id="26" name="Content Placeholder 2">
            <a:extLst>
              <a:ext uri="{FF2B5EF4-FFF2-40B4-BE49-F238E27FC236}">
                <a16:creationId xmlns:a16="http://schemas.microsoft.com/office/drawing/2014/main" id="{DD0BA7EE-C953-4E31-AFAE-52B7AD732ACB}"/>
              </a:ext>
            </a:extLst>
          </p:cNvPr>
          <p:cNvSpPr>
            <a:spLocks noGrp="1"/>
          </p:cNvSpPr>
          <p:nvPr>
            <p:ph idx="11" hasCustomPrompt="1"/>
          </p:nvPr>
        </p:nvSpPr>
        <p:spPr>
          <a:xfrm>
            <a:off x="8729699" y="1957642"/>
            <a:ext cx="2895172" cy="1087399"/>
          </a:xfrm>
        </p:spPr>
        <p:txBody>
          <a:bodyPr/>
          <a:lstStyle>
            <a:lvl1pPr marL="0" indent="0">
              <a:lnSpc>
                <a:spcPct val="100000"/>
              </a:lnSpc>
              <a:buFontTx/>
              <a:buNone/>
              <a:defRPr/>
            </a:lvl1pPr>
          </a:lstStyle>
          <a:p>
            <a:pPr lvl="0"/>
            <a:r>
              <a:rPr lang="en-US"/>
              <a:t>Text</a:t>
            </a:r>
          </a:p>
        </p:txBody>
      </p:sp>
      <p:sp>
        <p:nvSpPr>
          <p:cNvPr id="27" name="Content Placeholder 2">
            <a:extLst>
              <a:ext uri="{FF2B5EF4-FFF2-40B4-BE49-F238E27FC236}">
                <a16:creationId xmlns:a16="http://schemas.microsoft.com/office/drawing/2014/main" id="{82994196-8975-4920-98C7-6F0B70B4B066}"/>
              </a:ext>
            </a:extLst>
          </p:cNvPr>
          <p:cNvSpPr>
            <a:spLocks noGrp="1"/>
          </p:cNvSpPr>
          <p:nvPr>
            <p:ph idx="12" hasCustomPrompt="1"/>
          </p:nvPr>
        </p:nvSpPr>
        <p:spPr>
          <a:xfrm>
            <a:off x="6332732" y="1957642"/>
            <a:ext cx="2229344" cy="1087399"/>
          </a:xfrm>
        </p:spPr>
        <p:txBody>
          <a:bodyPr/>
          <a:lstStyle>
            <a:lvl1pPr>
              <a:defRPr/>
            </a:lvl1pPr>
          </a:lstStyle>
          <a:p>
            <a:pPr lvl="0"/>
            <a:r>
              <a:rPr lang="en-US"/>
              <a:t>Picture</a:t>
            </a:r>
          </a:p>
        </p:txBody>
      </p:sp>
      <p:sp>
        <p:nvSpPr>
          <p:cNvPr id="28" name="Content Placeholder 2">
            <a:extLst>
              <a:ext uri="{FF2B5EF4-FFF2-40B4-BE49-F238E27FC236}">
                <a16:creationId xmlns:a16="http://schemas.microsoft.com/office/drawing/2014/main" id="{2169A172-F0E2-4E64-BA16-B76FCEB205C0}"/>
              </a:ext>
            </a:extLst>
          </p:cNvPr>
          <p:cNvSpPr>
            <a:spLocks noGrp="1"/>
          </p:cNvSpPr>
          <p:nvPr>
            <p:ph idx="13" hasCustomPrompt="1"/>
          </p:nvPr>
        </p:nvSpPr>
        <p:spPr>
          <a:xfrm>
            <a:off x="2875313" y="3366590"/>
            <a:ext cx="2895172" cy="1087399"/>
          </a:xfrm>
        </p:spPr>
        <p:txBody>
          <a:bodyPr/>
          <a:lstStyle>
            <a:lvl1pPr marL="0" indent="0">
              <a:lnSpc>
                <a:spcPct val="100000"/>
              </a:lnSpc>
              <a:buFontTx/>
              <a:buNone/>
              <a:defRPr/>
            </a:lvl1pPr>
          </a:lstStyle>
          <a:p>
            <a:pPr lvl="0"/>
            <a:r>
              <a:rPr lang="en-US"/>
              <a:t>Text</a:t>
            </a:r>
          </a:p>
        </p:txBody>
      </p:sp>
      <p:sp>
        <p:nvSpPr>
          <p:cNvPr id="29" name="Content Placeholder 2">
            <a:extLst>
              <a:ext uri="{FF2B5EF4-FFF2-40B4-BE49-F238E27FC236}">
                <a16:creationId xmlns:a16="http://schemas.microsoft.com/office/drawing/2014/main" id="{2D7926CE-C177-4D2E-8535-F88CD701EB7A}"/>
              </a:ext>
            </a:extLst>
          </p:cNvPr>
          <p:cNvSpPr>
            <a:spLocks noGrp="1"/>
          </p:cNvSpPr>
          <p:nvPr>
            <p:ph idx="14" hasCustomPrompt="1"/>
          </p:nvPr>
        </p:nvSpPr>
        <p:spPr>
          <a:xfrm>
            <a:off x="478346" y="3366590"/>
            <a:ext cx="2229344" cy="1087399"/>
          </a:xfrm>
        </p:spPr>
        <p:txBody>
          <a:bodyPr/>
          <a:lstStyle>
            <a:lvl1pPr>
              <a:defRPr/>
            </a:lvl1pPr>
          </a:lstStyle>
          <a:p>
            <a:pPr lvl="0"/>
            <a:r>
              <a:rPr lang="en-US"/>
              <a:t>Picture</a:t>
            </a:r>
          </a:p>
        </p:txBody>
      </p:sp>
      <p:sp>
        <p:nvSpPr>
          <p:cNvPr id="30" name="Content Placeholder 2">
            <a:extLst>
              <a:ext uri="{FF2B5EF4-FFF2-40B4-BE49-F238E27FC236}">
                <a16:creationId xmlns:a16="http://schemas.microsoft.com/office/drawing/2014/main" id="{5B0899B2-7F68-488E-A2F4-08480041D0EC}"/>
              </a:ext>
            </a:extLst>
          </p:cNvPr>
          <p:cNvSpPr>
            <a:spLocks noGrp="1"/>
          </p:cNvSpPr>
          <p:nvPr>
            <p:ph idx="15" hasCustomPrompt="1"/>
          </p:nvPr>
        </p:nvSpPr>
        <p:spPr>
          <a:xfrm>
            <a:off x="8729699" y="3366590"/>
            <a:ext cx="2895172" cy="1087399"/>
          </a:xfrm>
        </p:spPr>
        <p:txBody>
          <a:bodyPr/>
          <a:lstStyle>
            <a:lvl1pPr marL="0" indent="0">
              <a:lnSpc>
                <a:spcPct val="100000"/>
              </a:lnSpc>
              <a:buFontTx/>
              <a:buNone/>
              <a:defRPr/>
            </a:lvl1pPr>
          </a:lstStyle>
          <a:p>
            <a:pPr lvl="0"/>
            <a:r>
              <a:rPr lang="en-US"/>
              <a:t>Text</a:t>
            </a:r>
          </a:p>
        </p:txBody>
      </p:sp>
      <p:sp>
        <p:nvSpPr>
          <p:cNvPr id="31" name="Content Placeholder 2">
            <a:extLst>
              <a:ext uri="{FF2B5EF4-FFF2-40B4-BE49-F238E27FC236}">
                <a16:creationId xmlns:a16="http://schemas.microsoft.com/office/drawing/2014/main" id="{526B3C76-5310-4184-A657-47D097A877A1}"/>
              </a:ext>
            </a:extLst>
          </p:cNvPr>
          <p:cNvSpPr>
            <a:spLocks noGrp="1"/>
          </p:cNvSpPr>
          <p:nvPr>
            <p:ph idx="16" hasCustomPrompt="1"/>
          </p:nvPr>
        </p:nvSpPr>
        <p:spPr>
          <a:xfrm>
            <a:off x="6332732" y="3366590"/>
            <a:ext cx="2229344" cy="1087399"/>
          </a:xfrm>
        </p:spPr>
        <p:txBody>
          <a:bodyPr/>
          <a:lstStyle>
            <a:lvl1pPr>
              <a:defRPr/>
            </a:lvl1pPr>
          </a:lstStyle>
          <a:p>
            <a:pPr lvl="0"/>
            <a:r>
              <a:rPr lang="en-US"/>
              <a:t>Picture</a:t>
            </a:r>
          </a:p>
        </p:txBody>
      </p:sp>
      <p:sp>
        <p:nvSpPr>
          <p:cNvPr id="32" name="Content Placeholder 2">
            <a:extLst>
              <a:ext uri="{FF2B5EF4-FFF2-40B4-BE49-F238E27FC236}">
                <a16:creationId xmlns:a16="http://schemas.microsoft.com/office/drawing/2014/main" id="{2405E5A2-3EE7-4525-B1A2-03C48BB1DCC0}"/>
              </a:ext>
            </a:extLst>
          </p:cNvPr>
          <p:cNvSpPr>
            <a:spLocks noGrp="1"/>
          </p:cNvSpPr>
          <p:nvPr>
            <p:ph idx="17" hasCustomPrompt="1"/>
          </p:nvPr>
        </p:nvSpPr>
        <p:spPr>
          <a:xfrm>
            <a:off x="2875313" y="4816281"/>
            <a:ext cx="2895172" cy="1087399"/>
          </a:xfrm>
        </p:spPr>
        <p:txBody>
          <a:bodyPr/>
          <a:lstStyle>
            <a:lvl1pPr marL="0" indent="0">
              <a:lnSpc>
                <a:spcPct val="100000"/>
              </a:lnSpc>
              <a:buFontTx/>
              <a:buNone/>
              <a:defRPr/>
            </a:lvl1pPr>
          </a:lstStyle>
          <a:p>
            <a:pPr lvl="0"/>
            <a:r>
              <a:rPr lang="en-US"/>
              <a:t>Text</a:t>
            </a:r>
          </a:p>
        </p:txBody>
      </p:sp>
      <p:sp>
        <p:nvSpPr>
          <p:cNvPr id="33" name="Content Placeholder 2">
            <a:extLst>
              <a:ext uri="{FF2B5EF4-FFF2-40B4-BE49-F238E27FC236}">
                <a16:creationId xmlns:a16="http://schemas.microsoft.com/office/drawing/2014/main" id="{7F34308F-4B3F-463D-82BC-DDEA591F2C5B}"/>
              </a:ext>
            </a:extLst>
          </p:cNvPr>
          <p:cNvSpPr>
            <a:spLocks noGrp="1"/>
          </p:cNvSpPr>
          <p:nvPr>
            <p:ph idx="18" hasCustomPrompt="1"/>
          </p:nvPr>
        </p:nvSpPr>
        <p:spPr>
          <a:xfrm>
            <a:off x="478346" y="4816281"/>
            <a:ext cx="2229344" cy="1087399"/>
          </a:xfrm>
        </p:spPr>
        <p:txBody>
          <a:bodyPr/>
          <a:lstStyle>
            <a:lvl1pPr>
              <a:defRPr/>
            </a:lvl1pPr>
          </a:lstStyle>
          <a:p>
            <a:pPr lvl="0"/>
            <a:r>
              <a:rPr lang="en-US"/>
              <a:t>Picture</a:t>
            </a:r>
          </a:p>
        </p:txBody>
      </p:sp>
      <p:sp>
        <p:nvSpPr>
          <p:cNvPr id="34" name="Content Placeholder 2">
            <a:extLst>
              <a:ext uri="{FF2B5EF4-FFF2-40B4-BE49-F238E27FC236}">
                <a16:creationId xmlns:a16="http://schemas.microsoft.com/office/drawing/2014/main" id="{57DA3DB4-33B5-4640-ABA5-DC4403E1F292}"/>
              </a:ext>
            </a:extLst>
          </p:cNvPr>
          <p:cNvSpPr>
            <a:spLocks noGrp="1"/>
          </p:cNvSpPr>
          <p:nvPr>
            <p:ph idx="19" hasCustomPrompt="1"/>
          </p:nvPr>
        </p:nvSpPr>
        <p:spPr>
          <a:xfrm>
            <a:off x="8729699" y="4816281"/>
            <a:ext cx="2895172" cy="1087399"/>
          </a:xfrm>
        </p:spPr>
        <p:txBody>
          <a:bodyPr/>
          <a:lstStyle>
            <a:lvl1pPr marL="0" indent="0">
              <a:lnSpc>
                <a:spcPct val="100000"/>
              </a:lnSpc>
              <a:buFontTx/>
              <a:buNone/>
              <a:defRPr/>
            </a:lvl1pPr>
          </a:lstStyle>
          <a:p>
            <a:pPr lvl="0"/>
            <a:r>
              <a:rPr lang="en-US"/>
              <a:t>Text</a:t>
            </a:r>
          </a:p>
        </p:txBody>
      </p:sp>
      <p:sp>
        <p:nvSpPr>
          <p:cNvPr id="35" name="Content Placeholder 2">
            <a:extLst>
              <a:ext uri="{FF2B5EF4-FFF2-40B4-BE49-F238E27FC236}">
                <a16:creationId xmlns:a16="http://schemas.microsoft.com/office/drawing/2014/main" id="{8E773CA1-11B9-41B3-8632-5BEC4AC8DD8E}"/>
              </a:ext>
            </a:extLst>
          </p:cNvPr>
          <p:cNvSpPr>
            <a:spLocks noGrp="1"/>
          </p:cNvSpPr>
          <p:nvPr>
            <p:ph idx="20" hasCustomPrompt="1"/>
          </p:nvPr>
        </p:nvSpPr>
        <p:spPr>
          <a:xfrm>
            <a:off x="6279464" y="4816281"/>
            <a:ext cx="2229344" cy="1087399"/>
          </a:xfrm>
        </p:spPr>
        <p:txBody>
          <a:bodyPr/>
          <a:lstStyle>
            <a:lvl1pPr>
              <a:defRPr/>
            </a:lvl1pPr>
          </a:lstStyle>
          <a:p>
            <a:pPr lvl="0"/>
            <a:r>
              <a:rPr lang="en-US"/>
              <a:t>Picture</a:t>
            </a:r>
          </a:p>
        </p:txBody>
      </p:sp>
      <p:cxnSp>
        <p:nvCxnSpPr>
          <p:cNvPr id="3" name="Straight Connector 2">
            <a:extLst>
              <a:ext uri="{FF2B5EF4-FFF2-40B4-BE49-F238E27FC236}">
                <a16:creationId xmlns:a16="http://schemas.microsoft.com/office/drawing/2014/main" id="{4587EB31-C6C8-48D9-A42E-1C9B50FD5525}"/>
              </a:ext>
            </a:extLst>
          </p:cNvPr>
          <p:cNvCxnSpPr/>
          <p:nvPr userDrawn="1"/>
        </p:nvCxnSpPr>
        <p:spPr>
          <a:xfrm>
            <a:off x="6036818" y="1966520"/>
            <a:ext cx="0" cy="3946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39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2108666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339959" y="18605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648126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168751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3" name="Content Placeholder 2">
            <a:extLst>
              <a:ext uri="{FF2B5EF4-FFF2-40B4-BE49-F238E27FC236}">
                <a16:creationId xmlns:a16="http://schemas.microsoft.com/office/drawing/2014/main" id="{8C7E2163-B237-40B3-8C92-46F595F477C5}"/>
              </a:ext>
            </a:extLst>
          </p:cNvPr>
          <p:cNvSpPr>
            <a:spLocks noGrp="1"/>
          </p:cNvSpPr>
          <p:nvPr>
            <p:ph idx="1" hasCustomPrompt="1"/>
          </p:nvPr>
        </p:nvSpPr>
        <p:spPr>
          <a:xfrm>
            <a:off x="740992" y="2652565"/>
            <a:ext cx="2508045" cy="3249766"/>
          </a:xfrm>
          <a:ln w="15875">
            <a:solidFill>
              <a:schemeClr val="accent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 name="Rectangle 1">
            <a:extLst>
              <a:ext uri="{FF2B5EF4-FFF2-40B4-BE49-F238E27FC236}">
                <a16:creationId xmlns:a16="http://schemas.microsoft.com/office/drawing/2014/main" id="{B83EAD88-A071-4FFD-BB5B-8DAA3154D390}"/>
              </a:ext>
            </a:extLst>
          </p:cNvPr>
          <p:cNvSpPr/>
          <p:nvPr userDrawn="1"/>
        </p:nvSpPr>
        <p:spPr>
          <a:xfrm>
            <a:off x="740992" y="1866077"/>
            <a:ext cx="2508045" cy="787941"/>
          </a:xfrm>
          <a:prstGeom prst="rect">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0D877C3-9F16-4551-9D7F-F3669B5AA295}"/>
              </a:ext>
            </a:extLst>
          </p:cNvPr>
          <p:cNvSpPr>
            <a:spLocks noGrp="1"/>
          </p:cNvSpPr>
          <p:nvPr>
            <p:ph idx="10" hasCustomPrompt="1"/>
          </p:nvPr>
        </p:nvSpPr>
        <p:spPr>
          <a:xfrm>
            <a:off x="975312" y="2001538"/>
            <a:ext cx="1980821" cy="515566"/>
          </a:xfrm>
        </p:spPr>
        <p:txBody>
          <a:bodyPr/>
          <a:lstStyle>
            <a:lvl1pPr marL="0" indent="0" algn="ctr">
              <a:buNone/>
              <a:defRPr>
                <a:solidFill>
                  <a:schemeClr val="bg1"/>
                </a:solidFill>
              </a:defRPr>
            </a:lvl1pPr>
          </a:lstStyle>
          <a:p>
            <a:pPr lvl="0"/>
            <a:r>
              <a:rPr lang="en-US"/>
              <a:t>Text</a:t>
            </a:r>
          </a:p>
        </p:txBody>
      </p:sp>
      <p:sp>
        <p:nvSpPr>
          <p:cNvPr id="18" name="Content Placeholder 2">
            <a:extLst>
              <a:ext uri="{FF2B5EF4-FFF2-40B4-BE49-F238E27FC236}">
                <a16:creationId xmlns:a16="http://schemas.microsoft.com/office/drawing/2014/main" id="{1A9C1CAF-180E-45D2-8E71-0F4373BF59B6}"/>
              </a:ext>
            </a:extLst>
          </p:cNvPr>
          <p:cNvSpPr>
            <a:spLocks noGrp="1"/>
          </p:cNvSpPr>
          <p:nvPr>
            <p:ph idx="11" hasCustomPrompt="1"/>
          </p:nvPr>
        </p:nvSpPr>
        <p:spPr>
          <a:xfrm>
            <a:off x="3483357" y="2652565"/>
            <a:ext cx="2508045" cy="3249766"/>
          </a:xfrm>
          <a:ln w="15875">
            <a:solidFill>
              <a:schemeClr val="tx2"/>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19" name="Rectangle 18">
            <a:extLst>
              <a:ext uri="{FF2B5EF4-FFF2-40B4-BE49-F238E27FC236}">
                <a16:creationId xmlns:a16="http://schemas.microsoft.com/office/drawing/2014/main" id="{5457FFD1-729D-4806-94F9-CF1947DDD4E6}"/>
              </a:ext>
            </a:extLst>
          </p:cNvPr>
          <p:cNvSpPr/>
          <p:nvPr userDrawn="1"/>
        </p:nvSpPr>
        <p:spPr>
          <a:xfrm>
            <a:off x="3483357" y="1866077"/>
            <a:ext cx="2508045" cy="787941"/>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8C11C18D-D2E2-4DA5-B0A2-252489D561F9}"/>
              </a:ext>
            </a:extLst>
          </p:cNvPr>
          <p:cNvSpPr>
            <a:spLocks noGrp="1"/>
          </p:cNvSpPr>
          <p:nvPr>
            <p:ph idx="12" hasCustomPrompt="1"/>
          </p:nvPr>
        </p:nvSpPr>
        <p:spPr>
          <a:xfrm>
            <a:off x="3717677" y="2001538"/>
            <a:ext cx="1980821" cy="515566"/>
          </a:xfrm>
        </p:spPr>
        <p:txBody>
          <a:bodyPr/>
          <a:lstStyle>
            <a:lvl1pPr marL="0" indent="0" algn="ctr">
              <a:buNone/>
              <a:defRPr>
                <a:solidFill>
                  <a:schemeClr val="bg1"/>
                </a:solidFill>
              </a:defRPr>
            </a:lvl1pPr>
          </a:lstStyle>
          <a:p>
            <a:pPr lvl="0"/>
            <a:r>
              <a:rPr lang="en-US"/>
              <a:t>Text</a:t>
            </a:r>
          </a:p>
        </p:txBody>
      </p:sp>
      <p:sp>
        <p:nvSpPr>
          <p:cNvPr id="21" name="Content Placeholder 2">
            <a:extLst>
              <a:ext uri="{FF2B5EF4-FFF2-40B4-BE49-F238E27FC236}">
                <a16:creationId xmlns:a16="http://schemas.microsoft.com/office/drawing/2014/main" id="{8C2567E8-A587-4BB9-9535-701E4F84454D}"/>
              </a:ext>
            </a:extLst>
          </p:cNvPr>
          <p:cNvSpPr>
            <a:spLocks noGrp="1"/>
          </p:cNvSpPr>
          <p:nvPr>
            <p:ph idx="13" hasCustomPrompt="1"/>
          </p:nvPr>
        </p:nvSpPr>
        <p:spPr>
          <a:xfrm>
            <a:off x="6200600"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2" name="Rectangle 21">
            <a:extLst>
              <a:ext uri="{FF2B5EF4-FFF2-40B4-BE49-F238E27FC236}">
                <a16:creationId xmlns:a16="http://schemas.microsoft.com/office/drawing/2014/main" id="{02FEA0BE-208C-460F-A728-24CB65BD3FC6}"/>
              </a:ext>
            </a:extLst>
          </p:cNvPr>
          <p:cNvSpPr/>
          <p:nvPr userDrawn="1"/>
        </p:nvSpPr>
        <p:spPr>
          <a:xfrm>
            <a:off x="6200600"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FE0AA75-77D9-40F3-B8E0-9D1C3F91CF56}"/>
              </a:ext>
            </a:extLst>
          </p:cNvPr>
          <p:cNvSpPr>
            <a:spLocks noGrp="1"/>
          </p:cNvSpPr>
          <p:nvPr>
            <p:ph idx="14" hasCustomPrompt="1"/>
          </p:nvPr>
        </p:nvSpPr>
        <p:spPr>
          <a:xfrm>
            <a:off x="6434920" y="2001538"/>
            <a:ext cx="1980821" cy="515566"/>
          </a:xfrm>
        </p:spPr>
        <p:txBody>
          <a:bodyPr/>
          <a:lstStyle>
            <a:lvl1pPr marL="0" indent="0" algn="ctr">
              <a:buNone/>
              <a:defRPr>
                <a:solidFill>
                  <a:schemeClr val="bg1"/>
                </a:solidFill>
              </a:defRPr>
            </a:lvl1pPr>
          </a:lstStyle>
          <a:p>
            <a:pPr lvl="0"/>
            <a:r>
              <a:rPr lang="en-US"/>
              <a:t>Text</a:t>
            </a:r>
          </a:p>
        </p:txBody>
      </p:sp>
      <p:sp>
        <p:nvSpPr>
          <p:cNvPr id="24" name="Content Placeholder 2">
            <a:extLst>
              <a:ext uri="{FF2B5EF4-FFF2-40B4-BE49-F238E27FC236}">
                <a16:creationId xmlns:a16="http://schemas.microsoft.com/office/drawing/2014/main" id="{22E1EB09-4859-4BCB-BE60-3281D567CAA4}"/>
              </a:ext>
            </a:extLst>
          </p:cNvPr>
          <p:cNvSpPr>
            <a:spLocks noGrp="1"/>
          </p:cNvSpPr>
          <p:nvPr>
            <p:ph idx="15" hasCustomPrompt="1"/>
          </p:nvPr>
        </p:nvSpPr>
        <p:spPr>
          <a:xfrm>
            <a:off x="8950272"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5" name="Rectangle 24">
            <a:extLst>
              <a:ext uri="{FF2B5EF4-FFF2-40B4-BE49-F238E27FC236}">
                <a16:creationId xmlns:a16="http://schemas.microsoft.com/office/drawing/2014/main" id="{D4F72990-12A3-4AF8-BA6F-2D87BEB62BAA}"/>
              </a:ext>
            </a:extLst>
          </p:cNvPr>
          <p:cNvSpPr/>
          <p:nvPr userDrawn="1"/>
        </p:nvSpPr>
        <p:spPr>
          <a:xfrm>
            <a:off x="8950272"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D66D9CAE-4445-4F73-84A8-8C6BA9F36B8C}"/>
              </a:ext>
            </a:extLst>
          </p:cNvPr>
          <p:cNvSpPr>
            <a:spLocks noGrp="1"/>
          </p:cNvSpPr>
          <p:nvPr>
            <p:ph idx="16" hasCustomPrompt="1"/>
          </p:nvPr>
        </p:nvSpPr>
        <p:spPr>
          <a:xfrm>
            <a:off x="9184592" y="2001538"/>
            <a:ext cx="1980821" cy="515566"/>
          </a:xfrm>
        </p:spPr>
        <p:txBody>
          <a:bodyPr/>
          <a:lstStyle>
            <a:lvl1pPr marL="0" indent="0" algn="ctr">
              <a:buNone/>
              <a:defRPr>
                <a:solidFill>
                  <a:schemeClr val="bg1"/>
                </a:solidFill>
              </a:defRPr>
            </a:lvl1pPr>
          </a:lstStyle>
          <a:p>
            <a:pPr lvl="0"/>
            <a:r>
              <a:rPr lang="en-US"/>
              <a:t>Text</a:t>
            </a:r>
          </a:p>
        </p:txBody>
      </p:sp>
    </p:spTree>
    <p:extLst>
      <p:ext uri="{BB962C8B-B14F-4D97-AF65-F5344CB8AC3E}">
        <p14:creationId xmlns:p14="http://schemas.microsoft.com/office/powerpoint/2010/main" val="216080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3" name="Content Placeholder 2">
            <a:extLst>
              <a:ext uri="{FF2B5EF4-FFF2-40B4-BE49-F238E27FC236}">
                <a16:creationId xmlns:a16="http://schemas.microsoft.com/office/drawing/2014/main" id="{8C7E2163-B237-40B3-8C92-46F595F477C5}"/>
              </a:ext>
            </a:extLst>
          </p:cNvPr>
          <p:cNvSpPr>
            <a:spLocks noGrp="1"/>
          </p:cNvSpPr>
          <p:nvPr>
            <p:ph idx="1" hasCustomPrompt="1"/>
          </p:nvPr>
        </p:nvSpPr>
        <p:spPr>
          <a:xfrm>
            <a:off x="740992" y="2652565"/>
            <a:ext cx="2508045" cy="3249766"/>
          </a:xfrm>
          <a:ln w="15875">
            <a:solidFill>
              <a:schemeClr val="accent2"/>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 name="Rectangle 1">
            <a:extLst>
              <a:ext uri="{FF2B5EF4-FFF2-40B4-BE49-F238E27FC236}">
                <a16:creationId xmlns:a16="http://schemas.microsoft.com/office/drawing/2014/main" id="{B83EAD88-A071-4FFD-BB5B-8DAA3154D390}"/>
              </a:ext>
            </a:extLst>
          </p:cNvPr>
          <p:cNvSpPr/>
          <p:nvPr userDrawn="1"/>
        </p:nvSpPr>
        <p:spPr>
          <a:xfrm>
            <a:off x="740992" y="1866077"/>
            <a:ext cx="2508045" cy="787941"/>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0D877C3-9F16-4551-9D7F-F3669B5AA295}"/>
              </a:ext>
            </a:extLst>
          </p:cNvPr>
          <p:cNvSpPr>
            <a:spLocks noGrp="1"/>
          </p:cNvSpPr>
          <p:nvPr>
            <p:ph idx="10" hasCustomPrompt="1"/>
          </p:nvPr>
        </p:nvSpPr>
        <p:spPr>
          <a:xfrm>
            <a:off x="975312" y="2001538"/>
            <a:ext cx="1980821" cy="515566"/>
          </a:xfrm>
        </p:spPr>
        <p:txBody>
          <a:bodyPr/>
          <a:lstStyle>
            <a:lvl1pPr marL="0" indent="0" algn="ctr">
              <a:buNone/>
              <a:defRPr>
                <a:solidFill>
                  <a:schemeClr val="bg1"/>
                </a:solidFill>
              </a:defRPr>
            </a:lvl1pPr>
          </a:lstStyle>
          <a:p>
            <a:pPr lvl="0"/>
            <a:r>
              <a:rPr lang="en-US"/>
              <a:t>Text</a:t>
            </a:r>
          </a:p>
        </p:txBody>
      </p:sp>
      <p:sp>
        <p:nvSpPr>
          <p:cNvPr id="18" name="Content Placeholder 2">
            <a:extLst>
              <a:ext uri="{FF2B5EF4-FFF2-40B4-BE49-F238E27FC236}">
                <a16:creationId xmlns:a16="http://schemas.microsoft.com/office/drawing/2014/main" id="{1A9C1CAF-180E-45D2-8E71-0F4373BF59B6}"/>
              </a:ext>
            </a:extLst>
          </p:cNvPr>
          <p:cNvSpPr>
            <a:spLocks noGrp="1"/>
          </p:cNvSpPr>
          <p:nvPr>
            <p:ph idx="11" hasCustomPrompt="1"/>
          </p:nvPr>
        </p:nvSpPr>
        <p:spPr>
          <a:xfrm>
            <a:off x="3483357" y="2652565"/>
            <a:ext cx="2508045" cy="3249766"/>
          </a:xfrm>
          <a:ln w="15875">
            <a:solidFill>
              <a:schemeClr val="tx2"/>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19" name="Rectangle 18">
            <a:extLst>
              <a:ext uri="{FF2B5EF4-FFF2-40B4-BE49-F238E27FC236}">
                <a16:creationId xmlns:a16="http://schemas.microsoft.com/office/drawing/2014/main" id="{5457FFD1-729D-4806-94F9-CF1947DDD4E6}"/>
              </a:ext>
            </a:extLst>
          </p:cNvPr>
          <p:cNvSpPr/>
          <p:nvPr userDrawn="1"/>
        </p:nvSpPr>
        <p:spPr>
          <a:xfrm>
            <a:off x="3483357" y="1866077"/>
            <a:ext cx="2508045" cy="787941"/>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8C11C18D-D2E2-4DA5-B0A2-252489D561F9}"/>
              </a:ext>
            </a:extLst>
          </p:cNvPr>
          <p:cNvSpPr>
            <a:spLocks noGrp="1"/>
          </p:cNvSpPr>
          <p:nvPr>
            <p:ph idx="12" hasCustomPrompt="1"/>
          </p:nvPr>
        </p:nvSpPr>
        <p:spPr>
          <a:xfrm>
            <a:off x="3717677" y="2001538"/>
            <a:ext cx="1980821" cy="515566"/>
          </a:xfrm>
        </p:spPr>
        <p:txBody>
          <a:bodyPr/>
          <a:lstStyle>
            <a:lvl1pPr marL="0" indent="0" algn="ctr">
              <a:buNone/>
              <a:defRPr>
                <a:solidFill>
                  <a:schemeClr val="bg1"/>
                </a:solidFill>
              </a:defRPr>
            </a:lvl1pPr>
          </a:lstStyle>
          <a:p>
            <a:pPr lvl="0"/>
            <a:r>
              <a:rPr lang="en-US"/>
              <a:t>Text</a:t>
            </a:r>
          </a:p>
        </p:txBody>
      </p:sp>
      <p:sp>
        <p:nvSpPr>
          <p:cNvPr id="21" name="Content Placeholder 2">
            <a:extLst>
              <a:ext uri="{FF2B5EF4-FFF2-40B4-BE49-F238E27FC236}">
                <a16:creationId xmlns:a16="http://schemas.microsoft.com/office/drawing/2014/main" id="{8C2567E8-A587-4BB9-9535-701E4F84454D}"/>
              </a:ext>
            </a:extLst>
          </p:cNvPr>
          <p:cNvSpPr>
            <a:spLocks noGrp="1"/>
          </p:cNvSpPr>
          <p:nvPr>
            <p:ph idx="13" hasCustomPrompt="1"/>
          </p:nvPr>
        </p:nvSpPr>
        <p:spPr>
          <a:xfrm>
            <a:off x="6200600"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2" name="Rectangle 21">
            <a:extLst>
              <a:ext uri="{FF2B5EF4-FFF2-40B4-BE49-F238E27FC236}">
                <a16:creationId xmlns:a16="http://schemas.microsoft.com/office/drawing/2014/main" id="{02FEA0BE-208C-460F-A728-24CB65BD3FC6}"/>
              </a:ext>
            </a:extLst>
          </p:cNvPr>
          <p:cNvSpPr/>
          <p:nvPr userDrawn="1"/>
        </p:nvSpPr>
        <p:spPr>
          <a:xfrm>
            <a:off x="6200600"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FE0AA75-77D9-40F3-B8E0-9D1C3F91CF56}"/>
              </a:ext>
            </a:extLst>
          </p:cNvPr>
          <p:cNvSpPr>
            <a:spLocks noGrp="1"/>
          </p:cNvSpPr>
          <p:nvPr>
            <p:ph idx="14" hasCustomPrompt="1"/>
          </p:nvPr>
        </p:nvSpPr>
        <p:spPr>
          <a:xfrm>
            <a:off x="6434920" y="2001538"/>
            <a:ext cx="1980821" cy="515566"/>
          </a:xfrm>
        </p:spPr>
        <p:txBody>
          <a:bodyPr/>
          <a:lstStyle>
            <a:lvl1pPr marL="0" indent="0" algn="ctr">
              <a:buNone/>
              <a:defRPr>
                <a:solidFill>
                  <a:schemeClr val="bg1"/>
                </a:solidFill>
              </a:defRPr>
            </a:lvl1pPr>
          </a:lstStyle>
          <a:p>
            <a:pPr lvl="0"/>
            <a:r>
              <a:rPr lang="en-US"/>
              <a:t>Text</a:t>
            </a:r>
          </a:p>
        </p:txBody>
      </p:sp>
      <p:sp>
        <p:nvSpPr>
          <p:cNvPr id="24" name="Content Placeholder 2">
            <a:extLst>
              <a:ext uri="{FF2B5EF4-FFF2-40B4-BE49-F238E27FC236}">
                <a16:creationId xmlns:a16="http://schemas.microsoft.com/office/drawing/2014/main" id="{22E1EB09-4859-4BCB-BE60-3281D567CAA4}"/>
              </a:ext>
            </a:extLst>
          </p:cNvPr>
          <p:cNvSpPr>
            <a:spLocks noGrp="1"/>
          </p:cNvSpPr>
          <p:nvPr>
            <p:ph idx="15" hasCustomPrompt="1"/>
          </p:nvPr>
        </p:nvSpPr>
        <p:spPr>
          <a:xfrm>
            <a:off x="8950272"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5" name="Rectangle 24">
            <a:extLst>
              <a:ext uri="{FF2B5EF4-FFF2-40B4-BE49-F238E27FC236}">
                <a16:creationId xmlns:a16="http://schemas.microsoft.com/office/drawing/2014/main" id="{D4F72990-12A3-4AF8-BA6F-2D87BEB62BAA}"/>
              </a:ext>
            </a:extLst>
          </p:cNvPr>
          <p:cNvSpPr/>
          <p:nvPr userDrawn="1"/>
        </p:nvSpPr>
        <p:spPr>
          <a:xfrm>
            <a:off x="8950272"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D66D9CAE-4445-4F73-84A8-8C6BA9F36B8C}"/>
              </a:ext>
            </a:extLst>
          </p:cNvPr>
          <p:cNvSpPr>
            <a:spLocks noGrp="1"/>
          </p:cNvSpPr>
          <p:nvPr>
            <p:ph idx="16" hasCustomPrompt="1"/>
          </p:nvPr>
        </p:nvSpPr>
        <p:spPr>
          <a:xfrm>
            <a:off x="9184592" y="2001538"/>
            <a:ext cx="1980821" cy="515566"/>
          </a:xfrm>
        </p:spPr>
        <p:txBody>
          <a:bodyPr/>
          <a:lstStyle>
            <a:lvl1pPr marL="0" indent="0" algn="ctr">
              <a:buNone/>
              <a:defRPr>
                <a:solidFill>
                  <a:schemeClr val="bg1"/>
                </a:solidFill>
              </a:defRPr>
            </a:lvl1pPr>
          </a:lstStyle>
          <a:p>
            <a:pPr lvl="0"/>
            <a:r>
              <a:rPr lang="en-US"/>
              <a:t>Text</a:t>
            </a:r>
          </a:p>
        </p:txBody>
      </p:sp>
    </p:spTree>
    <p:extLst>
      <p:ext uri="{BB962C8B-B14F-4D97-AF65-F5344CB8AC3E}">
        <p14:creationId xmlns:p14="http://schemas.microsoft.com/office/powerpoint/2010/main" val="3714412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9360-6EDA-4474-B60A-CB5D85D9ED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3F0EC9-AA28-46D0-AB3B-D3951002F3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69D9AC-AB37-4874-8986-3FA7A8446F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46C88-B030-4F28-BBDF-2694538C6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F7EDC-546D-433F-883B-A60BCFB328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46CD5B-7296-4545-B214-4F8F83B49305}"/>
              </a:ext>
            </a:extLst>
          </p:cNvPr>
          <p:cNvSpPr>
            <a:spLocks noGrp="1"/>
          </p:cNvSpPr>
          <p:nvPr>
            <p:ph type="dt" sz="half" idx="10"/>
          </p:nvPr>
        </p:nvSpPr>
        <p:spPr/>
        <p:txBody>
          <a:bodyPr/>
          <a:lstStyle/>
          <a:p>
            <a:fld id="{65CF6551-77F6-4528-8E30-90C051DF130A}" type="datetimeFigureOut">
              <a:rPr lang="en-US" smtClean="0"/>
              <a:t>10/4/2024</a:t>
            </a:fld>
            <a:endParaRPr lang="en-US"/>
          </a:p>
        </p:txBody>
      </p:sp>
      <p:sp>
        <p:nvSpPr>
          <p:cNvPr id="8" name="Footer Placeholder 7">
            <a:extLst>
              <a:ext uri="{FF2B5EF4-FFF2-40B4-BE49-F238E27FC236}">
                <a16:creationId xmlns:a16="http://schemas.microsoft.com/office/drawing/2014/main" id="{D402F4E1-3108-4414-8D0D-C0A6D4A9C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A30B0F-3E24-4C97-967A-C55EC81A74AC}"/>
              </a:ext>
            </a:extLst>
          </p:cNvPr>
          <p:cNvSpPr>
            <a:spLocks noGrp="1"/>
          </p:cNvSpPr>
          <p:nvPr>
            <p:ph type="sldNum" sz="quarter" idx="12"/>
          </p:nvPr>
        </p:nvSpPr>
        <p:spPr/>
        <p:txBody>
          <a:bodyPr/>
          <a:lstStyle/>
          <a:p>
            <a:fld id="{7B39AB42-85C4-4E2A-9A32-461A27455D9D}" type="slidenum">
              <a:rPr lang="en-US" smtClean="0"/>
              <a:t>‹#›</a:t>
            </a:fld>
            <a:endParaRPr lang="en-US"/>
          </a:p>
        </p:txBody>
      </p:sp>
    </p:spTree>
    <p:extLst>
      <p:ext uri="{BB962C8B-B14F-4D97-AF65-F5344CB8AC3E}">
        <p14:creationId xmlns:p14="http://schemas.microsoft.com/office/powerpoint/2010/main" val="2940817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7103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BA70-B4EC-F048-B7B7-523CF3E5C5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E22E16-F5FA-7948-8F43-8A2D72F15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189B8A-B0C8-774B-A289-38BFB634B1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41FF3C-5CD4-C64F-9ABB-7D6A730C80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73B60-CDFF-0E43-84F2-436E4231F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9C01568D-7713-83A9-495C-E76FC1626497}"/>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277468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57778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87106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422044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1607041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3599900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63275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205245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3846517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665887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09470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3B30-2121-0948-9E5E-39C082EA25D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D5B1A0E-9AC3-E19E-8DD9-AD1E9B60596E}"/>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0545030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46151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826147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086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356001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541431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3215299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414479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3037479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9CB03-0EC0-4DFB-8C2B-D78DE7D43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1587E8-EFB8-40CE-990E-261580AB6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40912-D926-4018-987E-ED627E295202}"/>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5" name="Footer Placeholder 4">
            <a:extLst>
              <a:ext uri="{FF2B5EF4-FFF2-40B4-BE49-F238E27FC236}">
                <a16:creationId xmlns:a16="http://schemas.microsoft.com/office/drawing/2014/main" id="{658CF740-2CB2-4066-AB45-B1DFA1C74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8E8FB-F701-429C-8FDA-0957E209AADC}"/>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993298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CF49-2487-4376-A9AC-63330475B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E92A7-FE70-43C8-869C-E5F480B10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31B91-DD60-485D-98CB-08446808A041}"/>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5" name="Footer Placeholder 4">
            <a:extLst>
              <a:ext uri="{FF2B5EF4-FFF2-40B4-BE49-F238E27FC236}">
                <a16:creationId xmlns:a16="http://schemas.microsoft.com/office/drawing/2014/main" id="{058040BA-107E-4B6F-A107-0F2ABD297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7AAA3-E686-45A3-B3CD-AB2A9A7D5EC1}"/>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175070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EA7A312-5C2F-0C80-FA8C-F64DCDEEE545}"/>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2380968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EE86-30F5-489F-B511-4318A23AD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FB4496-2FE7-478D-8B7F-9D91667FF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500FFA-0668-41B6-A966-CB8400A023DC}"/>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5" name="Footer Placeholder 4">
            <a:extLst>
              <a:ext uri="{FF2B5EF4-FFF2-40B4-BE49-F238E27FC236}">
                <a16:creationId xmlns:a16="http://schemas.microsoft.com/office/drawing/2014/main" id="{B3DA0BB6-D6BD-4680-85B2-266C4254F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9CA09-5DCE-4AA1-BB56-1CC50DA47FF6}"/>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1890940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56B3-2A6F-46F7-BCD3-AC3ABA261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01268-989A-474A-AB38-1BEBC9E65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177100-7938-417A-BAE7-5B3F80D156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76C94F-4450-4EF8-A82D-DBCE58D2BAD1}"/>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6" name="Footer Placeholder 5">
            <a:extLst>
              <a:ext uri="{FF2B5EF4-FFF2-40B4-BE49-F238E27FC236}">
                <a16:creationId xmlns:a16="http://schemas.microsoft.com/office/drawing/2014/main" id="{CCAFD91C-FA3D-4427-9A3A-5DBEDEA39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488B-FB3E-4851-AFB6-F781FC755610}"/>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31386562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F909-3E14-4558-B001-FC12F1C3A0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BEE6E2-D234-4662-9DEB-33DD091306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3D014C-71DF-48D9-8DC5-94EAB54DD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DA55D-C80E-4842-9F52-8C47B4601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B3617-41D8-43C6-8D65-880276E604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C48BD7-198B-4C06-812B-440CAF1AC858}"/>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8" name="Footer Placeholder 7">
            <a:extLst>
              <a:ext uri="{FF2B5EF4-FFF2-40B4-BE49-F238E27FC236}">
                <a16:creationId xmlns:a16="http://schemas.microsoft.com/office/drawing/2014/main" id="{C48AA510-2040-4C50-887A-15C13A527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F185F-13DC-4A99-AFC2-E70E767979BD}"/>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2823077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8E5FE-2E92-4BA6-B28D-E384E2EDC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940F4-1228-4548-AE3C-9E671BE82BEC}"/>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4" name="Footer Placeholder 3">
            <a:extLst>
              <a:ext uri="{FF2B5EF4-FFF2-40B4-BE49-F238E27FC236}">
                <a16:creationId xmlns:a16="http://schemas.microsoft.com/office/drawing/2014/main" id="{E03FE223-B677-4915-8769-A761AFE93D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4497B4-9941-4B0C-A801-F63A3AA0DCDE}"/>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2060668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5C1CA-EE38-4E35-85D6-F351EB30553D}"/>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3" name="Footer Placeholder 2">
            <a:extLst>
              <a:ext uri="{FF2B5EF4-FFF2-40B4-BE49-F238E27FC236}">
                <a16:creationId xmlns:a16="http://schemas.microsoft.com/office/drawing/2014/main" id="{1752056D-DB9A-4DC2-88F9-C8D83324D0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37552-43C4-4A0C-8A09-DE3A2EC049E7}"/>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2246470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5690-3D10-4D95-93D1-0ADBD5937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02245F-764D-467D-9267-02F5048E5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1D799-0932-4932-BECA-B3F426CC0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CF11D-FCFC-47A3-B534-36004D5708BD}"/>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6" name="Footer Placeholder 5">
            <a:extLst>
              <a:ext uri="{FF2B5EF4-FFF2-40B4-BE49-F238E27FC236}">
                <a16:creationId xmlns:a16="http://schemas.microsoft.com/office/drawing/2014/main" id="{2451315F-FF8F-4655-B4F8-E8CD3E91D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3EC17-033B-40B3-B173-07652C3BCBC0}"/>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385389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C36D-7EF3-4AA6-8685-795415B833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061675-DD6E-436E-B781-C27565F9A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A83D6D-99AE-4340-986D-86598DE6A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3C070-3E33-47AF-A816-407EE39D242D}"/>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6" name="Footer Placeholder 5">
            <a:extLst>
              <a:ext uri="{FF2B5EF4-FFF2-40B4-BE49-F238E27FC236}">
                <a16:creationId xmlns:a16="http://schemas.microsoft.com/office/drawing/2014/main" id="{BDE8CD44-461A-4AB9-9F13-944866270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E8303-AA29-4600-BB78-242968BBFE29}"/>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731439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55FF-B53C-4AFD-9A8A-D22F99740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131D3-E512-4F33-802D-908405B71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A8BC4-2240-4D9E-835F-C2621CE6EE12}"/>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5" name="Footer Placeholder 4">
            <a:extLst>
              <a:ext uri="{FF2B5EF4-FFF2-40B4-BE49-F238E27FC236}">
                <a16:creationId xmlns:a16="http://schemas.microsoft.com/office/drawing/2014/main" id="{494403EC-3FD1-4BFE-A3E9-B33826FA0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CA6D1-11DD-4DCE-9BC2-87A9E5FB3313}"/>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1252140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2C7CE-AF87-4FDD-978E-56A2DC0AC6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50C07F-8986-46A0-8F0B-80229DDD13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8C58E-871F-4D1D-9670-75A7B41227C1}"/>
              </a:ext>
            </a:extLst>
          </p:cNvPr>
          <p:cNvSpPr>
            <a:spLocks noGrp="1"/>
          </p:cNvSpPr>
          <p:nvPr>
            <p:ph type="dt" sz="half" idx="10"/>
          </p:nvPr>
        </p:nvSpPr>
        <p:spPr/>
        <p:txBody>
          <a:bodyPr/>
          <a:lstStyle/>
          <a:p>
            <a:fld id="{6E5E0823-3836-44E1-9AC2-C8C5115101F4}" type="datetimeFigureOut">
              <a:rPr lang="en-US" smtClean="0"/>
              <a:t>10/4/2024</a:t>
            </a:fld>
            <a:endParaRPr lang="en-US"/>
          </a:p>
        </p:txBody>
      </p:sp>
      <p:sp>
        <p:nvSpPr>
          <p:cNvPr id="5" name="Footer Placeholder 4">
            <a:extLst>
              <a:ext uri="{FF2B5EF4-FFF2-40B4-BE49-F238E27FC236}">
                <a16:creationId xmlns:a16="http://schemas.microsoft.com/office/drawing/2014/main" id="{F7788345-D2D3-4A67-AAF3-E3D9201DE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C46CE-C373-4F2E-865B-9F57FACB0214}"/>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333681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DCE2-79B1-6444-9AEF-FA1604E5A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94CD56-38A4-0946-BF7D-F99ADC0E2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C683E6-49BA-5C4D-8EE3-C64B68F70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AA05542-8756-44AC-D3FB-9C278D79BB96}"/>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38291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B1A4-B19C-B346-B340-FF0BDD14D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7C2197-E958-8048-830C-EE5A30EC71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D9571-DB84-9A45-A1E3-1D94CE32B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77FBFE1-C031-7D48-E82F-5D277E5E37BE}"/>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146857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73C9-1D92-A945-AB3D-908C92C83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D5ED14-8497-D447-BD72-5C9AEFCF4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DAA781E-5F98-9F43-BCD5-984AFDF80C39}"/>
              </a:ext>
            </a:extLst>
          </p:cNvPr>
          <p:cNvSpPr>
            <a:spLocks noGrp="1"/>
          </p:cNvSpPr>
          <p:nvPr>
            <p:ph type="sldNum" sz="quarter" idx="4"/>
          </p:nvPr>
        </p:nvSpPr>
        <p:spPr>
          <a:xfrm>
            <a:off x="8610600" y="6356350"/>
            <a:ext cx="2743200" cy="365125"/>
          </a:xfrm>
          <a:prstGeom prst="rect">
            <a:avLst/>
          </a:prstGeom>
        </p:spPr>
        <p:txBody>
          <a:bodyPr anchor="ctr"/>
          <a:lstStyle>
            <a:lvl1pPr algn="r">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1910188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1BAEE-4C24-F305-F049-E26D4D99C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2E0A4-11C9-9482-4B48-7658CCE5E1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2194D-B786-FD9D-5846-EB8BE75DB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2353A-DDB9-45D6-88C1-C6852E90634E}" type="datetimeFigureOut">
              <a:rPr lang="en-US" smtClean="0"/>
              <a:t>10/4/2024</a:t>
            </a:fld>
            <a:endParaRPr lang="en-US"/>
          </a:p>
        </p:txBody>
      </p:sp>
      <p:sp>
        <p:nvSpPr>
          <p:cNvPr id="5" name="Footer Placeholder 4">
            <a:extLst>
              <a:ext uri="{FF2B5EF4-FFF2-40B4-BE49-F238E27FC236}">
                <a16:creationId xmlns:a16="http://schemas.microsoft.com/office/drawing/2014/main" id="{B3AD50A0-C20F-65FA-CDAA-51E0400F3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30B899-9E29-7A37-7A46-837E8BABE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D08C7-C157-4E94-8B35-701B61D6FA94}" type="slidenum">
              <a:rPr lang="en-US" smtClean="0"/>
              <a:t>‹#›</a:t>
            </a:fld>
            <a:endParaRPr lang="en-US"/>
          </a:p>
        </p:txBody>
      </p:sp>
    </p:spTree>
    <p:extLst>
      <p:ext uri="{BB962C8B-B14F-4D97-AF65-F5344CB8AC3E}">
        <p14:creationId xmlns:p14="http://schemas.microsoft.com/office/powerpoint/2010/main" val="3731595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8"/>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1"/>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10/4/2024</a:t>
            </a:fld>
            <a:endParaRPr lang="en-US"/>
          </a:p>
        </p:txBody>
      </p:sp>
      <p:sp>
        <p:nvSpPr>
          <p:cNvPr id="5" name="Footer Placeholder 4"/>
          <p:cNvSpPr>
            <a:spLocks noGrp="1"/>
          </p:cNvSpPr>
          <p:nvPr>
            <p:ph type="ftr" sz="quarter" idx="3"/>
          </p:nvPr>
        </p:nvSpPr>
        <p:spPr>
          <a:xfrm>
            <a:off x="3869268" y="6356351"/>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7" y="6356351"/>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6729946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377"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75" indent="-182875" algn="l" defTabSz="914377"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783" indent="-182875" algn="l" defTabSz="914377" rtl="0" eaLnBrk="1" latinLnBrk="0" hangingPunct="1">
        <a:lnSpc>
          <a:spcPct val="90000"/>
        </a:lnSpc>
        <a:spcBef>
          <a:spcPts val="251"/>
        </a:spcBef>
        <a:spcAft>
          <a:spcPts val="251"/>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2971" indent="-182875" algn="l" defTabSz="914377" rtl="0" eaLnBrk="1" latinLnBrk="0" hangingPunct="1">
        <a:lnSpc>
          <a:spcPct val="90000"/>
        </a:lnSpc>
        <a:spcBef>
          <a:spcPts val="251"/>
        </a:spcBef>
        <a:spcAft>
          <a:spcPts val="251"/>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160" indent="-182875"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349" indent="-182875"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726"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8914"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103"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10/4/2024</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15447301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1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4">
              <a:lumMod val="1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1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1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1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10/4/2024</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21525154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E0CE6D-9F98-4288-9DF8-7C6A874AAB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380AF2-4B7B-4DCA-868C-9BFA59C9B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B2730-E13B-4301-80A8-D9996438E2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E0823-3836-44E1-9AC2-C8C5115101F4}" type="datetimeFigureOut">
              <a:rPr lang="en-US" smtClean="0"/>
              <a:t>10/4/2024</a:t>
            </a:fld>
            <a:endParaRPr lang="en-US"/>
          </a:p>
        </p:txBody>
      </p:sp>
      <p:sp>
        <p:nvSpPr>
          <p:cNvPr id="5" name="Footer Placeholder 4">
            <a:extLst>
              <a:ext uri="{FF2B5EF4-FFF2-40B4-BE49-F238E27FC236}">
                <a16:creationId xmlns:a16="http://schemas.microsoft.com/office/drawing/2014/main" id="{5B5DCF55-67F6-4807-9220-2500E272B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CD6CB1-ED15-44C2-8DCC-D9D34D29B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EA592-BC2B-4C59-8987-8E4FC77B924B}" type="slidenum">
              <a:rPr lang="en-US" smtClean="0"/>
              <a:t>‹#›</a:t>
            </a:fld>
            <a:endParaRPr lang="en-US"/>
          </a:p>
        </p:txBody>
      </p:sp>
    </p:spTree>
    <p:extLst>
      <p:ext uri="{BB962C8B-B14F-4D97-AF65-F5344CB8AC3E}">
        <p14:creationId xmlns:p14="http://schemas.microsoft.com/office/powerpoint/2010/main" val="35299004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9.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hyperlink" Target="https://www.hhs.nd.gov/sites/www/files/documents/1915i/Supported%20Employment%20Service%20Policy.pdf" TargetMode="External"/><Relationship Id="rId13" Type="http://schemas.openxmlformats.org/officeDocument/2006/relationships/hyperlink" Target="https://www.hhs.nd.gov/sites/www/files/documents/1915i/Family%20Peer%20Support.pdf" TargetMode="External"/><Relationship Id="rId3" Type="http://schemas.openxmlformats.org/officeDocument/2006/relationships/hyperlink" Target="https://www.hhs.nd.gov/sites/www/files/documents/1915i/Peer%20Support.pdf" TargetMode="External"/><Relationship Id="rId7" Type="http://schemas.openxmlformats.org/officeDocument/2006/relationships/hyperlink" Target="https://www.hhs.nd.gov/sites/www/files/documents/1915i/Prevocational%20Training.pdf" TargetMode="External"/><Relationship Id="rId12" Type="http://schemas.openxmlformats.org/officeDocument/2006/relationships/hyperlink" Target="https://www.behavioralhealth.nd.gov/sites/www/files/documents/1915i/Training%20and%20Support%20for%20Unpaid%20Caregivers.pdf" TargetMode="External"/><Relationship Id="rId2" Type="http://schemas.openxmlformats.org/officeDocument/2006/relationships/image" Target="../media/image35.jpeg"/><Relationship Id="rId1" Type="http://schemas.openxmlformats.org/officeDocument/2006/relationships/slideLayout" Target="../slideLayouts/slideLayout69.xml"/><Relationship Id="rId6" Type="http://schemas.openxmlformats.org/officeDocument/2006/relationships/hyperlink" Target="https://www.hhs.nd.gov/sites/www/files/documents/1915i/Benefits%20Planning.pdf" TargetMode="External"/><Relationship Id="rId11" Type="http://schemas.openxmlformats.org/officeDocument/2006/relationships/hyperlink" Target="https://www.hhs.nd.gov/sites/www/files/documents/1915i/Training%20and%20Support%20for%20Unpaid%20Caregivers.pdf" TargetMode="External"/><Relationship Id="rId5" Type="http://schemas.openxmlformats.org/officeDocument/2006/relationships/hyperlink" Target="https://www.hhs.nd.gov/sites/www/files/documents/1915i/Housing%20Supports.pdf" TargetMode="External"/><Relationship Id="rId10" Type="http://schemas.openxmlformats.org/officeDocument/2006/relationships/hyperlink" Target="https://www.hhs.nd.gov/sites/www/files/documents/1915i/Respite.pdf" TargetMode="External"/><Relationship Id="rId4" Type="http://schemas.openxmlformats.org/officeDocument/2006/relationships/hyperlink" Target="https://www.hhs.nd.gov/sites/www/files/documents/1915i/Non-Medical%20Transportation%20Service.pdf" TargetMode="External"/><Relationship Id="rId9" Type="http://schemas.openxmlformats.org/officeDocument/2006/relationships/hyperlink" Target="https://www.hhs.nd.gov/sites/www/files/documents/1915i/Supported%20Education.pdf" TargetMode="External"/><Relationship Id="rId14" Type="http://schemas.openxmlformats.org/officeDocument/2006/relationships/hyperlink" Target="https://www.hhs.nd.gov/sites/www/files/documents/1915i/Community%20Transition.pdf" TargetMode="Externa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s://newday-recovery.com/blog/the-five-stages-of-addiction-recovery/" TargetMode="External"/><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hyperlink" Target="https://www.medicaid.gov/medicaid/long-term-services-supports/money-follows-person/index.html" TargetMode="External"/><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openxmlformats.org/officeDocument/2006/relationships/hyperlink" Target="mailto:jwreuter@nd.gov" TargetMode="External"/><Relationship Id="rId4" Type="http://schemas.openxmlformats.org/officeDocument/2006/relationships/hyperlink" Target="mailto:hbrandt@nd.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whitehouse.gov/savelivesfromoverdose/"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hsagonline.webex.com/webappng/sites/hsagonline/webinar/webinarSeries/register/bdfba3ea63534bf99e8bf952ecc96b31" TargetMode="External"/><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hyperlink" Target="https://www.hsag.com/qiocollabopioidseries" TargetMode="External"/><Relationship Id="rId5" Type="http://schemas.openxmlformats.org/officeDocument/2006/relationships/hyperlink" Target="https://bit.ly/MOUDthroughCareContinuumSeries" TargetMode="Externa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hyperlink" Target="https://lmc.hshapps.com/register/default.aspx?ID=18e68e67-0272-4087-956c-69061ae88f9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lmc.hshapps.com/test/adduser.aspx?ID=18e68e67-0272-4087-956c-69061ae88f96"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samhsa.gov/sites/default/files/programs_campaigns/02._webcast_2_resources.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FEE203-336B-50DD-10D4-829C07B2D77D}"/>
              </a:ext>
            </a:extLst>
          </p:cNvPr>
          <p:cNvSpPr>
            <a:spLocks noGrp="1"/>
          </p:cNvSpPr>
          <p:nvPr>
            <p:ph type="ctrTitle"/>
          </p:nvPr>
        </p:nvSpPr>
        <p:spPr>
          <a:xfrm>
            <a:off x="714018" y="1820560"/>
            <a:ext cx="10763963" cy="2603844"/>
          </a:xfrm>
        </p:spPr>
        <p:txBody>
          <a:bodyPr>
            <a:noAutofit/>
          </a:bodyPr>
          <a:lstStyle/>
          <a:p>
            <a:r>
              <a:rPr lang="en-US" sz="4000" dirty="0"/>
              <a:t>Sustaining Recovery for Patients on MOUD–Part 1 </a:t>
            </a:r>
          </a:p>
        </p:txBody>
      </p:sp>
      <p:sp>
        <p:nvSpPr>
          <p:cNvPr id="7" name="Subtitle 6">
            <a:extLst>
              <a:ext uri="{FF2B5EF4-FFF2-40B4-BE49-F238E27FC236}">
                <a16:creationId xmlns:a16="http://schemas.microsoft.com/office/drawing/2014/main" id="{147256B4-76C2-46DE-F362-BFCB78950B88}"/>
              </a:ext>
            </a:extLst>
          </p:cNvPr>
          <p:cNvSpPr>
            <a:spLocks noGrp="1"/>
          </p:cNvSpPr>
          <p:nvPr>
            <p:ph type="subTitle" idx="1"/>
          </p:nvPr>
        </p:nvSpPr>
        <p:spPr>
          <a:xfrm>
            <a:off x="698641" y="5358556"/>
            <a:ext cx="10531011" cy="863641"/>
          </a:xfrm>
        </p:spPr>
        <p:txBody>
          <a:bodyPr anchor="b">
            <a:normAutofit/>
          </a:bodyPr>
          <a:lstStyle/>
          <a:p>
            <a:r>
              <a:rPr lang="en-US" sz="2800" dirty="0"/>
              <a:t>Friday, April 12, 2024</a:t>
            </a:r>
          </a:p>
          <a:p>
            <a:r>
              <a:rPr lang="en-US" sz="1800" dirty="0"/>
              <a:t>In partnership with all Quality Innovation Network-Quality Improvement Organizations</a:t>
            </a:r>
          </a:p>
        </p:txBody>
      </p:sp>
      <p:sp>
        <p:nvSpPr>
          <p:cNvPr id="2" name="TextBox 1">
            <a:extLst>
              <a:ext uri="{FF2B5EF4-FFF2-40B4-BE49-F238E27FC236}">
                <a16:creationId xmlns:a16="http://schemas.microsoft.com/office/drawing/2014/main" id="{5C273002-8FCC-0718-6F03-10AA5AE15BFB}"/>
              </a:ext>
            </a:extLst>
          </p:cNvPr>
          <p:cNvSpPr txBox="1"/>
          <p:nvPr/>
        </p:nvSpPr>
        <p:spPr>
          <a:xfrm>
            <a:off x="287947" y="444194"/>
            <a:ext cx="8479971" cy="1569660"/>
          </a:xfrm>
          <a:prstGeom prst="rect">
            <a:avLst/>
          </a:prstGeom>
          <a:noFill/>
        </p:spPr>
        <p:txBody>
          <a:bodyPr wrap="square" rtlCol="0">
            <a:spAutoFit/>
          </a:bodyPr>
          <a:lstStyle/>
          <a:p>
            <a:r>
              <a:rPr lang="en-US" sz="3200" b="1" dirty="0">
                <a:solidFill>
                  <a:schemeClr val="accent1"/>
                </a:solidFill>
                <a:latin typeface="Arial" panose="020B0604020202020204" pitchFamily="34" charset="0"/>
                <a:cs typeface="Arial" panose="020B0604020202020204" pitchFamily="34" charset="0"/>
              </a:rPr>
              <a:t>Ensuring Medication for Opioid Use Disorder (MOUD) Treatment through the Care Continuum Webinar Series</a:t>
            </a:r>
          </a:p>
        </p:txBody>
      </p:sp>
      <p:sp>
        <p:nvSpPr>
          <p:cNvPr id="4" name="Slide Number Placeholder 3">
            <a:extLst>
              <a:ext uri="{FF2B5EF4-FFF2-40B4-BE49-F238E27FC236}">
                <a16:creationId xmlns:a16="http://schemas.microsoft.com/office/drawing/2014/main" id="{5AAD1512-994D-8443-B857-F13B7DBE6054}"/>
              </a:ext>
              <a:ext uri="{C183D7F6-B498-43B3-948B-1728B52AA6E4}">
                <adec:decorative xmlns:adec="http://schemas.microsoft.com/office/drawing/2017/decorative" val="1"/>
              </a:ext>
            </a:extLst>
          </p:cNvPr>
          <p:cNvSpPr>
            <a:spLocks noGrp="1"/>
          </p:cNvSpPr>
          <p:nvPr>
            <p:ph type="sldNum" sz="quarter" idx="12"/>
          </p:nvPr>
        </p:nvSpPr>
        <p:spPr>
          <a:xfrm>
            <a:off x="287947" y="6486003"/>
            <a:ext cx="724424" cy="365125"/>
          </a:xfrm>
        </p:spPr>
        <p:txBody>
          <a:bodyPr/>
          <a:lstStyle/>
          <a:p>
            <a:fld id="{3CD2DEDC-25CC-0849-B9FF-1985DFCBBFEC}" type="slidenum">
              <a:rPr lang="en-US" smtClean="0"/>
              <a:pPr/>
              <a:t>1</a:t>
            </a:fld>
            <a:endParaRPr lang="en-US"/>
          </a:p>
        </p:txBody>
      </p:sp>
    </p:spTree>
    <p:extLst>
      <p:ext uri="{BB962C8B-B14F-4D97-AF65-F5344CB8AC3E}">
        <p14:creationId xmlns:p14="http://schemas.microsoft.com/office/powerpoint/2010/main" val="396078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Clinic Flow</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Urine Drug Screening (UDS)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MAT Contract vs. Informed Consent</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Set expectations</a:t>
            </a: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10</a:t>
            </a:fld>
            <a:endParaRPr lang="en-US"/>
          </a:p>
        </p:txBody>
      </p:sp>
    </p:spTree>
    <p:extLst>
      <p:ext uri="{BB962C8B-B14F-4D97-AF65-F5344CB8AC3E}">
        <p14:creationId xmlns:p14="http://schemas.microsoft.com/office/powerpoint/2010/main" val="83149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Pitfalls</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R="0" lvl="0">
              <a:spcBef>
                <a:spcPts val="2400"/>
              </a:spcBef>
              <a:buSzPct val="100000"/>
              <a:tabLst>
                <a:tab pos="457200" algn="l"/>
              </a:tabLst>
            </a:pPr>
            <a:r>
              <a:rPr lang="en-US" dirty="0">
                <a:solidFill>
                  <a:srgbClr val="000000"/>
                </a:solidFill>
              </a:rPr>
              <a:t>People with lived experience</a:t>
            </a:r>
          </a:p>
          <a:p>
            <a:pPr marR="0" lvl="0">
              <a:spcBef>
                <a:spcPts val="2400"/>
              </a:spcBef>
              <a:buSzPct val="100000"/>
              <a:tabLst>
                <a:tab pos="457200" algn="l"/>
              </a:tabLst>
            </a:pPr>
            <a:r>
              <a:rPr lang="en-US" dirty="0">
                <a:solidFill>
                  <a:srgbClr val="000000"/>
                </a:solidFill>
              </a:rPr>
              <a:t>Administrative hurdles</a:t>
            </a:r>
          </a:p>
          <a:p>
            <a:pPr marR="0" lvl="0">
              <a:spcBef>
                <a:spcPts val="2400"/>
              </a:spcBef>
              <a:buSzPct val="100000"/>
              <a:tabLst>
                <a:tab pos="457200" algn="l"/>
              </a:tabLst>
            </a:pPr>
            <a:r>
              <a:rPr lang="en-US" dirty="0">
                <a:solidFill>
                  <a:srgbClr val="000000"/>
                </a:solidFill>
              </a:rPr>
              <a:t>Social determinants of health</a:t>
            </a:r>
          </a:p>
          <a:p>
            <a:pPr marR="0" lvl="0">
              <a:spcBef>
                <a:spcPts val="2400"/>
              </a:spcBef>
              <a:buSzPct val="100000"/>
              <a:tabLst>
                <a:tab pos="457200" algn="l"/>
              </a:tabLst>
            </a:pPr>
            <a:r>
              <a:rPr lang="en-US" dirty="0">
                <a:solidFill>
                  <a:srgbClr val="000000"/>
                </a:solidFill>
              </a:rPr>
              <a:t>Trauma informed care</a:t>
            </a:r>
          </a:p>
          <a:p>
            <a:pPr>
              <a:spcBef>
                <a:spcPts val="2400"/>
              </a:spcBef>
              <a:buSzPct val="100000"/>
              <a:tabLst>
                <a:tab pos="457200" algn="l"/>
              </a:tabLst>
            </a:pPr>
            <a:r>
              <a:rPr lang="en-US" dirty="0">
                <a:solidFill>
                  <a:srgbClr val="000000"/>
                </a:solidFill>
              </a:rPr>
              <a:t>Stigma</a:t>
            </a: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11</a:t>
            </a:fld>
            <a:endParaRPr lang="en-US" dirty="0"/>
          </a:p>
        </p:txBody>
      </p:sp>
    </p:spTree>
    <p:extLst>
      <p:ext uri="{BB962C8B-B14F-4D97-AF65-F5344CB8AC3E}">
        <p14:creationId xmlns:p14="http://schemas.microsoft.com/office/powerpoint/2010/main" val="66976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Patient Support</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Peer recovery professionals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Behavioral health</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Federally Qualified Health Center (FQHC)</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OTP</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Programs offering IOPs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Rehab and detox</a:t>
            </a:r>
            <a:endParaRPr lang="en-US" dirty="0">
              <a:solidFill>
                <a:srgbClr val="000000"/>
              </a:solidFill>
              <a:highlight>
                <a:srgbClr val="FFFF00"/>
              </a:highlight>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highlight>
                <a:srgbClr val="FFFF00"/>
              </a:highlight>
            </a:endParaRP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12</a:t>
            </a:fld>
            <a:endParaRPr lang="en-US" dirty="0"/>
          </a:p>
        </p:txBody>
      </p:sp>
    </p:spTree>
    <p:extLst>
      <p:ext uri="{BB962C8B-B14F-4D97-AF65-F5344CB8AC3E}">
        <p14:creationId xmlns:p14="http://schemas.microsoft.com/office/powerpoint/2010/main" val="67339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A9EE193-5956-48AF-8EDE-DD7DB2DD3D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835" b="30609"/>
          <a:stretch/>
        </p:blipFill>
        <p:spPr>
          <a:xfrm>
            <a:off x="0" y="0"/>
            <a:ext cx="12192000" cy="5006017"/>
          </a:xfrm>
        </p:spPr>
      </p:pic>
      <p:cxnSp>
        <p:nvCxnSpPr>
          <p:cNvPr id="13" name="Straight Connector 12">
            <a:extLst>
              <a:ext uri="{FF2B5EF4-FFF2-40B4-BE49-F238E27FC236}">
                <a16:creationId xmlns:a16="http://schemas.microsoft.com/office/drawing/2014/main" id="{55E672DC-25B5-4CF2-8BAF-EAF35E83B493}"/>
              </a:ext>
              <a:ext uri="{C183D7F6-B498-43B3-948B-1728B52AA6E4}">
                <adec:decorative xmlns:adec="http://schemas.microsoft.com/office/drawing/2017/decorative" val="1"/>
              </a:ext>
            </a:extLst>
          </p:cNvPr>
          <p:cNvCxnSpPr>
            <a:cxnSpLocks/>
          </p:cNvCxnSpPr>
          <p:nvPr/>
        </p:nvCxnSpPr>
        <p:spPr>
          <a:xfrm>
            <a:off x="404033" y="5959757"/>
            <a:ext cx="696059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684F9499-E9C0-8D1A-B0AE-BACA493690D9}"/>
              </a:ext>
            </a:extLst>
          </p:cNvPr>
          <p:cNvSpPr>
            <a:spLocks noGrp="1"/>
          </p:cNvSpPr>
          <p:nvPr>
            <p:ph type="ctrTitle"/>
          </p:nvPr>
        </p:nvSpPr>
        <p:spPr>
          <a:xfrm>
            <a:off x="470936" y="6858000"/>
            <a:ext cx="6954235" cy="978310"/>
          </a:xfrm>
        </p:spPr>
        <p:txBody>
          <a:bodyPr vert="horz" lIns="91440" tIns="45720" rIns="91440" bIns="45720" rtlCol="0" anchor="t">
            <a:normAutofit fontScale="90000"/>
          </a:bodyPr>
          <a:lstStyle/>
          <a:p>
            <a:r>
              <a:rPr lang="en-US" dirty="0">
                <a:solidFill>
                  <a:schemeClr val="tx1"/>
                </a:solidFill>
              </a:rPr>
              <a:t>North Dakota Health &amp; Human Services</a:t>
            </a:r>
          </a:p>
        </p:txBody>
      </p:sp>
      <p:sp>
        <p:nvSpPr>
          <p:cNvPr id="2" name="Slide Number Placeholder 3">
            <a:extLst>
              <a:ext uri="{FF2B5EF4-FFF2-40B4-BE49-F238E27FC236}">
                <a16:creationId xmlns:a16="http://schemas.microsoft.com/office/drawing/2014/main" id="{6FD22D8F-A9E4-8ADF-A1C2-B20B91DAC5B0}"/>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13</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182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19FDD0-73F0-4390-3079-81F6DF01FE62}"/>
              </a:ext>
            </a:extLst>
          </p:cNvPr>
          <p:cNvSpPr>
            <a:spLocks noGrp="1"/>
          </p:cNvSpPr>
          <p:nvPr>
            <p:ph type="title"/>
          </p:nvPr>
        </p:nvSpPr>
        <p:spPr>
          <a:xfrm>
            <a:off x="124924" y="492125"/>
            <a:ext cx="11288560" cy="549275"/>
          </a:xfrm>
        </p:spPr>
        <p:txBody>
          <a:bodyPr>
            <a:normAutofit fontScale="90000"/>
          </a:bodyPr>
          <a:lstStyle/>
          <a:p>
            <a:r>
              <a:rPr lang="en-US" dirty="0">
                <a:solidFill>
                  <a:schemeClr val="accent1"/>
                </a:solidFill>
              </a:rPr>
              <a:t>History and Gaps</a:t>
            </a:r>
            <a:br>
              <a:rPr lang="en-US" dirty="0"/>
            </a:br>
            <a:endParaRPr lang="en-US" sz="2700" dirty="0">
              <a:solidFill>
                <a:schemeClr val="accent2"/>
              </a:solidFill>
            </a:endParaRPr>
          </a:p>
        </p:txBody>
      </p:sp>
      <p:sp>
        <p:nvSpPr>
          <p:cNvPr id="2" name="TextBox 1">
            <a:extLst>
              <a:ext uri="{FF2B5EF4-FFF2-40B4-BE49-F238E27FC236}">
                <a16:creationId xmlns:a16="http://schemas.microsoft.com/office/drawing/2014/main" id="{9BAC520B-25D7-ED05-D4F8-58D5B9208E29}"/>
              </a:ext>
            </a:extLst>
          </p:cNvPr>
          <p:cNvSpPr txBox="1"/>
          <p:nvPr/>
        </p:nvSpPr>
        <p:spPr>
          <a:xfrm>
            <a:off x="609600" y="1811044"/>
            <a:ext cx="10803884"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2016: Department of Corrections and Rehabilitation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number of people in North Dakota’s prisons and jails on probation and on parole was increasing</a:t>
            </a:r>
            <a:r>
              <a:rPr lang="en-US" sz="2000" dirty="0">
                <a:solidFill>
                  <a:prstClr val="black"/>
                </a:solidFill>
                <a:latin typeface="Calibri" panose="020F0502020204030204"/>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 is projected to grow by 36% by FY 2022 at a cost of $115 million. The use of prisons for those violating supervision conditions and committing lower-level nonviolent offenses, paired with a lack of sufficient community behavioral health services for individuals with mental illness and substance use disorders (SUDs), hinders the state's ability to reduce recidivism or reduce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Reinvest the dollars that were designated for prison and invest in community-based behavioral health (BH) support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2018: Behavioral Health System Study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Identified that the behavioral health system was primarily crisis oriented and paid inadequate attention to rehabilitative and community-based services. </a:t>
            </a:r>
          </a:p>
        </p:txBody>
      </p:sp>
      <p:sp>
        <p:nvSpPr>
          <p:cNvPr id="4" name="Slide Number Placeholder 3">
            <a:extLst>
              <a:ext uri="{FF2B5EF4-FFF2-40B4-BE49-F238E27FC236}">
                <a16:creationId xmlns:a16="http://schemas.microsoft.com/office/drawing/2014/main" id="{10F9D035-625B-56DC-8BF9-64F18488F99D}"/>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14</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07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DA3BE-026F-4FFF-9647-110EB048A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B1AFA40-2548-4FDC-A89E-9F7464BF0FEE}"/>
              </a:ext>
            </a:extLst>
          </p:cNvPr>
          <p:cNvSpPr>
            <a:spLocks noGrp="1"/>
          </p:cNvSpPr>
          <p:nvPr>
            <p:ph type="title"/>
          </p:nvPr>
        </p:nvSpPr>
        <p:spPr>
          <a:xfrm>
            <a:off x="289248" y="1123837"/>
            <a:ext cx="6451110" cy="1255469"/>
          </a:xfrm>
        </p:spPr>
        <p:txBody>
          <a:bodyPr>
            <a:normAutofit fontScale="90000"/>
          </a:bodyPr>
          <a:lstStyle/>
          <a:p>
            <a:r>
              <a:rPr lang="en-US" dirty="0">
                <a:latin typeface="Arial" panose="020B0604020202020204" pitchFamily="34" charset="0"/>
                <a:cs typeface="Arial" panose="020B0604020202020204" pitchFamily="34" charset="0"/>
              </a:rPr>
              <a:t>North Dakota Behavioral Health System Study</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April 2018</a:t>
            </a:r>
          </a:p>
        </p:txBody>
      </p:sp>
      <p:sp>
        <p:nvSpPr>
          <p:cNvPr id="9" name="Content Placeholder 8">
            <a:extLst>
              <a:ext uri="{FF2B5EF4-FFF2-40B4-BE49-F238E27FC236}">
                <a16:creationId xmlns:a16="http://schemas.microsoft.com/office/drawing/2014/main" id="{7A4E8DC0-6241-4927-BAFE-2B39A2B57CED}"/>
              </a:ext>
            </a:extLst>
          </p:cNvPr>
          <p:cNvSpPr>
            <a:spLocks noGrp="1"/>
          </p:cNvSpPr>
          <p:nvPr>
            <p:ph idx="1"/>
          </p:nvPr>
        </p:nvSpPr>
        <p:spPr>
          <a:xfrm>
            <a:off x="289248" y="2510395"/>
            <a:ext cx="6451109" cy="3274586"/>
          </a:xfrm>
        </p:spPr>
        <p:txBody>
          <a:bodyPr anchor="t">
            <a:normAutofit/>
          </a:bodyPr>
          <a:lstStyle/>
          <a:p>
            <a:pPr>
              <a:lnSpc>
                <a:spcPct val="114000"/>
              </a:lnSpc>
            </a:pPr>
            <a:r>
              <a:rPr lang="en-US" dirty="0">
                <a:solidFill>
                  <a:schemeClr val="bg1"/>
                </a:solidFill>
              </a:rPr>
              <a:t>“A well-functioning behavioral health system attends not only to the intensive needs of children, youth, and adults with serious mental health conditions and SUDs but also to the outpatient and community-based service and support needs of individuals and, critically, to the social and emotional well-being of the majority of the population who have not been diagnosed with a BH condition—especially children, youth, and young adults.”</a:t>
            </a:r>
          </a:p>
        </p:txBody>
      </p:sp>
      <p:pic>
        <p:nvPicPr>
          <p:cNvPr id="7" name="Content Placeholder 3">
            <a:extLst>
              <a:ext uri="{FF2B5EF4-FFF2-40B4-BE49-F238E27FC236}">
                <a16:creationId xmlns:a16="http://schemas.microsoft.com/office/drawing/2014/main" id="{B6B10FAE-1A44-4716-A424-4D0E0266DB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52944" y="939209"/>
            <a:ext cx="3778286" cy="4971429"/>
          </a:xfrm>
          <a:prstGeom prst="rect">
            <a:avLst/>
          </a:prstGeom>
        </p:spPr>
      </p:pic>
      <p:sp>
        <p:nvSpPr>
          <p:cNvPr id="3" name="Slide Number Placeholder 3">
            <a:extLst>
              <a:ext uri="{FF2B5EF4-FFF2-40B4-BE49-F238E27FC236}">
                <a16:creationId xmlns:a16="http://schemas.microsoft.com/office/drawing/2014/main" id="{01E33B29-EE97-4CBE-3467-764134F12BC8}"/>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15</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09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9393616" cy="549275"/>
          </a:xfrm>
        </p:spPr>
        <p:txBody>
          <a:bodyPr>
            <a:noAutofit/>
          </a:bodyPr>
          <a:lstStyle/>
          <a:p>
            <a:r>
              <a:rPr lang="en-US" sz="8000" b="1" dirty="0"/>
              <a:t>Solutions</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121920" y="1706880"/>
            <a:ext cx="11879580" cy="5010912"/>
          </a:xfrm>
          <a:solidFill>
            <a:schemeClr val="bg1"/>
          </a:solidFill>
        </p:spPr>
        <p:txBody>
          <a:bodyPr>
            <a:normAutofit/>
          </a:bodyPr>
          <a:lstStyle/>
          <a:p>
            <a:pPr marL="0" indent="0">
              <a:lnSpc>
                <a:spcPct val="110000"/>
              </a:lnSpc>
              <a:spcBef>
                <a:spcPts val="0"/>
              </a:spcBef>
              <a:buNone/>
            </a:pPr>
            <a:r>
              <a:rPr lang="en-US" sz="2700" dirty="0"/>
              <a:t>Changing the systems response to people that are struggling with addiction and mental health, connection to recovery support services </a:t>
            </a:r>
          </a:p>
          <a:p>
            <a:pPr marL="0" indent="0">
              <a:lnSpc>
                <a:spcPct val="110000"/>
              </a:lnSpc>
              <a:spcBef>
                <a:spcPts val="0"/>
              </a:spcBef>
              <a:buNone/>
            </a:pPr>
            <a:endParaRPr lang="en-US" sz="2700" dirty="0"/>
          </a:p>
          <a:p>
            <a:pPr lvl="1">
              <a:lnSpc>
                <a:spcPct val="110000"/>
              </a:lnSpc>
              <a:spcBef>
                <a:spcPts val="0"/>
              </a:spcBef>
            </a:pPr>
            <a:r>
              <a:rPr lang="en-US" sz="2700" dirty="0"/>
              <a:t>Invest in community-based solutions, regionally focused across North Dakota</a:t>
            </a:r>
          </a:p>
          <a:p>
            <a:pPr lvl="1">
              <a:lnSpc>
                <a:spcPct val="110000"/>
              </a:lnSpc>
              <a:spcBef>
                <a:spcPts val="0"/>
              </a:spcBef>
            </a:pPr>
            <a:r>
              <a:rPr lang="en-US" sz="2700" dirty="0"/>
              <a:t>Engage with faith-based, culturally-specific groups, private providers that are interested in providing services</a:t>
            </a:r>
          </a:p>
          <a:p>
            <a:pPr lvl="2">
              <a:lnSpc>
                <a:spcPct val="110000"/>
              </a:lnSpc>
              <a:spcBef>
                <a:spcPts val="0"/>
              </a:spcBef>
            </a:pPr>
            <a:r>
              <a:rPr lang="en-US" sz="2300" dirty="0"/>
              <a:t>Provide training and ongoing technical assistance and support</a:t>
            </a:r>
          </a:p>
          <a:p>
            <a:pPr lvl="2">
              <a:lnSpc>
                <a:spcPct val="110000"/>
              </a:lnSpc>
              <a:spcBef>
                <a:spcPts val="0"/>
              </a:spcBef>
            </a:pPr>
            <a:r>
              <a:rPr lang="en-US" sz="2300" dirty="0"/>
              <a:t>Funding for services </a:t>
            </a:r>
          </a:p>
          <a:p>
            <a:pPr lvl="2">
              <a:lnSpc>
                <a:spcPct val="110000"/>
              </a:lnSpc>
              <a:spcBef>
                <a:spcPts val="0"/>
              </a:spcBef>
            </a:pPr>
            <a:r>
              <a:rPr lang="en-US" sz="2300" dirty="0"/>
              <a:t>Provider guidance</a:t>
            </a:r>
          </a:p>
          <a:p>
            <a:pPr lvl="1">
              <a:lnSpc>
                <a:spcPct val="110000"/>
              </a:lnSpc>
              <a:spcBef>
                <a:spcPts val="0"/>
              </a:spcBef>
            </a:pPr>
            <a:endParaRPr lang="en-US" sz="2700" b="1" dirty="0"/>
          </a:p>
          <a:p>
            <a:pPr marL="457200" lvl="1" indent="0">
              <a:lnSpc>
                <a:spcPct val="110000"/>
              </a:lnSpc>
              <a:spcBef>
                <a:spcPts val="0"/>
              </a:spcBef>
              <a:buNone/>
            </a:pPr>
            <a:endParaRPr lang="en-US" sz="2700" b="1" dirty="0"/>
          </a:p>
          <a:p>
            <a:pPr lvl="1">
              <a:lnSpc>
                <a:spcPct val="110000"/>
              </a:lnSpc>
              <a:spcBef>
                <a:spcPts val="0"/>
              </a:spcBef>
            </a:pPr>
            <a:endParaRPr lang="en-US" sz="2500" b="1" dirty="0"/>
          </a:p>
          <a:p>
            <a:pPr marL="457200" lvl="1" indent="0">
              <a:lnSpc>
                <a:spcPct val="110000"/>
              </a:lnSpc>
              <a:spcBef>
                <a:spcPts val="0"/>
              </a:spcBef>
              <a:buNone/>
            </a:pPr>
            <a:endParaRPr lang="en-US" sz="2500" b="1" dirty="0"/>
          </a:p>
          <a:p>
            <a:pPr>
              <a:lnSpc>
                <a:spcPct val="110000"/>
              </a:lnSpc>
              <a:spcBef>
                <a:spcPts val="0"/>
              </a:spcBef>
            </a:pPr>
            <a:endParaRPr lang="en-US" sz="2900" b="1" dirty="0"/>
          </a:p>
        </p:txBody>
      </p:sp>
      <p:sp>
        <p:nvSpPr>
          <p:cNvPr id="4" name="Slide Number Placeholder 3">
            <a:extLst>
              <a:ext uri="{FF2B5EF4-FFF2-40B4-BE49-F238E27FC236}">
                <a16:creationId xmlns:a16="http://schemas.microsoft.com/office/drawing/2014/main" id="{1A576057-2C03-0B72-EDC3-ACBE91E19BF2}"/>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16</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71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61A1-706E-6E8B-D451-3A03FCB6E534}"/>
              </a:ext>
            </a:extLst>
          </p:cNvPr>
          <p:cNvSpPr>
            <a:spLocks noGrp="1"/>
          </p:cNvSpPr>
          <p:nvPr>
            <p:ph type="title"/>
          </p:nvPr>
        </p:nvSpPr>
        <p:spPr/>
        <p:txBody>
          <a:bodyPr>
            <a:noAutofit/>
          </a:bodyPr>
          <a:lstStyle/>
          <a:p>
            <a:r>
              <a:rPr lang="en-US" sz="8000" dirty="0">
                <a:latin typeface="Calibri heading"/>
              </a:rPr>
              <a:t>Decision Points</a:t>
            </a:r>
          </a:p>
        </p:txBody>
      </p:sp>
      <p:sp>
        <p:nvSpPr>
          <p:cNvPr id="4" name="Content Placeholder 3">
            <a:extLst>
              <a:ext uri="{FF2B5EF4-FFF2-40B4-BE49-F238E27FC236}">
                <a16:creationId xmlns:a16="http://schemas.microsoft.com/office/drawing/2014/main" id="{6B0723CB-DF87-5A6D-C3EF-3B0D6573825D}"/>
              </a:ext>
            </a:extLst>
          </p:cNvPr>
          <p:cNvSpPr>
            <a:spLocks noGrp="1"/>
          </p:cNvSpPr>
          <p:nvPr>
            <p:ph idx="10"/>
          </p:nvPr>
        </p:nvSpPr>
        <p:spPr>
          <a:xfrm>
            <a:off x="778959" y="1957641"/>
            <a:ext cx="2417874" cy="1203405"/>
          </a:xfrm>
        </p:spPr>
        <p:txBody>
          <a:bodyPr/>
          <a:lstStyle/>
          <a:p>
            <a:pPr marL="0" indent="0">
              <a:buNone/>
            </a:pPr>
            <a:r>
              <a:rPr lang="en-US" dirty="0"/>
              <a:t>Who?</a:t>
            </a:r>
          </a:p>
        </p:txBody>
      </p:sp>
      <p:sp>
        <p:nvSpPr>
          <p:cNvPr id="3" name="Content Placeholder 2">
            <a:extLst>
              <a:ext uri="{FF2B5EF4-FFF2-40B4-BE49-F238E27FC236}">
                <a16:creationId xmlns:a16="http://schemas.microsoft.com/office/drawing/2014/main" id="{01D391DB-79A9-AB0C-9BC3-4E0A11C27416}"/>
              </a:ext>
            </a:extLst>
          </p:cNvPr>
          <p:cNvSpPr>
            <a:spLocks noGrp="1"/>
          </p:cNvSpPr>
          <p:nvPr>
            <p:ph idx="1"/>
          </p:nvPr>
        </p:nvSpPr>
        <p:spPr>
          <a:xfrm>
            <a:off x="778959" y="3161045"/>
            <a:ext cx="2417874" cy="3070900"/>
          </a:xfrm>
        </p:spPr>
        <p:txBody>
          <a:bodyPr/>
          <a:lstStyle/>
          <a:p>
            <a:pPr marL="0" indent="0">
              <a:buNone/>
            </a:pPr>
            <a:r>
              <a:rPr lang="en-US" dirty="0"/>
              <a:t>ND initially targeted people on parole and probation</a:t>
            </a:r>
          </a:p>
        </p:txBody>
      </p:sp>
      <p:sp>
        <p:nvSpPr>
          <p:cNvPr id="6" name="Content Placeholder 5">
            <a:extLst>
              <a:ext uri="{FF2B5EF4-FFF2-40B4-BE49-F238E27FC236}">
                <a16:creationId xmlns:a16="http://schemas.microsoft.com/office/drawing/2014/main" id="{069CF2D1-F327-81E9-59B6-8C4EA4EEE5AF}"/>
              </a:ext>
            </a:extLst>
          </p:cNvPr>
          <p:cNvSpPr>
            <a:spLocks noGrp="1"/>
          </p:cNvSpPr>
          <p:nvPr>
            <p:ph idx="12"/>
          </p:nvPr>
        </p:nvSpPr>
        <p:spPr>
          <a:xfrm>
            <a:off x="4887063" y="1957641"/>
            <a:ext cx="2417874" cy="1203405"/>
          </a:xfrm>
        </p:spPr>
        <p:txBody>
          <a:bodyPr/>
          <a:lstStyle/>
          <a:p>
            <a:pPr marL="0" indent="0">
              <a:buNone/>
            </a:pPr>
            <a:r>
              <a:rPr lang="en-US" dirty="0"/>
              <a:t>How?	</a:t>
            </a:r>
          </a:p>
        </p:txBody>
      </p:sp>
      <p:sp>
        <p:nvSpPr>
          <p:cNvPr id="5" name="Content Placeholder 4">
            <a:extLst>
              <a:ext uri="{FF2B5EF4-FFF2-40B4-BE49-F238E27FC236}">
                <a16:creationId xmlns:a16="http://schemas.microsoft.com/office/drawing/2014/main" id="{5CCDF050-BA88-417D-9C4A-5D414B52FA7F}"/>
              </a:ext>
            </a:extLst>
          </p:cNvPr>
          <p:cNvSpPr>
            <a:spLocks noGrp="1"/>
          </p:cNvSpPr>
          <p:nvPr>
            <p:ph idx="11"/>
          </p:nvPr>
        </p:nvSpPr>
        <p:spPr>
          <a:xfrm>
            <a:off x="4887063" y="3161045"/>
            <a:ext cx="2417874" cy="3061756"/>
          </a:xfrm>
        </p:spPr>
        <p:txBody>
          <a:bodyPr/>
          <a:lstStyle/>
          <a:p>
            <a:pPr marL="0" indent="0">
              <a:buNone/>
            </a:pPr>
            <a:r>
              <a:rPr lang="en-US" dirty="0"/>
              <a:t>Utilized a corrections assessment tool to identify those with most risks</a:t>
            </a:r>
          </a:p>
        </p:txBody>
      </p:sp>
      <p:sp>
        <p:nvSpPr>
          <p:cNvPr id="8" name="Content Placeholder 7">
            <a:extLst>
              <a:ext uri="{FF2B5EF4-FFF2-40B4-BE49-F238E27FC236}">
                <a16:creationId xmlns:a16="http://schemas.microsoft.com/office/drawing/2014/main" id="{F2B6693E-4857-767C-8C10-54096F6D3377}"/>
              </a:ext>
            </a:extLst>
          </p:cNvPr>
          <p:cNvSpPr>
            <a:spLocks noGrp="1"/>
          </p:cNvSpPr>
          <p:nvPr>
            <p:ph idx="14"/>
          </p:nvPr>
        </p:nvSpPr>
        <p:spPr>
          <a:xfrm>
            <a:off x="8713714" y="1957640"/>
            <a:ext cx="2417874" cy="1203405"/>
          </a:xfrm>
        </p:spPr>
        <p:txBody>
          <a:bodyPr/>
          <a:lstStyle/>
          <a:p>
            <a:pPr marL="0" indent="0">
              <a:buNone/>
            </a:pPr>
            <a:r>
              <a:rPr lang="en-US" dirty="0"/>
              <a:t>What?</a:t>
            </a:r>
          </a:p>
        </p:txBody>
      </p:sp>
      <p:sp>
        <p:nvSpPr>
          <p:cNvPr id="7" name="Content Placeholder 6">
            <a:extLst>
              <a:ext uri="{FF2B5EF4-FFF2-40B4-BE49-F238E27FC236}">
                <a16:creationId xmlns:a16="http://schemas.microsoft.com/office/drawing/2014/main" id="{337E932B-432C-0D51-0853-8190DAF8DEA5}"/>
              </a:ext>
            </a:extLst>
          </p:cNvPr>
          <p:cNvSpPr>
            <a:spLocks noGrp="1"/>
          </p:cNvSpPr>
          <p:nvPr>
            <p:ph idx="13"/>
          </p:nvPr>
        </p:nvSpPr>
        <p:spPr>
          <a:xfrm>
            <a:off x="8713714" y="3073906"/>
            <a:ext cx="2417874" cy="3052612"/>
          </a:xfrm>
        </p:spPr>
        <p:txBody>
          <a:bodyPr/>
          <a:lstStyle/>
          <a:p>
            <a:pPr marL="0" indent="0">
              <a:buNone/>
            </a:pPr>
            <a:r>
              <a:rPr lang="en-US"/>
              <a:t>Care Coordination and Peer Support</a:t>
            </a:r>
          </a:p>
        </p:txBody>
      </p:sp>
      <p:sp>
        <p:nvSpPr>
          <p:cNvPr id="9" name="Slide Number Placeholder 3">
            <a:extLst>
              <a:ext uri="{FF2B5EF4-FFF2-40B4-BE49-F238E27FC236}">
                <a16:creationId xmlns:a16="http://schemas.microsoft.com/office/drawing/2014/main" id="{6CA74DF3-7C50-3A6D-F5E7-D1E8A7AFA220}"/>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17</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84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470935" y="5172051"/>
            <a:ext cx="6954235" cy="709249"/>
          </a:xfrm>
        </p:spPr>
        <p:txBody>
          <a:bodyPr>
            <a:normAutofit/>
          </a:bodyPr>
          <a:lstStyle/>
          <a:p>
            <a:r>
              <a:rPr lang="en-US" dirty="0">
                <a:latin typeface="Segoe UI"/>
                <a:cs typeface="Segoe UI"/>
              </a:rPr>
              <a:t>Free Through Recovery</a:t>
            </a:r>
            <a:endParaRPr lang="en-US" dirty="0"/>
          </a:p>
        </p:txBody>
      </p:sp>
      <p:pic>
        <p:nvPicPr>
          <p:cNvPr id="6" name="Picture 5">
            <a:extLst>
              <a:ext uri="{FF2B5EF4-FFF2-40B4-BE49-F238E27FC236}">
                <a16:creationId xmlns:a16="http://schemas.microsoft.com/office/drawing/2014/main" id="{CA707E5F-4A7E-4318-E7D8-06B5879D3D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5068007"/>
          </a:xfrm>
          <a:prstGeom prst="rect">
            <a:avLst/>
          </a:prstGeom>
        </p:spPr>
      </p:pic>
      <p:sp>
        <p:nvSpPr>
          <p:cNvPr id="3" name="Slide Number Placeholder 3">
            <a:extLst>
              <a:ext uri="{FF2B5EF4-FFF2-40B4-BE49-F238E27FC236}">
                <a16:creationId xmlns:a16="http://schemas.microsoft.com/office/drawing/2014/main" id="{566A5999-2763-0A00-428A-1125859CCCC6}"/>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18</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77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dirty="0"/>
              <a:t>Free Through Recovery </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795127"/>
            <a:ext cx="11508632" cy="3952530"/>
          </a:xfrm>
          <a:solidFill>
            <a:schemeClr val="bg1"/>
          </a:solidFill>
        </p:spPr>
        <p:txBody>
          <a:bodyPr>
            <a:normAutofit/>
          </a:bodyPr>
          <a:lstStyle/>
          <a:p>
            <a:pPr marL="0" indent="0">
              <a:lnSpc>
                <a:spcPct val="110000"/>
              </a:lnSpc>
              <a:spcBef>
                <a:spcPts val="0"/>
              </a:spcBef>
              <a:buNone/>
            </a:pPr>
            <a:r>
              <a:rPr lang="en-US" sz="3000" b="1" dirty="0"/>
              <a:t>Goal 1: Improve Engagement in Quality Services</a:t>
            </a: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Participants engage with a care </a:t>
            </a:r>
            <a:r>
              <a:rPr lang="en-US" sz="3000" dirty="0">
                <a:solidFill>
                  <a:srgbClr val="000000"/>
                </a:solidFill>
                <a:latin typeface="Segoe UI" panose="020B0502040204020203" pitchFamily="34" charset="0"/>
              </a:rPr>
              <a:t>c</a:t>
            </a:r>
            <a:r>
              <a:rPr lang="en-US" sz="3000" b="0" i="0" u="none" strike="noStrike" dirty="0">
                <a:solidFill>
                  <a:srgbClr val="000000"/>
                </a:solidFill>
                <a:effectLst/>
                <a:latin typeface="Segoe UI" panose="020B0502040204020203" pitchFamily="34" charset="0"/>
              </a:rPr>
              <a:t>oordinator who identifies their needs and helps the participant find creative, effective, and prosocial ways to meet these needs.</a:t>
            </a:r>
            <a:r>
              <a:rPr lang="en-US" sz="3000" b="0" i="0" dirty="0">
                <a:solidFill>
                  <a:srgbClr val="000000"/>
                </a:solidFill>
                <a:effectLst/>
                <a:latin typeface="Segoe UI" panose="020B0502040204020203" pitchFamily="34" charset="0"/>
              </a:rPr>
              <a:t>​</a:t>
            </a:r>
          </a:p>
          <a:p>
            <a:pPr marL="0" indent="0" algn="l" rtl="0" fontAlgn="base">
              <a:buNone/>
            </a:pPr>
            <a:endParaRPr lang="en-US" sz="3000" b="0" i="0" dirty="0">
              <a:solidFill>
                <a:srgbClr val="0E406A"/>
              </a:solidFill>
              <a:effectLst/>
              <a:latin typeface="Arial" panose="020B0604020202020204"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Participants engage with a Peer Support Specialist with lived experience with serious behavioral health conditions.</a:t>
            </a:r>
            <a:endParaRPr lang="en-US" sz="3000" dirty="0">
              <a:solidFill>
                <a:schemeClr val="accent5"/>
              </a:solidFill>
            </a:endParaRPr>
          </a:p>
        </p:txBody>
      </p:sp>
      <p:sp>
        <p:nvSpPr>
          <p:cNvPr id="4" name="Slide Number Placeholder 3">
            <a:extLst>
              <a:ext uri="{FF2B5EF4-FFF2-40B4-BE49-F238E27FC236}">
                <a16:creationId xmlns:a16="http://schemas.microsoft.com/office/drawing/2014/main" id="{2216052F-FA88-A5A2-FC00-E7CB3E4B5244}"/>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19</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59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A492-5F4E-E24F-B9D3-8E8373F7EB58}"/>
              </a:ext>
            </a:extLst>
          </p:cNvPr>
          <p:cNvSpPr>
            <a:spLocks noGrp="1"/>
          </p:cNvSpPr>
          <p:nvPr>
            <p:ph type="title"/>
          </p:nvPr>
        </p:nvSpPr>
        <p:spPr>
          <a:xfrm>
            <a:off x="1" y="1187226"/>
            <a:ext cx="12192000" cy="558799"/>
          </a:xfrm>
        </p:spPr>
        <p:txBody>
          <a:bodyPr anchor="t">
            <a:noAutofit/>
          </a:bodyPr>
          <a:lstStyle/>
          <a:p>
            <a:pPr algn="ctr"/>
            <a:r>
              <a:rPr lang="en-US" sz="3300" b="1" dirty="0">
                <a:solidFill>
                  <a:schemeClr val="accent1"/>
                </a:solidFill>
              </a:rPr>
              <a:t>QIN-QIO Partnership to Address the Opioid Epidemic</a:t>
            </a:r>
          </a:p>
        </p:txBody>
      </p:sp>
      <p:sp>
        <p:nvSpPr>
          <p:cNvPr id="3" name="Content Placeholder 2">
            <a:extLst>
              <a:ext uri="{FF2B5EF4-FFF2-40B4-BE49-F238E27FC236}">
                <a16:creationId xmlns:a16="http://schemas.microsoft.com/office/drawing/2014/main" id="{3C768F6C-4E42-E041-9647-70E852FC58EF}"/>
              </a:ext>
            </a:extLst>
          </p:cNvPr>
          <p:cNvSpPr>
            <a:spLocks noGrp="1"/>
          </p:cNvSpPr>
          <p:nvPr>
            <p:ph type="body" idx="1"/>
          </p:nvPr>
        </p:nvSpPr>
        <p:spPr>
          <a:xfrm>
            <a:off x="831850" y="1872345"/>
            <a:ext cx="10515600" cy="870855"/>
          </a:xfrm>
        </p:spPr>
        <p:txBody>
          <a:bodyPr>
            <a:normAutofit/>
          </a:bodyPr>
          <a:lstStyle/>
          <a:p>
            <a:pPr marL="0" indent="0">
              <a:buNone/>
            </a:pPr>
            <a:r>
              <a:rPr lang="en-US" sz="1800"/>
              <a:t>This series is a collaboration of all Quality Innovation Networks–Quality Improvement Organizations (QIN-QIOs). National experts across the healthcare continuum provide robust educational content to address the opioid epidemic.</a:t>
            </a:r>
          </a:p>
        </p:txBody>
      </p:sp>
      <p:sp>
        <p:nvSpPr>
          <p:cNvPr id="4" name="Slide Number Placeholder 3">
            <a:extLst>
              <a:ext uri="{FF2B5EF4-FFF2-40B4-BE49-F238E27FC236}">
                <a16:creationId xmlns:a16="http://schemas.microsoft.com/office/drawing/2014/main" id="{C4FD6C47-2241-7D4B-BAF0-4D2391F01145}"/>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2</a:t>
            </a:fld>
            <a:endParaRPr lang="en-US"/>
          </a:p>
        </p:txBody>
      </p:sp>
      <p:grpSp>
        <p:nvGrpSpPr>
          <p:cNvPr id="39" name="Group 38">
            <a:extLst>
              <a:ext uri="{FF2B5EF4-FFF2-40B4-BE49-F238E27FC236}">
                <a16:creationId xmlns:a16="http://schemas.microsoft.com/office/drawing/2014/main" id="{754E14EB-8E12-9278-0E9D-29F77EE60A5E}"/>
              </a:ext>
              <a:ext uri="{C183D7F6-B498-43B3-948B-1728B52AA6E4}">
                <adec:decorative xmlns:adec="http://schemas.microsoft.com/office/drawing/2017/decorative" val="1"/>
              </a:ext>
            </a:extLst>
          </p:cNvPr>
          <p:cNvGrpSpPr/>
          <p:nvPr/>
        </p:nvGrpSpPr>
        <p:grpSpPr>
          <a:xfrm>
            <a:off x="631127" y="2924614"/>
            <a:ext cx="10929746" cy="3664423"/>
            <a:chOff x="631127" y="2924614"/>
            <a:chExt cx="10929746" cy="3664423"/>
          </a:xfrm>
        </p:grpSpPr>
        <p:grpSp>
          <p:nvGrpSpPr>
            <p:cNvPr id="38" name="Group 37">
              <a:extLst>
                <a:ext uri="{FF2B5EF4-FFF2-40B4-BE49-F238E27FC236}">
                  <a16:creationId xmlns:a16="http://schemas.microsoft.com/office/drawing/2014/main" id="{DD3697DC-8FD7-68BE-F607-780359D9CB38}"/>
                </a:ext>
              </a:extLst>
            </p:cNvPr>
            <p:cNvGrpSpPr/>
            <p:nvPr/>
          </p:nvGrpSpPr>
          <p:grpSpPr>
            <a:xfrm>
              <a:off x="631127" y="3966696"/>
              <a:ext cx="10929746" cy="2622341"/>
              <a:chOff x="631127" y="3892266"/>
              <a:chExt cx="10929746" cy="2622341"/>
            </a:xfrm>
          </p:grpSpPr>
          <p:grpSp>
            <p:nvGrpSpPr>
              <p:cNvPr id="31" name="Group 30">
                <a:extLst>
                  <a:ext uri="{FF2B5EF4-FFF2-40B4-BE49-F238E27FC236}">
                    <a16:creationId xmlns:a16="http://schemas.microsoft.com/office/drawing/2014/main" id="{730C6C5C-7B29-10DE-B566-BA2E9BDC2636}"/>
                  </a:ext>
                </a:extLst>
              </p:cNvPr>
              <p:cNvGrpSpPr/>
              <p:nvPr/>
            </p:nvGrpSpPr>
            <p:grpSpPr>
              <a:xfrm>
                <a:off x="631127" y="3892266"/>
                <a:ext cx="10929746" cy="731520"/>
                <a:chOff x="526829" y="3562651"/>
                <a:chExt cx="10929746" cy="731520"/>
              </a:xfrm>
            </p:grpSpPr>
            <p:pic>
              <p:nvPicPr>
                <p:cNvPr id="6" name="Picture 5">
                  <a:extLst>
                    <a:ext uri="{FF2B5EF4-FFF2-40B4-BE49-F238E27FC236}">
                      <a16:creationId xmlns:a16="http://schemas.microsoft.com/office/drawing/2014/main" id="{7DF96A51-20CA-DEE5-3FAA-DDCB9F6DCCD5}"/>
                    </a:ext>
                    <a:ext uri="{C183D7F6-B498-43B3-948B-1728B52AA6E4}">
                      <adec:decorative xmlns:adec="http://schemas.microsoft.com/office/drawing/2017/decorative" val="1"/>
                    </a:ext>
                  </a:extLst>
                </p:cNvPr>
                <p:cNvPicPr>
                  <a:picLocks noChangeAspect="1"/>
                </p:cNvPicPr>
                <p:nvPr/>
              </p:nvPicPr>
              <p:blipFill rotWithShape="1">
                <a:blip r:embed="rId3"/>
                <a:srcRect r="48189"/>
                <a:stretch/>
              </p:blipFill>
              <p:spPr>
                <a:xfrm>
                  <a:off x="526829" y="3608371"/>
                  <a:ext cx="2072693" cy="640080"/>
                </a:xfrm>
                <a:prstGeom prst="rect">
                  <a:avLst/>
                </a:prstGeom>
              </p:spPr>
            </p:pic>
            <p:pic>
              <p:nvPicPr>
                <p:cNvPr id="8" name="Picture 7">
                  <a:extLst>
                    <a:ext uri="{FF2B5EF4-FFF2-40B4-BE49-F238E27FC236}">
                      <a16:creationId xmlns:a16="http://schemas.microsoft.com/office/drawing/2014/main" id="{E17B0C7E-9122-341B-9690-6C3F2C87F6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16101" y="3608371"/>
                  <a:ext cx="1987448" cy="640080"/>
                </a:xfrm>
                <a:prstGeom prst="rect">
                  <a:avLst/>
                </a:prstGeom>
              </p:spPr>
            </p:pic>
            <p:pic>
              <p:nvPicPr>
                <p:cNvPr id="10" name="Picture 9">
                  <a:extLst>
                    <a:ext uri="{FF2B5EF4-FFF2-40B4-BE49-F238E27FC236}">
                      <a16:creationId xmlns:a16="http://schemas.microsoft.com/office/drawing/2014/main" id="{C2E85167-5FDD-D763-0001-048B5E0AE88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20128" y="3562651"/>
                  <a:ext cx="1867013" cy="731520"/>
                </a:xfrm>
                <a:prstGeom prst="rect">
                  <a:avLst/>
                </a:prstGeom>
              </p:spPr>
            </p:pic>
            <p:pic>
              <p:nvPicPr>
                <p:cNvPr id="12" name="Picture 11">
                  <a:extLst>
                    <a:ext uri="{FF2B5EF4-FFF2-40B4-BE49-F238E27FC236}">
                      <a16:creationId xmlns:a16="http://schemas.microsoft.com/office/drawing/2014/main" id="{65E23062-C45C-2281-8706-4E62A72B82CF}"/>
                    </a:ext>
                    <a:ext uri="{C183D7F6-B498-43B3-948B-1728B52AA6E4}">
                      <adec:decorative xmlns:adec="http://schemas.microsoft.com/office/drawing/2017/decorative" val="1"/>
                    </a:ext>
                  </a:extLst>
                </p:cNvPr>
                <p:cNvPicPr>
                  <a:picLocks noChangeAspect="1"/>
                </p:cNvPicPr>
                <p:nvPr/>
              </p:nvPicPr>
              <p:blipFill rotWithShape="1">
                <a:blip r:embed="rId6"/>
                <a:srcRect l="63189"/>
                <a:stretch/>
              </p:blipFill>
              <p:spPr>
                <a:xfrm>
                  <a:off x="9803720" y="3608371"/>
                  <a:ext cx="1652855" cy="640080"/>
                </a:xfrm>
                <a:prstGeom prst="rect">
                  <a:avLst/>
                </a:prstGeom>
              </p:spPr>
            </p:pic>
          </p:grpSp>
          <p:grpSp>
            <p:nvGrpSpPr>
              <p:cNvPr id="29" name="Group 28">
                <a:extLst>
                  <a:ext uri="{FF2B5EF4-FFF2-40B4-BE49-F238E27FC236}">
                    <a16:creationId xmlns:a16="http://schemas.microsoft.com/office/drawing/2014/main" id="{77750CDB-A6E1-4475-A18C-AD3DC7DCE39F}"/>
                  </a:ext>
                </a:extLst>
              </p:cNvPr>
              <p:cNvGrpSpPr/>
              <p:nvPr/>
            </p:nvGrpSpPr>
            <p:grpSpPr>
              <a:xfrm>
                <a:off x="631127" y="4837677"/>
                <a:ext cx="10929746" cy="822960"/>
                <a:chOff x="526829" y="4620839"/>
                <a:chExt cx="10929746" cy="822960"/>
              </a:xfrm>
            </p:grpSpPr>
            <p:pic>
              <p:nvPicPr>
                <p:cNvPr id="14" name="Picture 13">
                  <a:extLst>
                    <a:ext uri="{FF2B5EF4-FFF2-40B4-BE49-F238E27FC236}">
                      <a16:creationId xmlns:a16="http://schemas.microsoft.com/office/drawing/2014/main" id="{F984B0AF-8AE0-83CC-0BAF-DE0A37786BE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6829" y="4712279"/>
                  <a:ext cx="1772528" cy="640080"/>
                </a:xfrm>
                <a:prstGeom prst="rect">
                  <a:avLst/>
                </a:prstGeom>
              </p:spPr>
            </p:pic>
            <p:pic>
              <p:nvPicPr>
                <p:cNvPr id="16" name="Picture 15">
                  <a:extLst>
                    <a:ext uri="{FF2B5EF4-FFF2-40B4-BE49-F238E27FC236}">
                      <a16:creationId xmlns:a16="http://schemas.microsoft.com/office/drawing/2014/main" id="{308B9B1D-1B32-F533-7366-8200AAE987ED}"/>
                    </a:ext>
                    <a:ext uri="{C183D7F6-B498-43B3-948B-1728B52AA6E4}">
                      <adec:decorative xmlns:adec="http://schemas.microsoft.com/office/drawing/2017/decorative" val="1"/>
                    </a:ext>
                  </a:extLst>
                </p:cNvPr>
                <p:cNvPicPr>
                  <a:picLocks noChangeAspect="1"/>
                </p:cNvPicPr>
                <p:nvPr/>
              </p:nvPicPr>
              <p:blipFill rotWithShape="1">
                <a:blip r:embed="rId8"/>
                <a:srcRect r="57046"/>
                <a:stretch/>
              </p:blipFill>
              <p:spPr>
                <a:xfrm>
                  <a:off x="2860652" y="4666559"/>
                  <a:ext cx="1670587" cy="731520"/>
                </a:xfrm>
                <a:prstGeom prst="rect">
                  <a:avLst/>
                </a:prstGeom>
              </p:spPr>
            </p:pic>
            <p:pic>
              <p:nvPicPr>
                <p:cNvPr id="18" name="Picture 17">
                  <a:extLst>
                    <a:ext uri="{FF2B5EF4-FFF2-40B4-BE49-F238E27FC236}">
                      <a16:creationId xmlns:a16="http://schemas.microsoft.com/office/drawing/2014/main" id="{ED1B171D-116D-1A41-616F-1EB81AFC09A0}"/>
                    </a:ext>
                    <a:ext uri="{C183D7F6-B498-43B3-948B-1728B52AA6E4}">
                      <adec:decorative xmlns:adec="http://schemas.microsoft.com/office/drawing/2017/decorative" val="1"/>
                    </a:ext>
                  </a:extLst>
                </p:cNvPr>
                <p:cNvPicPr>
                  <a:picLocks noChangeAspect="1"/>
                </p:cNvPicPr>
                <p:nvPr/>
              </p:nvPicPr>
              <p:blipFill rotWithShape="1">
                <a:blip r:embed="rId9"/>
                <a:srcRect l="54137"/>
                <a:stretch/>
              </p:blipFill>
              <p:spPr>
                <a:xfrm>
                  <a:off x="5092534" y="4620839"/>
                  <a:ext cx="2012988" cy="822960"/>
                </a:xfrm>
                <a:prstGeom prst="rect">
                  <a:avLst/>
                </a:prstGeom>
              </p:spPr>
            </p:pic>
            <p:pic>
              <p:nvPicPr>
                <p:cNvPr id="20" name="Picture 19">
                  <a:extLst>
                    <a:ext uri="{FF2B5EF4-FFF2-40B4-BE49-F238E27FC236}">
                      <a16:creationId xmlns:a16="http://schemas.microsoft.com/office/drawing/2014/main" id="{DDAEA83F-1D9F-6F28-3251-FC4901585A8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666817" y="4712279"/>
                  <a:ext cx="1768280" cy="640080"/>
                </a:xfrm>
                <a:prstGeom prst="rect">
                  <a:avLst/>
                </a:prstGeom>
              </p:spPr>
            </p:pic>
            <p:pic>
              <p:nvPicPr>
                <p:cNvPr id="22" name="Picture 21">
                  <a:extLst>
                    <a:ext uri="{FF2B5EF4-FFF2-40B4-BE49-F238E27FC236}">
                      <a16:creationId xmlns:a16="http://schemas.microsoft.com/office/drawing/2014/main" id="{A217E55B-80CB-0D08-F765-1AB1283B6F3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996392" y="4712279"/>
                  <a:ext cx="1460183" cy="640080"/>
                </a:xfrm>
                <a:prstGeom prst="rect">
                  <a:avLst/>
                </a:prstGeom>
              </p:spPr>
            </p:pic>
          </p:grpSp>
          <p:grpSp>
            <p:nvGrpSpPr>
              <p:cNvPr id="30" name="Group 29">
                <a:extLst>
                  <a:ext uri="{FF2B5EF4-FFF2-40B4-BE49-F238E27FC236}">
                    <a16:creationId xmlns:a16="http://schemas.microsoft.com/office/drawing/2014/main" id="{5AD358EC-A39D-3E9C-C27E-A6773E10B643}"/>
                  </a:ext>
                </a:extLst>
              </p:cNvPr>
              <p:cNvGrpSpPr/>
              <p:nvPr/>
            </p:nvGrpSpPr>
            <p:grpSpPr>
              <a:xfrm>
                <a:off x="631127" y="5874527"/>
                <a:ext cx="10929746" cy="640080"/>
                <a:chOff x="526829" y="5768199"/>
                <a:chExt cx="10929746" cy="640080"/>
              </a:xfrm>
            </p:grpSpPr>
            <p:pic>
              <p:nvPicPr>
                <p:cNvPr id="24" name="Picture 23">
                  <a:extLst>
                    <a:ext uri="{FF2B5EF4-FFF2-40B4-BE49-F238E27FC236}">
                      <a16:creationId xmlns:a16="http://schemas.microsoft.com/office/drawing/2014/main" id="{FA10830D-1CA0-2EA2-D2B6-2BDF0F78443A}"/>
                    </a:ext>
                    <a:ext uri="{C183D7F6-B498-43B3-948B-1728B52AA6E4}">
                      <adec:decorative xmlns:adec="http://schemas.microsoft.com/office/drawing/2017/decorative" val="1"/>
                    </a:ext>
                  </a:extLst>
                </p:cNvPr>
                <p:cNvPicPr>
                  <a:picLocks noChangeAspect="1"/>
                </p:cNvPicPr>
                <p:nvPr/>
              </p:nvPicPr>
              <p:blipFill rotWithShape="1">
                <a:blip r:embed="rId12"/>
                <a:srcRect l="54166" t="16387"/>
                <a:stretch/>
              </p:blipFill>
              <p:spPr>
                <a:xfrm>
                  <a:off x="526829" y="5791059"/>
                  <a:ext cx="2325109" cy="594360"/>
                </a:xfrm>
                <a:prstGeom prst="rect">
                  <a:avLst/>
                </a:prstGeom>
              </p:spPr>
            </p:pic>
            <p:pic>
              <p:nvPicPr>
                <p:cNvPr id="26" name="Picture 25">
                  <a:extLst>
                    <a:ext uri="{FF2B5EF4-FFF2-40B4-BE49-F238E27FC236}">
                      <a16:creationId xmlns:a16="http://schemas.microsoft.com/office/drawing/2014/main" id="{00922316-F63D-A8AA-563D-38226490A839}"/>
                    </a:ext>
                    <a:ext uri="{C183D7F6-B498-43B3-948B-1728B52AA6E4}">
                      <adec:decorative xmlns:adec="http://schemas.microsoft.com/office/drawing/2017/decorative" val="1"/>
                    </a:ext>
                  </a:extLst>
                </p:cNvPr>
                <p:cNvPicPr>
                  <a:picLocks noChangeAspect="1"/>
                </p:cNvPicPr>
                <p:nvPr/>
              </p:nvPicPr>
              <p:blipFill rotWithShape="1">
                <a:blip r:embed="rId13"/>
                <a:srcRect l="2720" t="14195" r="3924" b="9774"/>
                <a:stretch/>
              </p:blipFill>
              <p:spPr>
                <a:xfrm>
                  <a:off x="4587973" y="5768199"/>
                  <a:ext cx="3667732" cy="640080"/>
                </a:xfrm>
                <a:prstGeom prst="rect">
                  <a:avLst/>
                </a:prstGeom>
              </p:spPr>
            </p:pic>
            <p:pic>
              <p:nvPicPr>
                <p:cNvPr id="28" name="Picture 27">
                  <a:extLst>
                    <a:ext uri="{FF2B5EF4-FFF2-40B4-BE49-F238E27FC236}">
                      <a16:creationId xmlns:a16="http://schemas.microsoft.com/office/drawing/2014/main" id="{BCD5B2A8-0351-1EE1-98A1-39BAF99A8F5A}"/>
                    </a:ext>
                    <a:ext uri="{C183D7F6-B498-43B3-948B-1728B52AA6E4}">
                      <adec:decorative xmlns:adec="http://schemas.microsoft.com/office/drawing/2017/decorative" val="1"/>
                    </a:ext>
                  </a:extLst>
                </p:cNvPr>
                <p:cNvPicPr>
                  <a:picLocks noChangeAspect="1"/>
                </p:cNvPicPr>
                <p:nvPr/>
              </p:nvPicPr>
              <p:blipFill rotWithShape="1">
                <a:blip r:embed="rId14"/>
                <a:srcRect l="62732"/>
                <a:stretch/>
              </p:blipFill>
              <p:spPr>
                <a:xfrm>
                  <a:off x="9991741" y="5768199"/>
                  <a:ext cx="1464834" cy="640080"/>
                </a:xfrm>
                <a:prstGeom prst="rect">
                  <a:avLst/>
                </a:prstGeom>
              </p:spPr>
            </p:pic>
          </p:grpSp>
        </p:grpSp>
        <p:pic>
          <p:nvPicPr>
            <p:cNvPr id="34" name="Picture 33">
              <a:extLst>
                <a:ext uri="{FF2B5EF4-FFF2-40B4-BE49-F238E27FC236}">
                  <a16:creationId xmlns:a16="http://schemas.microsoft.com/office/drawing/2014/main" id="{8E934A15-C22A-1647-F79D-4DE4EF677118}"/>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679406" y="2924614"/>
              <a:ext cx="2833189" cy="731520"/>
            </a:xfrm>
            <a:prstGeom prst="rect">
              <a:avLst/>
            </a:prstGeom>
          </p:spPr>
        </p:pic>
        <p:cxnSp>
          <p:nvCxnSpPr>
            <p:cNvPr id="36" name="Straight Connector 35">
              <a:extLst>
                <a:ext uri="{FF2B5EF4-FFF2-40B4-BE49-F238E27FC236}">
                  <a16:creationId xmlns:a16="http://schemas.microsoft.com/office/drawing/2014/main" id="{59264475-90BE-E691-8DDC-88EFB9EC0211}"/>
                </a:ext>
              </a:extLst>
            </p:cNvPr>
            <p:cNvCxnSpPr>
              <a:cxnSpLocks/>
            </p:cNvCxnSpPr>
            <p:nvPr/>
          </p:nvCxnSpPr>
          <p:spPr>
            <a:xfrm>
              <a:off x="631127" y="3805737"/>
              <a:ext cx="10929746"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8484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19" y="518738"/>
            <a:ext cx="7738969" cy="549275"/>
          </a:xfrm>
        </p:spPr>
        <p:txBody>
          <a:bodyPr>
            <a:noAutofit/>
          </a:bodyPr>
          <a:lstStyle/>
          <a:p>
            <a:r>
              <a:rPr lang="en-US" sz="6000" b="1" dirty="0"/>
              <a:t>Free Through Recovery  </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795127"/>
            <a:ext cx="11508632" cy="3952530"/>
          </a:xfrm>
          <a:solidFill>
            <a:schemeClr val="bg1"/>
          </a:solidFill>
        </p:spPr>
        <p:txBody>
          <a:bodyPr>
            <a:normAutofit/>
          </a:bodyPr>
          <a:lstStyle/>
          <a:p>
            <a:pPr marL="0" indent="0">
              <a:lnSpc>
                <a:spcPct val="110000"/>
              </a:lnSpc>
              <a:spcBef>
                <a:spcPts val="0"/>
              </a:spcBef>
              <a:buNone/>
            </a:pPr>
            <a:r>
              <a:rPr lang="en-US" sz="3000" b="1" dirty="0"/>
              <a:t>Goal 2: Provide Access to Individualized Services That Are Responsive to Each Person’s Specific Needs</a:t>
            </a: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Providers establish formal relationships with behavioral healthcare providers, housing resources, and employment supports.</a:t>
            </a:r>
            <a:r>
              <a:rPr lang="en-US" sz="3000" b="0" i="0" dirty="0">
                <a:solidFill>
                  <a:srgbClr val="000000"/>
                </a:solidFill>
                <a:effectLst/>
                <a:latin typeface="Segoe UI" panose="020B0502040204020203" pitchFamily="34" charset="0"/>
              </a:rPr>
              <a:t>​</a:t>
            </a:r>
          </a:p>
          <a:p>
            <a:pPr marL="0" indent="0" algn="l" rtl="0" fontAlgn="base">
              <a:buNone/>
            </a:pPr>
            <a:endParaRPr lang="en-US" sz="3000" b="0" i="0" dirty="0">
              <a:solidFill>
                <a:srgbClr val="0E406A"/>
              </a:solidFill>
              <a:effectLst/>
              <a:latin typeface="Arial" panose="020B0604020202020204"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Communities identify and report service gaps or barriers to meeting the needs of participants that are specific to their location.</a:t>
            </a:r>
            <a:r>
              <a:rPr lang="en-US" sz="3000" b="0" i="0" dirty="0">
                <a:solidFill>
                  <a:srgbClr val="000000"/>
                </a:solidFill>
                <a:effectLst/>
                <a:latin typeface="Segoe UI" panose="020B0502040204020203" pitchFamily="34" charset="0"/>
              </a:rPr>
              <a:t>​</a:t>
            </a:r>
          </a:p>
          <a:p>
            <a:pPr algn="l" rtl="0" fontAlgn="base">
              <a:buFont typeface="Arial" panose="020B0604020202020204" pitchFamily="34" charset="0"/>
              <a:buChar char="•"/>
            </a:pPr>
            <a:endParaRPr lang="en-US" sz="2500" b="0" i="0" dirty="0">
              <a:solidFill>
                <a:srgbClr val="0E406A"/>
              </a:solidFill>
              <a:effectLst/>
              <a:latin typeface="Arial" panose="020B0604020202020204" pitchFamily="34" charset="0"/>
            </a:endParaRPr>
          </a:p>
          <a:p>
            <a:pPr>
              <a:lnSpc>
                <a:spcPct val="110000"/>
              </a:lnSpc>
              <a:spcBef>
                <a:spcPts val="0"/>
              </a:spcBef>
            </a:pPr>
            <a:endParaRPr lang="en-US" sz="1800" dirty="0">
              <a:solidFill>
                <a:schemeClr val="accent5"/>
              </a:solidFill>
            </a:endParaRPr>
          </a:p>
        </p:txBody>
      </p:sp>
      <p:sp>
        <p:nvSpPr>
          <p:cNvPr id="4" name="Slide Number Placeholder 3">
            <a:extLst>
              <a:ext uri="{FF2B5EF4-FFF2-40B4-BE49-F238E27FC236}">
                <a16:creationId xmlns:a16="http://schemas.microsoft.com/office/drawing/2014/main" id="{55B81189-347E-4F9C-2D2F-8E0A153BC2B4}"/>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20</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61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dirty="0"/>
              <a:t>Free Through Recovery   </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12192" y="1872949"/>
            <a:ext cx="11508632" cy="3952530"/>
          </a:xfrm>
          <a:solidFill>
            <a:schemeClr val="bg1"/>
          </a:solidFill>
        </p:spPr>
        <p:txBody>
          <a:bodyPr>
            <a:normAutofit/>
          </a:bodyPr>
          <a:lstStyle/>
          <a:p>
            <a:pPr marL="0" indent="0" algn="l" rtl="0" fontAlgn="base">
              <a:buNone/>
            </a:pPr>
            <a:r>
              <a:rPr lang="en-US" sz="3000" b="1" i="0" u="none" strike="noStrike" dirty="0">
                <a:solidFill>
                  <a:srgbClr val="000000"/>
                </a:solidFill>
                <a:effectLst/>
                <a:cs typeface="Arial" panose="020B0604020202020204" pitchFamily="34" charset="0"/>
              </a:rPr>
              <a:t>Goal 3: Expand the Behavioral Health Workforce</a:t>
            </a:r>
            <a:r>
              <a:rPr lang="en-US" sz="3000" b="0" i="0" dirty="0">
                <a:solidFill>
                  <a:srgbClr val="000000"/>
                </a:solidFill>
                <a:effectLst/>
                <a:cs typeface="Arial" panose="020B0604020202020204" pitchFamily="34" charset="0"/>
              </a:rPr>
              <a:t>​</a:t>
            </a:r>
            <a:endParaRPr lang="en-US" sz="3000" b="0" i="0" dirty="0">
              <a:solidFill>
                <a:srgbClr val="0E406A"/>
              </a:solidFill>
              <a:effectLst/>
              <a:cs typeface="Arial" panose="020B0604020202020204" pitchFamily="34" charset="0"/>
            </a:endParaRPr>
          </a:p>
          <a:p>
            <a:pPr algn="l" rtl="0" fontAlgn="base">
              <a:buFont typeface="Arial" panose="020B0604020202020204" pitchFamily="34" charset="0"/>
              <a:buChar char="•"/>
            </a:pPr>
            <a:r>
              <a:rPr lang="en-US" sz="3000" dirty="0">
                <a:solidFill>
                  <a:srgbClr val="000000"/>
                </a:solidFill>
                <a:latin typeface="Segoe UI" panose="020B0502040204020203" pitchFamily="34" charset="0"/>
                <a:cs typeface="Segoe UI" panose="020B0502040204020203" pitchFamily="34" charset="0"/>
              </a:rPr>
              <a:t>P</a:t>
            </a:r>
            <a:r>
              <a:rPr lang="en-US" sz="3000" b="0" i="0" u="none" strike="noStrike" dirty="0">
                <a:solidFill>
                  <a:srgbClr val="000000"/>
                </a:solidFill>
                <a:effectLst/>
                <a:latin typeface="Segoe UI" panose="020B0502040204020203" pitchFamily="34" charset="0"/>
                <a:cs typeface="Segoe UI" panose="020B0502040204020203" pitchFamily="34" charset="0"/>
              </a:rPr>
              <a:t>artner with a wide range of providers, consisting of large, statewide organizations to one-person shops, all serving the community.</a:t>
            </a:r>
            <a:r>
              <a:rPr lang="en-US" sz="3000" b="0" i="0" dirty="0">
                <a:solidFill>
                  <a:srgbClr val="000000"/>
                </a:solidFill>
                <a:effectLst/>
                <a:latin typeface="Segoe UI" panose="020B0502040204020203" pitchFamily="34" charset="0"/>
                <a:cs typeface="Segoe UI" panose="020B0502040204020203" pitchFamily="34" charset="0"/>
              </a:rPr>
              <a:t>​</a:t>
            </a:r>
          </a:p>
          <a:p>
            <a:pPr algn="l" rtl="0" fontAlgn="base">
              <a:buFont typeface="Arial" panose="020B0604020202020204" pitchFamily="34" charset="0"/>
              <a:buChar char="•"/>
            </a:pPr>
            <a:endParaRPr lang="en-US" sz="3000" b="0" i="0" dirty="0">
              <a:solidFill>
                <a:srgbClr val="0E406A"/>
              </a:solidFill>
              <a:effectLst/>
              <a:latin typeface="Segoe UI" panose="020B0502040204020203" pitchFamily="34" charset="0"/>
              <a:cs typeface="Segoe UI" panose="020B0502040204020203"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cs typeface="Segoe UI" panose="020B0502040204020203" pitchFamily="34" charset="0"/>
              </a:rPr>
              <a:t>Providers represent every area of service, culture, gender, faith, etc</a:t>
            </a:r>
            <a:r>
              <a:rPr lang="en-US" sz="3000" dirty="0">
                <a:solidFill>
                  <a:srgbClr val="000000"/>
                </a:solidFill>
                <a:latin typeface="Segoe UI" panose="020B0502040204020203" pitchFamily="34" charset="0"/>
                <a:cs typeface="Segoe UI" panose="020B0502040204020203" pitchFamily="34" charset="0"/>
              </a:rPr>
              <a:t>.,</a:t>
            </a:r>
            <a:r>
              <a:rPr lang="en-US" sz="3000" b="0" i="0" u="none" strike="noStrike" dirty="0">
                <a:solidFill>
                  <a:srgbClr val="000000"/>
                </a:solidFill>
                <a:effectLst/>
                <a:latin typeface="Segoe UI" panose="020B0502040204020203" pitchFamily="34" charset="0"/>
                <a:cs typeface="Segoe UI" panose="020B0502040204020203" pitchFamily="34" charset="0"/>
              </a:rPr>
              <a:t> and work together.</a:t>
            </a:r>
            <a:endParaRPr lang="en-US" sz="3000" b="0" i="0" dirty="0">
              <a:solidFill>
                <a:srgbClr val="0E406A"/>
              </a:solidFill>
              <a:effectLst/>
              <a:latin typeface="Segoe UI" panose="020B0502040204020203" pitchFamily="34" charset="0"/>
              <a:cs typeface="Segoe UI" panose="020B0502040204020203" pitchFamily="34" charset="0"/>
            </a:endParaRPr>
          </a:p>
          <a:p>
            <a:pPr algn="l" rtl="0" fontAlgn="base">
              <a:buFont typeface="Arial" panose="020B0604020202020204" pitchFamily="34" charset="0"/>
              <a:buChar char="•"/>
            </a:pPr>
            <a:endParaRPr lang="en-US" sz="2500" b="0" i="0" dirty="0">
              <a:solidFill>
                <a:srgbClr val="0E406A"/>
              </a:solidFill>
              <a:effectLst/>
              <a:latin typeface="Arial" panose="020B0604020202020204" pitchFamily="34" charset="0"/>
            </a:endParaRPr>
          </a:p>
          <a:p>
            <a:pPr>
              <a:lnSpc>
                <a:spcPct val="110000"/>
              </a:lnSpc>
              <a:spcBef>
                <a:spcPts val="0"/>
              </a:spcBef>
            </a:pPr>
            <a:endParaRPr lang="en-US" sz="1800" dirty="0">
              <a:solidFill>
                <a:schemeClr val="accent5"/>
              </a:solidFill>
            </a:endParaRPr>
          </a:p>
        </p:txBody>
      </p:sp>
      <p:sp>
        <p:nvSpPr>
          <p:cNvPr id="4" name="Slide Number Placeholder 3">
            <a:extLst>
              <a:ext uri="{FF2B5EF4-FFF2-40B4-BE49-F238E27FC236}">
                <a16:creationId xmlns:a16="http://schemas.microsoft.com/office/drawing/2014/main" id="{BC5030AE-7139-5787-BD9B-3254B65B1CD5}"/>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21</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711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dirty="0"/>
              <a:t>Free Through Recovery    </a:t>
            </a:r>
          </a:p>
        </p:txBody>
      </p:sp>
      <p:pic>
        <p:nvPicPr>
          <p:cNvPr id="5" name="Picture 4">
            <a:extLst>
              <a:ext uri="{FF2B5EF4-FFF2-40B4-BE49-F238E27FC236}">
                <a16:creationId xmlns:a16="http://schemas.microsoft.com/office/drawing/2014/main" id="{DB50D852-76D2-964E-D34F-AF32713044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78247" y="1695289"/>
            <a:ext cx="4283984" cy="4152206"/>
          </a:xfrm>
          <a:prstGeom prst="rect">
            <a:avLst/>
          </a:prstGeom>
        </p:spPr>
      </p:pic>
      <p:sp>
        <p:nvSpPr>
          <p:cNvPr id="6" name="TextBox 5">
            <a:extLst>
              <a:ext uri="{FF2B5EF4-FFF2-40B4-BE49-F238E27FC236}">
                <a16:creationId xmlns:a16="http://schemas.microsoft.com/office/drawing/2014/main" id="{3C0EDE4E-5B10-23D9-8008-6C3D6B13CD9F}"/>
              </a:ext>
            </a:extLst>
          </p:cNvPr>
          <p:cNvSpPr txBox="1"/>
          <p:nvPr/>
        </p:nvSpPr>
        <p:spPr>
          <a:xfrm>
            <a:off x="353599" y="1795127"/>
            <a:ext cx="7570974"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Community/regionally based providers enter into Provider Agreement/Contract with HHS Behavioral Health Division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Per person, outcome-based rates, incentive engagement and wellness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Provider delivers care coordination and peer support services</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Engagement</a:t>
            </a:r>
            <a:endParaRPr lang="en-US" sz="2800" dirty="0">
              <a:solidFill>
                <a:prstClr val="black"/>
              </a:solidFill>
              <a:latin typeface="Calibri" panose="020F0502020204030204"/>
            </a:endParaRP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Care Plan Development</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Referrals/Navigation/Connect</a:t>
            </a:r>
          </a:p>
        </p:txBody>
      </p:sp>
      <p:sp>
        <p:nvSpPr>
          <p:cNvPr id="4" name="Slide Number Placeholder 3">
            <a:extLst>
              <a:ext uri="{FF2B5EF4-FFF2-40B4-BE49-F238E27FC236}">
                <a16:creationId xmlns:a16="http://schemas.microsoft.com/office/drawing/2014/main" id="{7D7ECF22-21DE-A4C7-CB73-7DBC7FE07DF9}"/>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22</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371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25563"/>
          </a:xfrm>
        </p:spPr>
        <p:txBody>
          <a:bodyPr>
            <a:normAutofit/>
          </a:bodyPr>
          <a:lstStyle/>
          <a:p>
            <a:r>
              <a:rPr lang="en-US" sz="5400" dirty="0"/>
              <a:t>Implementation Tasks</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1708976"/>
            <a:ext cx="10515600" cy="5149024"/>
          </a:xfrm>
        </p:spPr>
        <p:txBody>
          <a:bodyPr>
            <a:normAutofit/>
          </a:bodyPr>
          <a:lstStyle/>
          <a:p>
            <a:r>
              <a:rPr lang="en-US" dirty="0"/>
              <a:t>Rate establishment</a:t>
            </a:r>
          </a:p>
          <a:p>
            <a:r>
              <a:rPr lang="en-US" dirty="0"/>
              <a:t>Recruit and hire administrators</a:t>
            </a:r>
          </a:p>
          <a:p>
            <a:r>
              <a:rPr lang="en-US" dirty="0"/>
              <a:t>RFP/contract content/provider agreements for care coordination and peer support services </a:t>
            </a:r>
          </a:p>
          <a:p>
            <a:r>
              <a:rPr lang="en-US" dirty="0"/>
              <a:t>Public meetings in implementation sites</a:t>
            </a:r>
          </a:p>
          <a:p>
            <a:r>
              <a:rPr lang="en-US" dirty="0"/>
              <a:t>Contract for peer support development/training</a:t>
            </a:r>
          </a:p>
          <a:p>
            <a:r>
              <a:rPr lang="en-US" dirty="0"/>
              <a:t>Training care coordination and peer support</a:t>
            </a:r>
          </a:p>
          <a:p>
            <a:r>
              <a:rPr lang="en-US" dirty="0"/>
              <a:t>Communication loop development</a:t>
            </a:r>
          </a:p>
          <a:p>
            <a:r>
              <a:rPr lang="en-US" dirty="0"/>
              <a:t>Data collection strategy</a:t>
            </a:r>
          </a:p>
          <a:p>
            <a:r>
              <a:rPr lang="en-US" dirty="0"/>
              <a:t>Quality assurance (QA), monitoring, and reporting</a:t>
            </a:r>
          </a:p>
        </p:txBody>
      </p:sp>
      <p:sp>
        <p:nvSpPr>
          <p:cNvPr id="4" name="Slide Number Placeholder 3">
            <a:extLst>
              <a:ext uri="{FF2B5EF4-FFF2-40B4-BE49-F238E27FC236}">
                <a16:creationId xmlns:a16="http://schemas.microsoft.com/office/drawing/2014/main" id="{23D2E939-77E2-8B60-EB6F-21037BEB3A95}"/>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23</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52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A32B5-FC5D-E9A2-1EE7-EC7FB80BA504}"/>
              </a:ext>
            </a:extLst>
          </p:cNvPr>
          <p:cNvSpPr>
            <a:spLocks noGrp="1"/>
          </p:cNvSpPr>
          <p:nvPr>
            <p:ph type="title"/>
          </p:nvPr>
        </p:nvSpPr>
        <p:spPr/>
        <p:txBody>
          <a:bodyPr>
            <a:normAutofit fontScale="90000"/>
          </a:bodyPr>
          <a:lstStyle/>
          <a:p>
            <a:r>
              <a:rPr lang="en-US" dirty="0"/>
              <a:t>Successes/Challenges</a:t>
            </a:r>
          </a:p>
        </p:txBody>
      </p:sp>
      <p:sp>
        <p:nvSpPr>
          <p:cNvPr id="6" name="Content Placeholder 1">
            <a:extLst>
              <a:ext uri="{FF2B5EF4-FFF2-40B4-BE49-F238E27FC236}">
                <a16:creationId xmlns:a16="http://schemas.microsoft.com/office/drawing/2014/main" id="{88384D00-7DA8-5021-8ACF-A8CFC8821791}"/>
              </a:ext>
              <a:ext uri="{C183D7F6-B498-43B3-948B-1728B52AA6E4}">
                <adec:decorative xmlns:adec="http://schemas.microsoft.com/office/drawing/2017/decorative" val="0"/>
              </a:ext>
            </a:extLst>
          </p:cNvPr>
          <p:cNvSpPr txBox="1">
            <a:spLocks/>
          </p:cNvSpPr>
          <p:nvPr/>
        </p:nvSpPr>
        <p:spPr>
          <a:xfrm>
            <a:off x="324180" y="1779829"/>
            <a:ext cx="5419915" cy="4223633"/>
          </a:xfrm>
          <a:prstGeom prst="rect">
            <a:avLst/>
          </a:prstGeom>
          <a:ln>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Successes</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Development &amp; expansion of BH workforce in our communities</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 Providers at NDSP Resource Fair)</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Currently 378 active/trained care coordinators serving.</a:t>
            </a:r>
          </a:p>
        </p:txBody>
      </p:sp>
      <p:sp>
        <p:nvSpPr>
          <p:cNvPr id="5" name="Content Placeholder 3">
            <a:extLst>
              <a:ext uri="{FF2B5EF4-FFF2-40B4-BE49-F238E27FC236}">
                <a16:creationId xmlns:a16="http://schemas.microsoft.com/office/drawing/2014/main" id="{CB9F94F0-66F9-8196-D598-293C0D8024C8}"/>
              </a:ext>
              <a:ext uri="{C183D7F6-B498-43B3-948B-1728B52AA6E4}">
                <adec:decorative xmlns:adec="http://schemas.microsoft.com/office/drawing/2017/decorative" val="0"/>
              </a:ext>
            </a:extLst>
          </p:cNvPr>
          <p:cNvSpPr txBox="1">
            <a:spLocks/>
          </p:cNvSpPr>
          <p:nvPr/>
        </p:nvSpPr>
        <p:spPr>
          <a:xfrm>
            <a:off x="6320365" y="1788280"/>
            <a:ext cx="5419915" cy="4223633"/>
          </a:xfrm>
          <a:prstGeom prst="rect">
            <a:avLst/>
          </a:prstGeom>
          <a:ln>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Challenges</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Rising capacity </a:t>
            </a:r>
            <a:r>
              <a:rPr lang="en-US" dirty="0">
                <a:solidFill>
                  <a:srgbClr val="000000"/>
                </a:solidFill>
              </a:rPr>
              <a:t>n</a:t>
            </a:r>
            <a:r>
              <a:rPr kumimoji="0" lang="en-US" sz="28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eeds</a:t>
            </a: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Quality of care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Internal QA &amp; data analysis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 name="Slide Number Placeholder 3">
            <a:extLst>
              <a:ext uri="{FF2B5EF4-FFF2-40B4-BE49-F238E27FC236}">
                <a16:creationId xmlns:a16="http://schemas.microsoft.com/office/drawing/2014/main" id="{BA97E059-42C5-4DAD-46FB-587727FC039E}"/>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24</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811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C9224-ED59-E004-CB54-EDD93C517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33C79-E628-1A84-D5B2-B223920D7EB6}"/>
              </a:ext>
            </a:extLst>
          </p:cNvPr>
          <p:cNvSpPr>
            <a:spLocks noGrp="1"/>
          </p:cNvSpPr>
          <p:nvPr>
            <p:ph type="ctrTitle"/>
          </p:nvPr>
        </p:nvSpPr>
        <p:spPr>
          <a:xfrm>
            <a:off x="470935" y="5724710"/>
            <a:ext cx="6954235" cy="709249"/>
          </a:xfrm>
        </p:spPr>
        <p:txBody>
          <a:bodyPr>
            <a:normAutofit/>
          </a:bodyPr>
          <a:lstStyle/>
          <a:p>
            <a:r>
              <a:rPr lang="en-US" dirty="0">
                <a:latin typeface="Segoe UI"/>
                <a:cs typeface="Segoe UI"/>
              </a:rPr>
              <a:t>Community Connect</a:t>
            </a:r>
            <a:endParaRPr lang="en-US" dirty="0"/>
          </a:p>
        </p:txBody>
      </p:sp>
      <p:pic>
        <p:nvPicPr>
          <p:cNvPr id="5" name="Picture Placeholder 4">
            <a:extLst>
              <a:ext uri="{FF2B5EF4-FFF2-40B4-BE49-F238E27FC236}">
                <a16:creationId xmlns:a16="http://schemas.microsoft.com/office/drawing/2014/main" id="{25753A0D-8EB7-B691-073F-60A94C1A2DFF}"/>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t="13243" r="381" b="19499"/>
          <a:stretch/>
        </p:blipFill>
        <p:spPr>
          <a:xfrm>
            <a:off x="0" y="-771293"/>
            <a:ext cx="12145512" cy="5998025"/>
          </a:xfrm>
        </p:spPr>
      </p:pic>
    </p:spTree>
    <p:extLst>
      <p:ext uri="{BB962C8B-B14F-4D97-AF65-F5344CB8AC3E}">
        <p14:creationId xmlns:p14="http://schemas.microsoft.com/office/powerpoint/2010/main" val="3484717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19" y="518738"/>
            <a:ext cx="12251269" cy="549275"/>
          </a:xfrm>
        </p:spPr>
        <p:txBody>
          <a:bodyPr>
            <a:noAutofit/>
          </a:bodyPr>
          <a:lstStyle/>
          <a:p>
            <a:r>
              <a:rPr lang="en-US" sz="5000" b="1" dirty="0"/>
              <a:t>Expansion Beyond DOCR Specific Population</a:t>
            </a:r>
          </a:p>
        </p:txBody>
      </p:sp>
      <p:pic>
        <p:nvPicPr>
          <p:cNvPr id="7" name="Picture Placeholder 1">
            <a:extLst>
              <a:ext uri="{FF2B5EF4-FFF2-40B4-BE49-F238E27FC236}">
                <a16:creationId xmlns:a16="http://schemas.microsoft.com/office/drawing/2014/main" id="{513A4127-EC53-9E99-EEFA-37F6F8E86109}"/>
              </a:ext>
              <a:ext uri="{C183D7F6-B498-43B3-948B-1728B52AA6E4}">
                <adec:decorative xmlns:adec="http://schemas.microsoft.com/office/drawing/2017/decorative" val="1"/>
              </a:ext>
            </a:extLst>
          </p:cNvPr>
          <p:cNvPicPr>
            <a:picLocks noChangeAspect="1"/>
          </p:cNvPicPr>
          <p:nvPr/>
        </p:nvPicPr>
        <p:blipFill>
          <a:blip r:embed="rId3"/>
          <a:srcRect l="16264" r="16264"/>
          <a:stretch/>
        </p:blipFill>
        <p:spPr>
          <a:xfrm>
            <a:off x="7585772" y="1795127"/>
            <a:ext cx="2490554" cy="4272134"/>
          </a:xfrm>
          <a:prstGeom prst="rect">
            <a:avLst/>
          </a:prstGeom>
          <a:blipFill>
            <a:blip r:embed="rId4"/>
            <a:stretch>
              <a:fillRect/>
            </a:stretch>
          </a:blipFill>
          <a:ln>
            <a:noFill/>
          </a:ln>
        </p:spPr>
      </p:pic>
      <p:sp>
        <p:nvSpPr>
          <p:cNvPr id="8" name="TextBox 7">
            <a:extLst>
              <a:ext uri="{FF2B5EF4-FFF2-40B4-BE49-F238E27FC236}">
                <a16:creationId xmlns:a16="http://schemas.microsoft.com/office/drawing/2014/main" id="{3F690998-A056-7CFD-68E5-A128AB1F2439}"/>
              </a:ext>
            </a:extLst>
          </p:cNvPr>
          <p:cNvSpPr txBox="1"/>
          <p:nvPr/>
        </p:nvSpPr>
        <p:spPr>
          <a:xfrm>
            <a:off x="287947" y="1783030"/>
            <a:ext cx="7570974"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Community/regionally based providers enter into Provider Agreement/Contract with HHS Behavioral Health Division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Per person, outcome-based rates, incentive engagement and wellness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Provider delivers care coordination and peer support services</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Engagement</a:t>
            </a:r>
            <a:endParaRPr lang="en-US" sz="2800" dirty="0">
              <a:solidFill>
                <a:prstClr val="black"/>
              </a:solidFill>
              <a:latin typeface="Calibri" panose="020F0502020204030204"/>
            </a:endParaRP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Care Plan Development</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Referrals/Navigation/Connect</a:t>
            </a:r>
          </a:p>
        </p:txBody>
      </p:sp>
      <p:sp>
        <p:nvSpPr>
          <p:cNvPr id="6" name="TextBox 5">
            <a:extLst>
              <a:ext uri="{FF2B5EF4-FFF2-40B4-BE49-F238E27FC236}">
                <a16:creationId xmlns:a16="http://schemas.microsoft.com/office/drawing/2014/main" id="{C1CF88FD-A489-5EC4-EEB2-D1234C641985}"/>
              </a:ext>
            </a:extLst>
          </p:cNvPr>
          <p:cNvSpPr txBox="1"/>
          <p:nvPr/>
        </p:nvSpPr>
        <p:spPr>
          <a:xfrm>
            <a:off x="1824073" y="6529883"/>
            <a:ext cx="5372593" cy="307777"/>
          </a:xfrm>
          <a:prstGeom prst="rect">
            <a:avLst/>
          </a:prstGeom>
          <a:noFill/>
        </p:spPr>
        <p:txBody>
          <a:bodyPr wrap="square" rtlCol="0">
            <a:spAutoFit/>
          </a:bodyPr>
          <a:lstStyle/>
          <a:p>
            <a:r>
              <a:rPr lang="en-US" sz="1400" dirty="0"/>
              <a:t>DOCR: Department of Corrections and Rehabilitation</a:t>
            </a:r>
          </a:p>
        </p:txBody>
      </p:sp>
      <p:sp>
        <p:nvSpPr>
          <p:cNvPr id="5" name="Slide Number Placeholder 3">
            <a:extLst>
              <a:ext uri="{FF2B5EF4-FFF2-40B4-BE49-F238E27FC236}">
                <a16:creationId xmlns:a16="http://schemas.microsoft.com/office/drawing/2014/main" id="{902A8FE5-3698-D8B5-308E-8F8BE3840934}"/>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26</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55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667D1-0BB2-975F-6348-94FE24C706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AE8C52-5791-9C53-F3BE-6AF609C4EBAF}"/>
              </a:ext>
            </a:extLst>
          </p:cNvPr>
          <p:cNvSpPr>
            <a:spLocks noGrp="1"/>
          </p:cNvSpPr>
          <p:nvPr>
            <p:ph type="title"/>
          </p:nvPr>
        </p:nvSpPr>
        <p:spPr/>
        <p:txBody>
          <a:bodyPr>
            <a:normAutofit fontScale="90000"/>
          </a:bodyPr>
          <a:lstStyle/>
          <a:p>
            <a:r>
              <a:rPr lang="en-US" dirty="0">
                <a:solidFill>
                  <a:srgbClr val="002060"/>
                </a:solidFill>
                <a:latin typeface="Segoe UI"/>
                <a:cs typeface="Segoe UI"/>
              </a:rPr>
              <a:t>Successes/Challenges </a:t>
            </a:r>
          </a:p>
        </p:txBody>
      </p:sp>
      <p:sp>
        <p:nvSpPr>
          <p:cNvPr id="6" name="Content Placeholder 1">
            <a:extLst>
              <a:ext uri="{FF2B5EF4-FFF2-40B4-BE49-F238E27FC236}">
                <a16:creationId xmlns:a16="http://schemas.microsoft.com/office/drawing/2014/main" id="{78C3E1CF-E280-9264-98F1-C6BFB72810A3}"/>
              </a:ext>
              <a:ext uri="{C183D7F6-B498-43B3-948B-1728B52AA6E4}">
                <adec:decorative xmlns:adec="http://schemas.microsoft.com/office/drawing/2017/decorative" val="0"/>
              </a:ext>
            </a:extLst>
          </p:cNvPr>
          <p:cNvSpPr txBox="1">
            <a:spLocks/>
          </p:cNvSpPr>
          <p:nvPr/>
        </p:nvSpPr>
        <p:spPr>
          <a:xfrm>
            <a:off x="324180" y="1779829"/>
            <a:ext cx="5419915" cy="4223633"/>
          </a:xfrm>
          <a:prstGeom prst="rect">
            <a:avLst/>
          </a:prstGeom>
          <a:ln>
            <a:solidFill>
              <a:schemeClr val="accent6">
                <a:lumMod val="75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Successes</a:t>
            </a: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Development and expansion of BH workforce in our communities</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Providers serving specific populations: domestic violence survivors, NFI population, LGBTQA, etc.</a:t>
            </a: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Serving individuals outside of the state-level criminal justice system</a:t>
            </a: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Care coordinator </a:t>
            </a:r>
            <a:r>
              <a:rPr lang="en-US" dirty="0">
                <a:solidFill>
                  <a:srgbClr val="000000"/>
                </a:solidFill>
              </a:rPr>
              <a:t>c</a:t>
            </a: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ode of ethics</a:t>
            </a:r>
          </a:p>
        </p:txBody>
      </p:sp>
      <p:sp>
        <p:nvSpPr>
          <p:cNvPr id="5" name="Content Placeholder 3">
            <a:extLst>
              <a:ext uri="{FF2B5EF4-FFF2-40B4-BE49-F238E27FC236}">
                <a16:creationId xmlns:a16="http://schemas.microsoft.com/office/drawing/2014/main" id="{D4C6063A-1A44-E3FA-B554-60D14B4B0371}"/>
              </a:ext>
              <a:ext uri="{C183D7F6-B498-43B3-948B-1728B52AA6E4}">
                <adec:decorative xmlns:adec="http://schemas.microsoft.com/office/drawing/2017/decorative" val="0"/>
              </a:ext>
            </a:extLst>
          </p:cNvPr>
          <p:cNvSpPr txBox="1">
            <a:spLocks/>
          </p:cNvSpPr>
          <p:nvPr/>
        </p:nvSpPr>
        <p:spPr>
          <a:xfrm>
            <a:off x="6320365" y="1788280"/>
            <a:ext cx="5419915" cy="4223633"/>
          </a:xfrm>
          <a:prstGeom prst="rect">
            <a:avLst/>
          </a:prstGeom>
          <a:ln>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Challenges</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Rising capacity </a:t>
            </a:r>
            <a:r>
              <a:rPr lang="en-US" sz="2600" dirty="0">
                <a:solidFill>
                  <a:srgbClr val="000000"/>
                </a:solidFill>
              </a:rPr>
              <a:t>n</a:t>
            </a:r>
            <a:r>
              <a:rPr kumimoji="0" lang="en-US" sz="26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eeds</a:t>
            </a:r>
            <a:endPar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Decreasing program census</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Quality of care </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Internal QA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 name="TextBox 1">
            <a:extLst>
              <a:ext uri="{FF2B5EF4-FFF2-40B4-BE49-F238E27FC236}">
                <a16:creationId xmlns:a16="http://schemas.microsoft.com/office/drawing/2014/main" id="{EF93D49D-7FC9-E7CC-A701-0AC2F0BCDAE7}"/>
              </a:ext>
            </a:extLst>
          </p:cNvPr>
          <p:cNvSpPr txBox="1"/>
          <p:nvPr/>
        </p:nvSpPr>
        <p:spPr>
          <a:xfrm>
            <a:off x="3034137" y="6396335"/>
            <a:ext cx="5377819" cy="461665"/>
          </a:xfrm>
          <a:prstGeom prst="rect">
            <a:avLst/>
          </a:prstGeom>
          <a:noFill/>
        </p:spPr>
        <p:txBody>
          <a:bodyPr wrap="none" rtlCol="0">
            <a:spAutoFit/>
          </a:bodyPr>
          <a:lstStyle/>
          <a:p>
            <a:r>
              <a:rPr lang="en-US" sz="1200" dirty="0">
                <a:solidFill>
                  <a:srgbClr val="151515"/>
                </a:solidFill>
              </a:rPr>
              <a:t>NFI =   New American, Foreign Born, and Immigrant</a:t>
            </a:r>
          </a:p>
          <a:p>
            <a:r>
              <a:rPr lang="en-US" sz="1200" dirty="0">
                <a:solidFill>
                  <a:srgbClr val="151515"/>
                </a:solidFill>
              </a:rPr>
              <a:t>LGBTQA = Lesbian, Gay, Bisexual, Transgender, Queer, Questioning, and Other Allies</a:t>
            </a:r>
          </a:p>
        </p:txBody>
      </p:sp>
      <p:sp>
        <p:nvSpPr>
          <p:cNvPr id="3" name="Slide Number Placeholder 3">
            <a:extLst>
              <a:ext uri="{FF2B5EF4-FFF2-40B4-BE49-F238E27FC236}">
                <a16:creationId xmlns:a16="http://schemas.microsoft.com/office/drawing/2014/main" id="{B64EF4E0-8C0F-CC7D-2B75-A6B3C904167A}"/>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27</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478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7CC9D-5323-0533-CE65-86C09C2B6B6C}"/>
              </a:ext>
              <a:ext uri="{C183D7F6-B498-43B3-948B-1728B52AA6E4}">
                <adec:decorative xmlns:adec="http://schemas.microsoft.com/office/drawing/2017/decorative" val="1"/>
              </a:ext>
            </a:extLst>
          </p:cNvPr>
          <p:cNvSpPr/>
          <p:nvPr/>
        </p:nvSpPr>
        <p:spPr>
          <a:xfrm>
            <a:off x="9951397" y="0"/>
            <a:ext cx="2240604" cy="4831637"/>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470936" y="5120893"/>
            <a:ext cx="4786864" cy="709249"/>
          </a:xfrm>
        </p:spPr>
        <p:txBody>
          <a:bodyPr>
            <a:noAutofit/>
          </a:bodyPr>
          <a:lstStyle/>
          <a:p>
            <a:r>
              <a:rPr lang="en-US" sz="4800" b="1" dirty="0">
                <a:solidFill>
                  <a:schemeClr val="tx1"/>
                </a:solidFill>
                <a:latin typeface="STXihei" panose="02010600040101010101" pitchFamily="2" charset="-122"/>
                <a:ea typeface="STXihei" panose="02010600040101010101" pitchFamily="2" charset="-122"/>
              </a:rPr>
              <a:t>1915(</a:t>
            </a:r>
            <a:r>
              <a:rPr lang="en-US" sz="4800" b="1" dirty="0" err="1">
                <a:solidFill>
                  <a:schemeClr val="tx1"/>
                </a:solidFill>
                <a:latin typeface="STXihei" panose="02010600040101010101" pitchFamily="2" charset="-122"/>
                <a:ea typeface="STXihei" panose="02010600040101010101" pitchFamily="2" charset="-122"/>
              </a:rPr>
              <a:t>i</a:t>
            </a:r>
            <a:r>
              <a:rPr lang="en-US" sz="4800" b="1" dirty="0">
                <a:solidFill>
                  <a:schemeClr val="tx1"/>
                </a:solidFill>
                <a:latin typeface="STXihei" panose="02010600040101010101" pitchFamily="2" charset="-122"/>
                <a:ea typeface="STXihei" panose="02010600040101010101" pitchFamily="2" charset="-122"/>
              </a:rPr>
              <a:t>) </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a:xfrm>
            <a:off x="470936" y="5736342"/>
            <a:ext cx="4786864" cy="818757"/>
          </a:xfrm>
        </p:spPr>
        <p:txBody>
          <a:bodyPr>
            <a:noAutofit/>
          </a:bodyPr>
          <a:lstStyle/>
          <a:p>
            <a:pPr>
              <a:lnSpc>
                <a:spcPct val="100000"/>
              </a:lnSpc>
              <a:spcBef>
                <a:spcPts val="600"/>
              </a:spcBef>
            </a:pPr>
            <a:r>
              <a:rPr lang="en-US" sz="2000">
                <a:solidFill>
                  <a:srgbClr val="0E406A"/>
                </a:solidFill>
                <a:latin typeface="STXihei" panose="02010600040101010101" pitchFamily="2" charset="-122"/>
                <a:ea typeface="STXihei" panose="02010600040101010101" pitchFamily="2" charset="-122"/>
              </a:rPr>
              <a:t>Home and Community-Based Behavioral Health Support</a:t>
            </a:r>
          </a:p>
        </p:txBody>
      </p:sp>
      <p:sp>
        <p:nvSpPr>
          <p:cNvPr id="9" name="Rectangle 8">
            <a:extLst>
              <a:ext uri="{FF2B5EF4-FFF2-40B4-BE49-F238E27FC236}">
                <a16:creationId xmlns:a16="http://schemas.microsoft.com/office/drawing/2014/main" id="{9E6A7A23-B5E3-8DD5-7BA5-242C8807B139}"/>
              </a:ext>
              <a:ext uri="{C183D7F6-B498-43B3-948B-1728B52AA6E4}">
                <adec:decorative xmlns:adec="http://schemas.microsoft.com/office/drawing/2017/decorative" val="1"/>
              </a:ext>
            </a:extLst>
          </p:cNvPr>
          <p:cNvSpPr/>
          <p:nvPr/>
        </p:nvSpPr>
        <p:spPr>
          <a:xfrm>
            <a:off x="0" y="0"/>
            <a:ext cx="2149813" cy="4831637"/>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655E802-11BE-D953-8314-2483C7E2AB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65" y="0"/>
            <a:ext cx="8097669" cy="4831637"/>
          </a:xfrm>
          <a:prstGeom prst="rect">
            <a:avLst/>
          </a:prstGeom>
        </p:spPr>
      </p:pic>
    </p:spTree>
    <p:extLst>
      <p:ext uri="{BB962C8B-B14F-4D97-AF65-F5344CB8AC3E}">
        <p14:creationId xmlns:p14="http://schemas.microsoft.com/office/powerpoint/2010/main" val="443709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21804BB-881D-4E30-B88F-13470462D9D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292" y="-1"/>
            <a:ext cx="10291018" cy="6857998"/>
          </a:xfrm>
          <a:prstGeom prst="rect">
            <a:avLst/>
          </a:prstGeom>
        </p:spPr>
      </p:pic>
      <p:sp>
        <p:nvSpPr>
          <p:cNvPr id="8" name="Rectangle 7">
            <a:extLst>
              <a:ext uri="{FF2B5EF4-FFF2-40B4-BE49-F238E27FC236}">
                <a16:creationId xmlns:a16="http://schemas.microsoft.com/office/drawing/2014/main" id="{74343CF3-AE14-42F5-A98C-997CDCC8890E}"/>
              </a:ext>
              <a:ext uri="{C183D7F6-B498-43B3-948B-1728B52AA6E4}">
                <adec:decorative xmlns:adec="http://schemas.microsoft.com/office/drawing/2017/decorative" val="1"/>
              </a:ext>
            </a:extLst>
          </p:cNvPr>
          <p:cNvSpPr/>
          <p:nvPr/>
        </p:nvSpPr>
        <p:spPr>
          <a:xfrm rot="5400000">
            <a:off x="-1506708" y="1341270"/>
            <a:ext cx="6857996" cy="4175464"/>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15F8E5C8-91E6-4097-8A6D-C8C29DF0860E}"/>
              </a:ext>
            </a:extLst>
          </p:cNvPr>
          <p:cNvSpPr txBox="1">
            <a:spLocks noGrp="1"/>
          </p:cNvSpPr>
          <p:nvPr>
            <p:ph type="title" idx="4294967295"/>
          </p:nvPr>
        </p:nvSpPr>
        <p:spPr>
          <a:xfrm>
            <a:off x="-165440" y="229080"/>
            <a:ext cx="4175465"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What is the 1915(</a:t>
            </a:r>
            <a:r>
              <a:rPr kumimoji="0" lang="en-US" sz="4800" b="0" i="0" u="none" strike="noStrike" kern="1200" cap="none" spc="0" normalizeH="0" baseline="0" noProof="0" dirty="0" err="1">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i</a:t>
            </a:r>
            <a:r>
              <a:rPr kumimoji="0" lang="en-US" sz="48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        </a:t>
            </a:r>
          </a:p>
        </p:txBody>
      </p:sp>
      <p:sp>
        <p:nvSpPr>
          <p:cNvPr id="2" name="TextBox 1">
            <a:extLst>
              <a:ext uri="{FF2B5EF4-FFF2-40B4-BE49-F238E27FC236}">
                <a16:creationId xmlns:a16="http://schemas.microsoft.com/office/drawing/2014/main" id="{9604E74C-A9F2-83E4-12FA-46C3429987FE}"/>
              </a:ext>
            </a:extLst>
          </p:cNvPr>
          <p:cNvSpPr txBox="1"/>
          <p:nvPr/>
        </p:nvSpPr>
        <p:spPr>
          <a:xfrm>
            <a:off x="0" y="1843040"/>
            <a:ext cx="3749191"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Amendment to the ND State Medicaid Plan</a:t>
            </a:r>
          </a:p>
        </p:txBody>
      </p:sp>
      <p:sp>
        <p:nvSpPr>
          <p:cNvPr id="17" name="TextBox 16">
            <a:extLst>
              <a:ext uri="{FF2B5EF4-FFF2-40B4-BE49-F238E27FC236}">
                <a16:creationId xmlns:a16="http://schemas.microsoft.com/office/drawing/2014/main" id="{D41EA5C9-64D9-45B5-99E4-7F2968EA05AC}"/>
              </a:ext>
            </a:extLst>
          </p:cNvPr>
          <p:cNvSpPr txBox="1"/>
          <p:nvPr/>
        </p:nvSpPr>
        <p:spPr>
          <a:xfrm>
            <a:off x="0" y="2583628"/>
            <a:ext cx="3749191"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Developed to fill gaps in  </a:t>
            </a:r>
            <a:r>
              <a:rPr lang="en-US" sz="2000" dirty="0">
                <a:solidFill>
                  <a:prstClr val="white"/>
                </a:solidFill>
                <a:latin typeface="STXihei" panose="02010600040101010101" pitchFamily="2" charset="-122"/>
                <a:ea typeface="STXihei" panose="02010600040101010101" pitchFamily="2" charset="-122"/>
                <a:cs typeface="Arial" panose="020B0604020202020204" pitchFamily="34" charset="0"/>
              </a:rPr>
              <a:t>BH</a:t>
            </a: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 service delivery system throughout ND, supporting people in their community of choice</a:t>
            </a:r>
          </a:p>
        </p:txBody>
      </p:sp>
      <p:sp>
        <p:nvSpPr>
          <p:cNvPr id="18" name="TextBox 17">
            <a:extLst>
              <a:ext uri="{FF2B5EF4-FFF2-40B4-BE49-F238E27FC236}">
                <a16:creationId xmlns:a16="http://schemas.microsoft.com/office/drawing/2014/main" id="{CA880B44-3CA9-4B34-98D2-7FDBC5883A0D}"/>
              </a:ext>
            </a:extLst>
          </p:cNvPr>
          <p:cNvSpPr txBox="1"/>
          <p:nvPr/>
        </p:nvSpPr>
        <p:spPr>
          <a:xfrm>
            <a:off x="0" y="4858363"/>
            <a:ext cx="3749191" cy="163121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Allows for the provision of home and community-based </a:t>
            </a:r>
            <a:r>
              <a:rPr lang="en-US" sz="2000" dirty="0">
                <a:solidFill>
                  <a:prstClr val="white"/>
                </a:solidFill>
                <a:latin typeface="STXihei" panose="02010600040101010101" pitchFamily="2" charset="-122"/>
                <a:ea typeface="STXihei" panose="02010600040101010101" pitchFamily="2" charset="-122"/>
                <a:cs typeface="Arial" panose="020B0604020202020204" pitchFamily="34" charset="0"/>
              </a:rPr>
              <a:t>s</a:t>
            </a:r>
            <a:r>
              <a:rPr kumimoji="0" lang="en-US" sz="2000" b="0" i="0" u="none" strike="noStrike" kern="1200" cap="none" spc="0" normalizeH="0" baseline="0" noProof="0" dirty="0" err="1">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ervices</a:t>
            </a: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 not previously billable to Medicaid</a:t>
            </a:r>
          </a:p>
        </p:txBody>
      </p:sp>
    </p:spTree>
    <p:extLst>
      <p:ext uri="{BB962C8B-B14F-4D97-AF65-F5344CB8AC3E}">
        <p14:creationId xmlns:p14="http://schemas.microsoft.com/office/powerpoint/2010/main" val="363476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R="0" lvl="0">
              <a:lnSpc>
                <a:spcPct val="100000"/>
              </a:lnSpc>
              <a:spcBef>
                <a:spcPts val="1200"/>
              </a:spcBef>
              <a:spcAft>
                <a:spcPts val="0"/>
              </a:spcAft>
              <a:buSzPct val="100000"/>
              <a:tabLst>
                <a:tab pos="457200" algn="l"/>
              </a:tabLst>
            </a:pPr>
            <a:r>
              <a:rPr lang="en-US" sz="3200" dirty="0">
                <a:solidFill>
                  <a:srgbClr val="000000"/>
                </a:solidFill>
              </a:rPr>
              <a:t>Describe how to support people in recovery beyond the walls of the hospital, nursing homes, and opioid treatment programs (OTPs).</a:t>
            </a:r>
          </a:p>
          <a:p>
            <a:pPr marR="0" lvl="0">
              <a:lnSpc>
                <a:spcPct val="100000"/>
              </a:lnSpc>
              <a:spcBef>
                <a:spcPts val="1200"/>
              </a:spcBef>
              <a:spcAft>
                <a:spcPts val="0"/>
              </a:spcAft>
              <a:buSzPct val="100000"/>
              <a:tabLst>
                <a:tab pos="457200" algn="l"/>
              </a:tabLst>
            </a:pPr>
            <a:r>
              <a:rPr lang="en-US" sz="3200" dirty="0">
                <a:solidFill>
                  <a:srgbClr val="000000"/>
                </a:solidFill>
              </a:rPr>
              <a:t>Review the steps to ensure continuity and/or provide access to treatment for patients with OUD.</a:t>
            </a:r>
          </a:p>
          <a:p>
            <a:pPr marR="0" lvl="0">
              <a:lnSpc>
                <a:spcPct val="100000"/>
              </a:lnSpc>
              <a:spcBef>
                <a:spcPts val="1200"/>
              </a:spcBef>
              <a:spcAft>
                <a:spcPts val="0"/>
              </a:spcAft>
              <a:buSzPct val="100000"/>
              <a:tabLst>
                <a:tab pos="457200" algn="l"/>
              </a:tabLst>
            </a:pPr>
            <a:r>
              <a:rPr lang="en-US" sz="3200" dirty="0">
                <a:solidFill>
                  <a:srgbClr val="000000"/>
                </a:solidFill>
              </a:rPr>
              <a:t>Learn more about the specific strategies that can be implemented in rural communities.</a:t>
            </a:r>
          </a:p>
          <a:p>
            <a:pPr marR="0" lvl="0">
              <a:lnSpc>
                <a:spcPct val="100000"/>
              </a:lnSpc>
              <a:spcBef>
                <a:spcPts val="1200"/>
              </a:spcBef>
              <a:spcAft>
                <a:spcPts val="0"/>
              </a:spcAft>
              <a:buSzPct val="100000"/>
              <a:tabLst>
                <a:tab pos="457200" algn="l"/>
              </a:tabLst>
            </a:pPr>
            <a:r>
              <a:rPr lang="en-US" sz="3200" dirty="0">
                <a:solidFill>
                  <a:srgbClr val="000000"/>
                </a:solidFill>
              </a:rPr>
              <a:t>Discuss how to coordinate and sustain this support with your community partners.</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highlight>
                <a:srgbClr val="FFFF00"/>
              </a:highlight>
            </a:endParaRP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3</a:t>
            </a:fld>
            <a:endParaRPr lang="en-US"/>
          </a:p>
        </p:txBody>
      </p:sp>
    </p:spTree>
    <p:extLst>
      <p:ext uri="{BB962C8B-B14F-4D97-AF65-F5344CB8AC3E}">
        <p14:creationId xmlns:p14="http://schemas.microsoft.com/office/powerpoint/2010/main" val="1949266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23780-94C0-47CD-8191-CAC9F3D64C26}"/>
              </a:ext>
              <a:ext uri="{C183D7F6-B498-43B3-948B-1728B52AA6E4}">
                <adec:decorative xmlns:adec="http://schemas.microsoft.com/office/drawing/2017/decorative" val="1"/>
              </a:ext>
            </a:extLst>
          </p:cNvPr>
          <p:cNvSpPr/>
          <p:nvPr/>
        </p:nvSpPr>
        <p:spPr>
          <a:xfrm>
            <a:off x="469994" y="547473"/>
            <a:ext cx="11252011" cy="1570085"/>
          </a:xfrm>
          <a:prstGeom prst="rect">
            <a:avLst/>
          </a:prstGeom>
          <a:solidFill>
            <a:srgbClr val="796E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06428B3-2675-484C-8DB2-460F72454D38}"/>
              </a:ext>
              <a:ext uri="{C183D7F6-B498-43B3-948B-1728B52AA6E4}">
                <adec:decorative xmlns:adec="http://schemas.microsoft.com/office/drawing/2017/decorative" val="1"/>
              </a:ext>
            </a:extLst>
          </p:cNvPr>
          <p:cNvSpPr/>
          <p:nvPr/>
        </p:nvSpPr>
        <p:spPr>
          <a:xfrm>
            <a:off x="1641308" y="2117558"/>
            <a:ext cx="64168" cy="4740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723EA91-8EDA-49E3-8A6F-DDA0FBBAD9EC}"/>
              </a:ext>
              <a:ext uri="{C183D7F6-B498-43B3-948B-1728B52AA6E4}">
                <adec:decorative xmlns:adec="http://schemas.microsoft.com/office/drawing/2017/decorative" val="1"/>
              </a:ext>
            </a:extLst>
          </p:cNvPr>
          <p:cNvSpPr/>
          <p:nvPr/>
        </p:nvSpPr>
        <p:spPr>
          <a:xfrm>
            <a:off x="1641308" y="551021"/>
            <a:ext cx="64168" cy="1570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BAD4CDC8-8703-411A-BC2B-239B718500B6}"/>
              </a:ext>
            </a:extLst>
          </p:cNvPr>
          <p:cNvSpPr txBox="1">
            <a:spLocks noGrp="1"/>
          </p:cNvSpPr>
          <p:nvPr>
            <p:ph type="title" idx="4294967295"/>
          </p:nvPr>
        </p:nvSpPr>
        <p:spPr>
          <a:xfrm>
            <a:off x="1840738" y="703529"/>
            <a:ext cx="5589210" cy="118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69376"/>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546A"/>
                </a:solidFill>
                <a:effectLst/>
                <a:uLnTx/>
                <a:uFillTx/>
                <a:latin typeface="STXihei" panose="02010600040101010101" pitchFamily="2" charset="-122"/>
                <a:ea typeface="STXihei" panose="02010600040101010101" pitchFamily="2" charset="-122"/>
                <a:cs typeface="+mn-cs"/>
              </a:rPr>
              <a:t>Target Population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CC2EA6A-846C-4C4E-B56E-6DBA2088527E}"/>
              </a:ext>
              <a:ext uri="{C183D7F6-B498-43B3-948B-1728B52AA6E4}">
                <adec:decorative xmlns:adec="http://schemas.microsoft.com/office/drawing/2017/decorative" val="1"/>
              </a:ext>
            </a:extLst>
          </p:cNvPr>
          <p:cNvSpPr/>
          <p:nvPr/>
        </p:nvSpPr>
        <p:spPr>
          <a:xfrm>
            <a:off x="469995" y="956495"/>
            <a:ext cx="759138" cy="75913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E71E6E84-5D6C-4456-82B8-27184146E0F1}"/>
              </a:ext>
              <a:ext uri="{C183D7F6-B498-43B3-948B-1728B52AA6E4}">
                <adec:decorative xmlns:adec="http://schemas.microsoft.com/office/drawing/2017/decorative" val="1"/>
              </a:ext>
            </a:extLst>
          </p:cNvPr>
          <p:cNvCxnSpPr>
            <a:cxnSpLocks/>
          </p:cNvCxnSpPr>
          <p:nvPr/>
        </p:nvCxnSpPr>
        <p:spPr>
          <a:xfrm>
            <a:off x="691116" y="1336064"/>
            <a:ext cx="279431" cy="1"/>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43C98D-2DC9-4B42-8577-78115319289A}"/>
              </a:ext>
              <a:ext uri="{C183D7F6-B498-43B3-948B-1728B52AA6E4}">
                <adec:decorative xmlns:adec="http://schemas.microsoft.com/office/drawing/2017/decorative" val="1"/>
              </a:ext>
            </a:extLst>
          </p:cNvPr>
          <p:cNvCxnSpPr>
            <a:cxnSpLocks/>
          </p:cNvCxnSpPr>
          <p:nvPr/>
        </p:nvCxnSpPr>
        <p:spPr>
          <a:xfrm>
            <a:off x="849565" y="1219300"/>
            <a:ext cx="151025" cy="116764"/>
          </a:xfrm>
          <a:prstGeom prst="line">
            <a:avLst/>
          </a:prstGeom>
          <a:ln w="38100" cap="rnd">
            <a:solidFill>
              <a:srgbClr val="0E40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E47DC2-BA46-4CCA-835A-A2FC30CA53F0}"/>
              </a:ext>
              <a:ext uri="{C183D7F6-B498-43B3-948B-1728B52AA6E4}">
                <adec:decorative xmlns:adec="http://schemas.microsoft.com/office/drawing/2017/decorative" val="1"/>
              </a:ext>
            </a:extLst>
          </p:cNvPr>
          <p:cNvCxnSpPr>
            <a:cxnSpLocks/>
          </p:cNvCxnSpPr>
          <p:nvPr/>
        </p:nvCxnSpPr>
        <p:spPr>
          <a:xfrm flipV="1">
            <a:off x="849564" y="1336064"/>
            <a:ext cx="151025" cy="116764"/>
          </a:xfrm>
          <a:prstGeom prst="line">
            <a:avLst/>
          </a:prstGeom>
          <a:ln w="38100" cap="rnd">
            <a:solidFill>
              <a:srgbClr val="0E406A"/>
            </a:solidFill>
          </a:ln>
        </p:spPr>
        <p:style>
          <a:lnRef idx="1">
            <a:schemeClr val="accent1"/>
          </a:lnRef>
          <a:fillRef idx="0">
            <a:schemeClr val="accent1"/>
          </a:fillRef>
          <a:effectRef idx="0">
            <a:schemeClr val="accent1"/>
          </a:effectRef>
          <a:fontRef idx="minor">
            <a:schemeClr val="tx1"/>
          </a:fontRef>
        </p:style>
      </p:cxnSp>
      <p:pic>
        <p:nvPicPr>
          <p:cNvPr id="19" name="Picture 18" descr="Individuals enrolled in Medicaid or Medicaid Expansion">
            <a:extLst>
              <a:ext uri="{FF2B5EF4-FFF2-40B4-BE49-F238E27FC236}">
                <a16:creationId xmlns:a16="http://schemas.microsoft.com/office/drawing/2014/main" id="{C0546F70-538A-4737-80C5-6DC3B5A03D9A}"/>
              </a:ext>
            </a:extLst>
          </p:cNvPr>
          <p:cNvPicPr>
            <a:picLocks noChangeAspect="1"/>
          </p:cNvPicPr>
          <p:nvPr/>
        </p:nvPicPr>
        <p:blipFill>
          <a:blip r:embed="rId2">
            <a:duotone>
              <a:prstClr val="black"/>
              <a:schemeClr val="accent2">
                <a:tint val="45000"/>
                <a:satMod val="400000"/>
              </a:schemeClr>
            </a:duotone>
          </a:blip>
          <a:stretch>
            <a:fillRect/>
          </a:stretch>
        </p:blipFill>
        <p:spPr>
          <a:xfrm>
            <a:off x="2727873" y="2506365"/>
            <a:ext cx="7656013" cy="4013899"/>
          </a:xfrm>
          <a:prstGeom prst="rect">
            <a:avLst/>
          </a:prstGeom>
          <a:solidFill>
            <a:schemeClr val="bg1"/>
          </a:solidFill>
        </p:spPr>
      </p:pic>
      <p:pic>
        <p:nvPicPr>
          <p:cNvPr id="21" name="Picture 20" descr="Individuals with behavioral health needs">
            <a:extLst>
              <a:ext uri="{FF2B5EF4-FFF2-40B4-BE49-F238E27FC236}">
                <a16:creationId xmlns:a16="http://schemas.microsoft.com/office/drawing/2014/main" id="{9AABA391-29D7-43DB-B1D4-8C13D9C83829}"/>
              </a:ext>
            </a:extLst>
          </p:cNvPr>
          <p:cNvPicPr>
            <a:picLocks noChangeAspect="1"/>
          </p:cNvPicPr>
          <p:nvPr/>
        </p:nvPicPr>
        <p:blipFill>
          <a:blip r:embed="rId3">
            <a:duotone>
              <a:schemeClr val="accent4">
                <a:shade val="45000"/>
                <a:satMod val="135000"/>
              </a:schemeClr>
              <a:prstClr val="white"/>
            </a:duotone>
          </a:blip>
          <a:stretch>
            <a:fillRect/>
          </a:stretch>
        </p:blipFill>
        <p:spPr>
          <a:xfrm>
            <a:off x="4791375" y="2801522"/>
            <a:ext cx="5680047" cy="3352949"/>
          </a:xfrm>
          <a:prstGeom prst="rect">
            <a:avLst/>
          </a:prstGeom>
        </p:spPr>
      </p:pic>
      <p:pic>
        <p:nvPicPr>
          <p:cNvPr id="23" name="Picture 22" descr="Individuals eligible for 1915(i) services">
            <a:extLst>
              <a:ext uri="{FF2B5EF4-FFF2-40B4-BE49-F238E27FC236}">
                <a16:creationId xmlns:a16="http://schemas.microsoft.com/office/drawing/2014/main" id="{3E7BD57E-5630-4D98-8AC1-C9B34761678C}"/>
              </a:ext>
            </a:extLst>
          </p:cNvPr>
          <p:cNvPicPr>
            <a:picLocks noChangeAspect="1"/>
          </p:cNvPicPr>
          <p:nvPr/>
        </p:nvPicPr>
        <p:blipFill>
          <a:blip r:embed="rId4">
            <a:duotone>
              <a:prstClr val="black"/>
              <a:schemeClr val="accent5">
                <a:tint val="45000"/>
                <a:satMod val="400000"/>
              </a:schemeClr>
            </a:duotone>
          </a:blip>
          <a:stretch>
            <a:fillRect/>
          </a:stretch>
        </p:blipFill>
        <p:spPr>
          <a:xfrm>
            <a:off x="7104703" y="3393623"/>
            <a:ext cx="3366719" cy="2168745"/>
          </a:xfrm>
          <a:prstGeom prst="rect">
            <a:avLst/>
          </a:prstGeom>
        </p:spPr>
      </p:pic>
      <p:sp>
        <p:nvSpPr>
          <p:cNvPr id="2" name="Slide Number Placeholder 3">
            <a:extLst>
              <a:ext uri="{FF2B5EF4-FFF2-40B4-BE49-F238E27FC236}">
                <a16:creationId xmlns:a16="http://schemas.microsoft.com/office/drawing/2014/main" id="{7C9F6586-50AB-9640-59CE-1443B4B08BF5}"/>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30</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48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2D54C7-A5AA-4E9F-87D8-A03793B769F2}"/>
              </a:ext>
              <a:ext uri="{C183D7F6-B498-43B3-948B-1728B52AA6E4}">
                <adec:decorative xmlns:adec="http://schemas.microsoft.com/office/drawing/2017/decorative" val="1"/>
              </a:ext>
            </a:extLst>
          </p:cNvPr>
          <p:cNvSpPr/>
          <p:nvPr/>
        </p:nvSpPr>
        <p:spPr>
          <a:xfrm rot="5400000">
            <a:off x="2669099" y="-2669098"/>
            <a:ext cx="6853802" cy="12192000"/>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pic>
        <p:nvPicPr>
          <p:cNvPr id="1026" name="Picture 2">
            <a:extLst>
              <a:ext uri="{FF2B5EF4-FFF2-40B4-BE49-F238E27FC236}">
                <a16:creationId xmlns:a16="http://schemas.microsoft.com/office/drawing/2014/main" id="{CEE82BDB-915F-2540-8807-1858F160C93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29818"/>
            <a:ext cx="12191999" cy="68878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E43A1DE-9801-798C-C3A9-4B6F694F0335}"/>
              </a:ext>
              <a:ext uri="{C183D7F6-B498-43B3-948B-1728B52AA6E4}">
                <adec:decorative xmlns:adec="http://schemas.microsoft.com/office/drawing/2017/decorative" val="1"/>
              </a:ext>
            </a:extLst>
          </p:cNvPr>
          <p:cNvSpPr/>
          <p:nvPr/>
        </p:nvSpPr>
        <p:spPr>
          <a:xfrm>
            <a:off x="5029137" y="-34015"/>
            <a:ext cx="7162861" cy="6887818"/>
          </a:xfrm>
          <a:prstGeom prst="rect">
            <a:avLst/>
          </a:prstGeom>
          <a:solidFill>
            <a:srgbClr val="FFFFFF">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E5BFBA62-8EC3-4D87-9A92-CA7B8546303E}"/>
              </a:ext>
            </a:extLst>
          </p:cNvPr>
          <p:cNvSpPr txBox="1">
            <a:spLocks noGrp="1"/>
          </p:cNvSpPr>
          <p:nvPr>
            <p:ph type="title" idx="4294967295"/>
          </p:nvPr>
        </p:nvSpPr>
        <p:spPr>
          <a:xfrm>
            <a:off x="5029137" y="328793"/>
            <a:ext cx="700143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1915(</a:t>
            </a:r>
            <a:r>
              <a:rPr kumimoji="0" lang="en-US" sz="4800" b="0" i="0" u="none" strike="noStrike" kern="1200" cap="none" spc="0" normalizeH="0" baseline="0" noProof="0" dirty="0" err="1">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i</a:t>
            </a:r>
            <a:r>
              <a:rPr kumimoji="0" lang="en-US" sz="4800" b="0" i="0" u="none" strike="noStrike" kern="1200" cap="none" spc="0" normalizeH="0" baseline="0" noProof="0" dirty="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 Services</a:t>
            </a:r>
          </a:p>
        </p:txBody>
      </p:sp>
      <p:sp>
        <p:nvSpPr>
          <p:cNvPr id="9" name="TextBox 8">
            <a:extLst>
              <a:ext uri="{FF2B5EF4-FFF2-40B4-BE49-F238E27FC236}">
                <a16:creationId xmlns:a16="http://schemas.microsoft.com/office/drawing/2014/main" id="{DC9740E8-E330-40A7-A3CC-09C61FED245F}"/>
              </a:ext>
            </a:extLst>
          </p:cNvPr>
          <p:cNvSpPr txBox="1"/>
          <p:nvPr/>
        </p:nvSpPr>
        <p:spPr>
          <a:xfrm>
            <a:off x="5109850" y="177134"/>
            <a:ext cx="7001434" cy="6499536"/>
          </a:xfrm>
          <a:prstGeom prst="rect">
            <a:avLst/>
          </a:prstGeom>
          <a:noFill/>
          <a:effectLst>
            <a:softEdge rad="12700"/>
          </a:effectLst>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 action="ppaction://noaction">
                  <a:extLst>
                    <a:ext uri="{A12FA001-AC4F-418D-AE19-62706E023703}">
                      <ahyp:hlinkClr xmlns:ahyp="http://schemas.microsoft.com/office/drawing/2018/hyperlinkcolor" val="tx"/>
                    </a:ext>
                  </a:extLst>
                </a:hlinkClick>
              </a:rPr>
              <a:t>Care Coordination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3">
                  <a:extLst>
                    <a:ext uri="{A12FA001-AC4F-418D-AE19-62706E023703}">
                      <ahyp:hlinkClr xmlns:ahyp="http://schemas.microsoft.com/office/drawing/2018/hyperlinkcolor" val="tx"/>
                    </a:ext>
                  </a:extLst>
                </a:hlinkClick>
              </a:rPr>
              <a:t>Peer Support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(18+)</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4">
                  <a:extLst>
                    <a:ext uri="{A12FA001-AC4F-418D-AE19-62706E023703}">
                      <ahyp:hlinkClr xmlns:ahyp="http://schemas.microsoft.com/office/drawing/2018/hyperlinkcolor" val="tx"/>
                    </a:ext>
                  </a:extLst>
                </a:hlinkClick>
              </a:rPr>
              <a:t>Non-Medical Transportation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5">
                  <a:extLst>
                    <a:ext uri="{A12FA001-AC4F-418D-AE19-62706E023703}">
                      <ahyp:hlinkClr xmlns:ahyp="http://schemas.microsoft.com/office/drawing/2018/hyperlinkcolor" val="tx"/>
                    </a:ext>
                  </a:extLst>
                </a:hlinkClick>
              </a:rPr>
              <a:t>Housing Support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(17.5+)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6">
                  <a:extLst>
                    <a:ext uri="{A12FA001-AC4F-418D-AE19-62706E023703}">
                      <ahyp:hlinkClr xmlns:ahyp="http://schemas.microsoft.com/office/drawing/2018/hyperlinkcolor" val="tx"/>
                    </a:ext>
                  </a:extLst>
                </a:hlinkClick>
              </a:rPr>
              <a:t>Benefits Planning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7">
                  <a:extLst>
                    <a:ext uri="{A12FA001-AC4F-418D-AE19-62706E023703}">
                      <ahyp:hlinkClr xmlns:ahyp="http://schemas.microsoft.com/office/drawing/2018/hyperlinkcolor" val="tx"/>
                    </a:ext>
                  </a:extLst>
                </a:hlinkClick>
              </a:rPr>
              <a:t>Pre-Vocational Training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(17.5+ or has GED/Diploma)</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8">
                  <a:extLst>
                    <a:ext uri="{A12FA001-AC4F-418D-AE19-62706E023703}">
                      <ahyp:hlinkClr xmlns:ahyp="http://schemas.microsoft.com/office/drawing/2018/hyperlinkcolor" val="tx"/>
                    </a:ext>
                  </a:extLst>
                </a:hlinkClick>
              </a:rPr>
              <a:t>Supported Employment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(14+)</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9">
                  <a:extLst>
                    <a:ext uri="{A12FA001-AC4F-418D-AE19-62706E023703}">
                      <ahyp:hlinkClr xmlns:ahyp="http://schemas.microsoft.com/office/drawing/2018/hyperlinkcolor" val="tx"/>
                    </a:ext>
                  </a:extLst>
                </a:hlinkClick>
              </a:rPr>
              <a:t>Supported Education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0">
                  <a:extLst>
                    <a:ext uri="{A12FA001-AC4F-418D-AE19-62706E023703}">
                      <ahyp:hlinkClr xmlns:ahyp="http://schemas.microsoft.com/office/drawing/2018/hyperlinkcolor" val="tx"/>
                    </a:ext>
                  </a:extLst>
                </a:hlinkClick>
              </a:rPr>
              <a:t>Respite</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 (0 through 20)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1">
                  <a:extLst>
                    <a:ext uri="{A12FA001-AC4F-418D-AE19-62706E023703}">
                      <ahyp:hlinkClr xmlns:ahyp="http://schemas.microsoft.com/office/drawing/2018/hyperlinkcolor" val="tx"/>
                    </a:ext>
                  </a:extLst>
                </a:hlinkClick>
              </a:rPr>
              <a:t>Training &amp; Support for Unpaid Caregivers</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2">
                  <a:extLst>
                    <a:ext uri="{A12FA001-AC4F-418D-AE19-62706E023703}">
                      <ahyp:hlinkClr xmlns:ahyp="http://schemas.microsoft.com/office/drawing/2018/hyperlinkcolor" val="tx"/>
                    </a:ext>
                  </a:extLst>
                </a:hlinkClick>
              </a:rPr>
              <a: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3">
                  <a:extLst>
                    <a:ext uri="{A12FA001-AC4F-418D-AE19-62706E023703}">
                      <ahyp:hlinkClr xmlns:ahyp="http://schemas.microsoft.com/office/drawing/2018/hyperlinkcolor" val="tx"/>
                    </a:ext>
                  </a:extLst>
                </a:hlinkClick>
              </a:rPr>
              <a:t>Family Peer Support</a:t>
            </a:r>
            <a:r>
              <a:rPr kumimoji="0" lang="en-US" sz="2000" b="0" i="0" u="sng"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3">
                  <a:extLst>
                    <a:ext uri="{A12FA001-AC4F-418D-AE19-62706E023703}">
                      <ahyp:hlinkClr xmlns:ahyp="http://schemas.microsoft.com/office/drawing/2018/hyperlinkcolor" val="tx"/>
                    </a:ext>
                  </a:extLst>
                </a:hlinkClick>
              </a:rPr>
              <a: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(0 through 17)</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4">
                  <a:extLst>
                    <a:ext uri="{A12FA001-AC4F-418D-AE19-62706E023703}">
                      <ahyp:hlinkClr xmlns:ahyp="http://schemas.microsoft.com/office/drawing/2018/hyperlinkcolor" val="tx"/>
                    </a:ext>
                  </a:extLst>
                </a:hlinkClick>
              </a:rPr>
              <a:t>Community Transition Service</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 (All ages)</a:t>
            </a:r>
          </a:p>
        </p:txBody>
      </p:sp>
    </p:spTree>
    <p:extLst>
      <p:ext uri="{BB962C8B-B14F-4D97-AF65-F5344CB8AC3E}">
        <p14:creationId xmlns:p14="http://schemas.microsoft.com/office/powerpoint/2010/main" val="400958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23780-94C0-47CD-8191-CAC9F3D64C26}"/>
              </a:ext>
              <a:ext uri="{C183D7F6-B498-43B3-948B-1728B52AA6E4}">
                <adec:decorative xmlns:adec="http://schemas.microsoft.com/office/drawing/2017/decorative" val="1"/>
              </a:ext>
            </a:extLst>
          </p:cNvPr>
          <p:cNvSpPr/>
          <p:nvPr/>
        </p:nvSpPr>
        <p:spPr>
          <a:xfrm>
            <a:off x="469994" y="547473"/>
            <a:ext cx="11252011" cy="1570085"/>
          </a:xfrm>
          <a:prstGeom prst="rect">
            <a:avLst/>
          </a:prstGeom>
          <a:solidFill>
            <a:srgbClr val="796E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sp>
        <p:nvSpPr>
          <p:cNvPr id="5" name="Rectangle 4">
            <a:extLst>
              <a:ext uri="{FF2B5EF4-FFF2-40B4-BE49-F238E27FC236}">
                <a16:creationId xmlns:a16="http://schemas.microsoft.com/office/drawing/2014/main" id="{C06428B3-2675-484C-8DB2-460F72454D38}"/>
              </a:ext>
              <a:ext uri="{C183D7F6-B498-43B3-948B-1728B52AA6E4}">
                <adec:decorative xmlns:adec="http://schemas.microsoft.com/office/drawing/2017/decorative" val="1"/>
              </a:ext>
            </a:extLst>
          </p:cNvPr>
          <p:cNvSpPr/>
          <p:nvPr/>
        </p:nvSpPr>
        <p:spPr>
          <a:xfrm>
            <a:off x="1641308" y="2117558"/>
            <a:ext cx="64168" cy="4740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723EA91-8EDA-49E3-8A6F-DDA0FBBAD9EC}"/>
              </a:ext>
              <a:ext uri="{C183D7F6-B498-43B3-948B-1728B52AA6E4}">
                <adec:decorative xmlns:adec="http://schemas.microsoft.com/office/drawing/2017/decorative" val="1"/>
              </a:ext>
            </a:extLst>
          </p:cNvPr>
          <p:cNvSpPr/>
          <p:nvPr/>
        </p:nvSpPr>
        <p:spPr>
          <a:xfrm>
            <a:off x="1641308" y="551021"/>
            <a:ext cx="64168" cy="1570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sp>
        <p:nvSpPr>
          <p:cNvPr id="8" name="Title 7">
            <a:extLst>
              <a:ext uri="{FF2B5EF4-FFF2-40B4-BE49-F238E27FC236}">
                <a16:creationId xmlns:a16="http://schemas.microsoft.com/office/drawing/2014/main" id="{BAD4CDC8-8703-411A-BC2B-239B718500B6}"/>
              </a:ext>
            </a:extLst>
          </p:cNvPr>
          <p:cNvSpPr txBox="1">
            <a:spLocks noGrp="1"/>
          </p:cNvSpPr>
          <p:nvPr>
            <p:ph type="title" idx="4294967295"/>
          </p:nvPr>
        </p:nvSpPr>
        <p:spPr>
          <a:xfrm>
            <a:off x="1840738" y="703529"/>
            <a:ext cx="7114076" cy="118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69376"/>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546A"/>
                </a:solidFill>
                <a:effectLst/>
                <a:uLnTx/>
                <a:uFillTx/>
                <a:latin typeface="STXihei" panose="02010600040101010101" pitchFamily="2" charset="-122"/>
                <a:ea typeface="STXihei" panose="02010600040101010101" pitchFamily="2" charset="-122"/>
                <a:cs typeface="+mn-cs"/>
              </a:rPr>
              <a:t>Individual Enrollment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CC2EA6A-846C-4C4E-B56E-6DBA2088527E}"/>
              </a:ext>
              <a:ext uri="{C183D7F6-B498-43B3-948B-1728B52AA6E4}">
                <adec:decorative xmlns:adec="http://schemas.microsoft.com/office/drawing/2017/decorative" val="1"/>
              </a:ext>
            </a:extLst>
          </p:cNvPr>
          <p:cNvSpPr/>
          <p:nvPr/>
        </p:nvSpPr>
        <p:spPr>
          <a:xfrm>
            <a:off x="469995" y="956495"/>
            <a:ext cx="759138" cy="75913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cxnSp>
        <p:nvCxnSpPr>
          <p:cNvPr id="20" name="Straight Connector 19">
            <a:extLst>
              <a:ext uri="{FF2B5EF4-FFF2-40B4-BE49-F238E27FC236}">
                <a16:creationId xmlns:a16="http://schemas.microsoft.com/office/drawing/2014/main" id="{E71E6E84-5D6C-4456-82B8-27184146E0F1}"/>
              </a:ext>
              <a:ext uri="{C183D7F6-B498-43B3-948B-1728B52AA6E4}">
                <adec:decorative xmlns:adec="http://schemas.microsoft.com/office/drawing/2017/decorative" val="1"/>
              </a:ext>
            </a:extLst>
          </p:cNvPr>
          <p:cNvCxnSpPr>
            <a:cxnSpLocks/>
          </p:cNvCxnSpPr>
          <p:nvPr/>
        </p:nvCxnSpPr>
        <p:spPr>
          <a:xfrm>
            <a:off x="691116" y="1336064"/>
            <a:ext cx="279431" cy="1"/>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43C98D-2DC9-4B42-8577-78115319289A}"/>
              </a:ext>
              <a:ext uri="{C183D7F6-B498-43B3-948B-1728B52AA6E4}">
                <adec:decorative xmlns:adec="http://schemas.microsoft.com/office/drawing/2017/decorative" val="1"/>
              </a:ext>
            </a:extLst>
          </p:cNvPr>
          <p:cNvCxnSpPr>
            <a:cxnSpLocks/>
          </p:cNvCxnSpPr>
          <p:nvPr/>
        </p:nvCxnSpPr>
        <p:spPr>
          <a:xfrm>
            <a:off x="849565" y="1219300"/>
            <a:ext cx="151025" cy="116764"/>
          </a:xfrm>
          <a:prstGeom prst="line">
            <a:avLst/>
          </a:prstGeom>
          <a:ln w="38100" cap="rnd">
            <a:solidFill>
              <a:srgbClr val="70974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E47DC2-BA46-4CCA-835A-A2FC30CA53F0}"/>
              </a:ext>
              <a:ext uri="{C183D7F6-B498-43B3-948B-1728B52AA6E4}">
                <adec:decorative xmlns:adec="http://schemas.microsoft.com/office/drawing/2017/decorative" val="1"/>
              </a:ext>
            </a:extLst>
          </p:cNvPr>
          <p:cNvCxnSpPr>
            <a:cxnSpLocks/>
          </p:cNvCxnSpPr>
          <p:nvPr/>
        </p:nvCxnSpPr>
        <p:spPr>
          <a:xfrm flipV="1">
            <a:off x="849564" y="1336064"/>
            <a:ext cx="151025" cy="116764"/>
          </a:xfrm>
          <a:prstGeom prst="line">
            <a:avLst/>
          </a:prstGeom>
          <a:ln w="38100" cap="rnd">
            <a:solidFill>
              <a:srgbClr val="709749"/>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descr="Completed eligibility application submitted&#10;Eligibility worker at zone determines the individual is eligible for 1915(i) services&#10;Individual chooses care coordinator, with or without assistance from navigator&#10;Individual and care coordinator develop person-centered plan of care&#10;Care coordinator requests additional provider(s) on behalf of individual&#10;Additional provider requests pre-authorization, services are provided">
            <a:extLst>
              <a:ext uri="{FF2B5EF4-FFF2-40B4-BE49-F238E27FC236}">
                <a16:creationId xmlns:a16="http://schemas.microsoft.com/office/drawing/2014/main" id="{009DC1DD-EEE4-45A5-ACA7-1F4DE9CA5329}"/>
              </a:ext>
            </a:extLst>
          </p:cNvPr>
          <p:cNvGraphicFramePr>
            <a:graphicFrameLocks/>
          </p:cNvGraphicFramePr>
          <p:nvPr>
            <p:extLst>
              <p:ext uri="{D42A27DB-BD31-4B8C-83A1-F6EECF244321}">
                <p14:modId xmlns:p14="http://schemas.microsoft.com/office/powerpoint/2010/main" val="3945463462"/>
              </p:ext>
            </p:extLst>
          </p:nvPr>
        </p:nvGraphicFramePr>
        <p:xfrm>
          <a:off x="2584784" y="2454762"/>
          <a:ext cx="8309756" cy="3855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3">
            <a:extLst>
              <a:ext uri="{FF2B5EF4-FFF2-40B4-BE49-F238E27FC236}">
                <a16:creationId xmlns:a16="http://schemas.microsoft.com/office/drawing/2014/main" id="{95DB97A6-FF91-7ACA-C9E2-3F525857BEF3}"/>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32</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158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908538" cy="549275"/>
          </a:xfrm>
        </p:spPr>
        <p:txBody>
          <a:bodyPr>
            <a:noAutofit/>
          </a:bodyPr>
          <a:lstStyle/>
          <a:p>
            <a:r>
              <a:rPr lang="en-US" sz="6000" b="1" dirty="0"/>
              <a:t>Benefits</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56032" y="1767839"/>
            <a:ext cx="11484248" cy="4921059"/>
          </a:xfrm>
          <a:noFill/>
        </p:spPr>
        <p:txBody>
          <a:bodyPr>
            <a:normAutofit fontScale="92500" lnSpcReduction="10000"/>
          </a:bodyPr>
          <a:lstStyle/>
          <a:p>
            <a:pPr>
              <a:lnSpc>
                <a:spcPct val="110000"/>
              </a:lnSpc>
              <a:spcBef>
                <a:spcPts val="0"/>
              </a:spcBef>
            </a:pPr>
            <a:r>
              <a:rPr lang="en-US" sz="2400" dirty="0"/>
              <a:t>Building community/state capacity to respond to BH needs</a:t>
            </a:r>
          </a:p>
          <a:p>
            <a:pPr lvl="1">
              <a:lnSpc>
                <a:spcPct val="110000"/>
              </a:lnSpc>
              <a:spcBef>
                <a:spcPts val="0"/>
              </a:spcBef>
            </a:pPr>
            <a:r>
              <a:rPr lang="en-US" sz="1800" dirty="0"/>
              <a:t>Business development </a:t>
            </a:r>
          </a:p>
          <a:p>
            <a:pPr lvl="1">
              <a:lnSpc>
                <a:spcPct val="110000"/>
              </a:lnSpc>
              <a:spcBef>
                <a:spcPts val="0"/>
              </a:spcBef>
            </a:pPr>
            <a:r>
              <a:rPr lang="en-US" sz="1800" dirty="0"/>
              <a:t>Rural/frontier</a:t>
            </a:r>
          </a:p>
          <a:p>
            <a:pPr>
              <a:lnSpc>
                <a:spcPct val="110000"/>
              </a:lnSpc>
              <a:spcBef>
                <a:spcPts val="0"/>
              </a:spcBef>
            </a:pPr>
            <a:r>
              <a:rPr lang="en-US" sz="2400" dirty="0"/>
              <a:t>Employment opportunities and pathways to BH careers</a:t>
            </a:r>
          </a:p>
          <a:p>
            <a:pPr>
              <a:lnSpc>
                <a:spcPct val="110000"/>
              </a:lnSpc>
              <a:spcBef>
                <a:spcPts val="0"/>
              </a:spcBef>
            </a:pPr>
            <a:r>
              <a:rPr lang="en-US" sz="2400" dirty="0"/>
              <a:t>Providers that are regionally/locally based, meeting the unique needs of each community</a:t>
            </a:r>
          </a:p>
          <a:p>
            <a:pPr lvl="1">
              <a:lnSpc>
                <a:spcPct val="110000"/>
              </a:lnSpc>
              <a:spcBef>
                <a:spcPts val="0"/>
              </a:spcBef>
            </a:pPr>
            <a:r>
              <a:rPr lang="en-US" sz="1800" dirty="0"/>
              <a:t>Services may look different depending on region/community </a:t>
            </a:r>
          </a:p>
          <a:p>
            <a:pPr>
              <a:lnSpc>
                <a:spcPct val="110000"/>
              </a:lnSpc>
              <a:spcBef>
                <a:spcPts val="0"/>
              </a:spcBef>
            </a:pPr>
            <a:r>
              <a:rPr lang="en-US" sz="2400" dirty="0"/>
              <a:t>Identify gaps in services and supports</a:t>
            </a:r>
          </a:p>
          <a:p>
            <a:pPr>
              <a:lnSpc>
                <a:spcPct val="110000"/>
              </a:lnSpc>
              <a:spcBef>
                <a:spcPts val="0"/>
              </a:spcBef>
            </a:pPr>
            <a:r>
              <a:rPr lang="en-US" sz="2400" dirty="0"/>
              <a:t>Ongoing training and technical assistance for providers</a:t>
            </a:r>
          </a:p>
          <a:p>
            <a:pPr marL="0" indent="0">
              <a:lnSpc>
                <a:spcPct val="110000"/>
              </a:lnSpc>
              <a:spcBef>
                <a:spcPts val="0"/>
              </a:spcBef>
              <a:buNone/>
            </a:pPr>
            <a:endParaRPr lang="en-US" sz="2400" dirty="0"/>
          </a:p>
          <a:p>
            <a:pPr marL="0" indent="0">
              <a:lnSpc>
                <a:spcPct val="110000"/>
              </a:lnSpc>
              <a:spcBef>
                <a:spcPts val="0"/>
              </a:spcBef>
              <a:buNone/>
            </a:pPr>
            <a:r>
              <a:rPr lang="en-US" sz="2400" dirty="0"/>
              <a:t>Over 45 new BH providers in North Dakota since 2019</a:t>
            </a:r>
          </a:p>
          <a:p>
            <a:pPr marL="914400">
              <a:lnSpc>
                <a:spcPct val="110000"/>
              </a:lnSpc>
              <a:spcBef>
                <a:spcPts val="0"/>
              </a:spcBef>
            </a:pPr>
            <a:r>
              <a:rPr lang="en-US" sz="2400" dirty="0"/>
              <a:t>Peer-run organizations</a:t>
            </a:r>
          </a:p>
          <a:p>
            <a:pPr marL="914400">
              <a:lnSpc>
                <a:spcPct val="110000"/>
              </a:lnSpc>
              <a:spcBef>
                <a:spcPts val="0"/>
              </a:spcBef>
            </a:pPr>
            <a:r>
              <a:rPr lang="en-US" sz="2400" dirty="0"/>
              <a:t>Faith-based</a:t>
            </a:r>
          </a:p>
          <a:p>
            <a:pPr marL="914400">
              <a:lnSpc>
                <a:spcPct val="110000"/>
              </a:lnSpc>
              <a:spcBef>
                <a:spcPts val="0"/>
              </a:spcBef>
            </a:pPr>
            <a:r>
              <a:rPr lang="en-US" sz="2400" dirty="0"/>
              <a:t>Culturally specific </a:t>
            </a:r>
          </a:p>
          <a:p>
            <a:pPr marL="914400">
              <a:lnSpc>
                <a:spcPct val="110000"/>
              </a:lnSpc>
              <a:spcBef>
                <a:spcPts val="0"/>
              </a:spcBef>
            </a:pPr>
            <a:r>
              <a:rPr lang="en-US" sz="2400" dirty="0"/>
              <a:t>Statewide and smaller/regionally based providers</a:t>
            </a:r>
          </a:p>
          <a:p>
            <a:pPr marL="0" indent="0">
              <a:lnSpc>
                <a:spcPct val="110000"/>
              </a:lnSpc>
              <a:spcBef>
                <a:spcPts val="0"/>
              </a:spcBef>
              <a:buNone/>
            </a:pPr>
            <a:r>
              <a:rPr lang="en-US" sz="2400" b="1" dirty="0"/>
              <a:t> </a:t>
            </a:r>
          </a:p>
          <a:p>
            <a:pPr marL="0" indent="0">
              <a:lnSpc>
                <a:spcPct val="110000"/>
              </a:lnSpc>
              <a:spcBef>
                <a:spcPts val="0"/>
              </a:spcBef>
              <a:buNone/>
            </a:pPr>
            <a:endParaRPr lang="en-US" sz="2400" b="1" dirty="0"/>
          </a:p>
        </p:txBody>
      </p:sp>
      <p:sp>
        <p:nvSpPr>
          <p:cNvPr id="4" name="Slide Number Placeholder 3">
            <a:extLst>
              <a:ext uri="{FF2B5EF4-FFF2-40B4-BE49-F238E27FC236}">
                <a16:creationId xmlns:a16="http://schemas.microsoft.com/office/drawing/2014/main" id="{204124CD-F1E6-1C71-EF3B-B02ACCF11BF2}"/>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33</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91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908538" cy="549275"/>
          </a:xfrm>
        </p:spPr>
        <p:txBody>
          <a:bodyPr>
            <a:noAutofit/>
          </a:bodyPr>
          <a:lstStyle/>
          <a:p>
            <a:r>
              <a:rPr lang="en-US" sz="6000" b="1" dirty="0"/>
              <a:t>Other Support Programs</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56032" y="1767840"/>
            <a:ext cx="11484248" cy="4181856"/>
          </a:xfrm>
          <a:solidFill>
            <a:schemeClr val="bg1"/>
          </a:solidFill>
        </p:spPr>
        <p:txBody>
          <a:bodyPr>
            <a:normAutofit/>
          </a:bodyPr>
          <a:lstStyle/>
          <a:p>
            <a:pPr>
              <a:lnSpc>
                <a:spcPct val="110000"/>
              </a:lnSpc>
              <a:spcBef>
                <a:spcPts val="0"/>
              </a:spcBef>
            </a:pPr>
            <a:r>
              <a:rPr lang="en-US" sz="2600" dirty="0"/>
              <a:t>SUD Voucher</a:t>
            </a:r>
          </a:p>
          <a:p>
            <a:pPr>
              <a:lnSpc>
                <a:spcPct val="110000"/>
              </a:lnSpc>
              <a:spcBef>
                <a:spcPts val="0"/>
              </a:spcBef>
            </a:pPr>
            <a:r>
              <a:rPr lang="en-US" sz="2600" dirty="0"/>
              <a:t>Recovery Housing Assistance Program </a:t>
            </a:r>
          </a:p>
          <a:p>
            <a:pPr>
              <a:lnSpc>
                <a:spcPct val="110000"/>
              </a:lnSpc>
              <a:spcBef>
                <a:spcPts val="0"/>
              </a:spcBef>
            </a:pPr>
            <a:r>
              <a:rPr lang="en-US" sz="2600" dirty="0"/>
              <a:t>Mental Health Program Directory</a:t>
            </a:r>
          </a:p>
          <a:p>
            <a:pPr>
              <a:lnSpc>
                <a:spcPct val="110000"/>
              </a:lnSpc>
              <a:spcBef>
                <a:spcPts val="0"/>
              </a:spcBef>
            </a:pPr>
            <a:r>
              <a:rPr lang="en-US" sz="2600" dirty="0"/>
              <a:t>Mental Health Bed Registry</a:t>
            </a:r>
          </a:p>
          <a:p>
            <a:pPr>
              <a:lnSpc>
                <a:spcPct val="110000"/>
              </a:lnSpc>
              <a:spcBef>
                <a:spcPts val="0"/>
              </a:spcBef>
            </a:pPr>
            <a:r>
              <a:rPr lang="en-US" sz="2600" dirty="0"/>
              <a:t>ND Brain Injury Services</a:t>
            </a:r>
          </a:p>
          <a:p>
            <a:pPr marL="0" indent="0">
              <a:lnSpc>
                <a:spcPct val="110000"/>
              </a:lnSpc>
              <a:spcBef>
                <a:spcPts val="0"/>
              </a:spcBef>
              <a:buNone/>
            </a:pPr>
            <a:endParaRPr lang="en-US" sz="2600" dirty="0"/>
          </a:p>
          <a:p>
            <a:pPr marL="0" indent="0">
              <a:lnSpc>
                <a:spcPct val="110000"/>
              </a:lnSpc>
              <a:spcBef>
                <a:spcPts val="0"/>
              </a:spcBef>
              <a:buNone/>
            </a:pPr>
            <a:r>
              <a:rPr lang="en-US" sz="2600" b="1" dirty="0"/>
              <a:t> </a:t>
            </a:r>
          </a:p>
          <a:p>
            <a:pPr marL="0" indent="0">
              <a:lnSpc>
                <a:spcPct val="110000"/>
              </a:lnSpc>
              <a:spcBef>
                <a:spcPts val="0"/>
              </a:spcBef>
              <a:buNone/>
            </a:pPr>
            <a:endParaRPr lang="en-US" sz="2600" b="1" dirty="0"/>
          </a:p>
        </p:txBody>
      </p:sp>
      <p:sp>
        <p:nvSpPr>
          <p:cNvPr id="4" name="Slide Number Placeholder 3">
            <a:extLst>
              <a:ext uri="{FF2B5EF4-FFF2-40B4-BE49-F238E27FC236}">
                <a16:creationId xmlns:a16="http://schemas.microsoft.com/office/drawing/2014/main" id="{67B71A78-EC45-6381-8D90-AF518408A57D}"/>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34</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0259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908538" cy="549275"/>
          </a:xfrm>
        </p:spPr>
        <p:txBody>
          <a:bodyPr>
            <a:noAutofit/>
          </a:bodyPr>
          <a:lstStyle/>
          <a:p>
            <a:r>
              <a:rPr lang="en-US" sz="6000" b="1" dirty="0"/>
              <a:t>Adult and Aging </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56032" y="1767840"/>
            <a:ext cx="11484248" cy="1196424"/>
          </a:xfrm>
          <a:solidFill>
            <a:schemeClr val="bg1"/>
          </a:solidFill>
        </p:spPr>
        <p:txBody>
          <a:bodyPr>
            <a:normAutofit/>
          </a:bodyPr>
          <a:lstStyle/>
          <a:p>
            <a:pPr marL="0" indent="0" algn="ctr">
              <a:lnSpc>
                <a:spcPct val="110000"/>
              </a:lnSpc>
              <a:spcBef>
                <a:spcPts val="0"/>
              </a:spcBef>
              <a:buNone/>
            </a:pPr>
            <a:r>
              <a:rPr lang="en-US" sz="3600" b="1" dirty="0"/>
              <a:t>American Rescue Plan Act Section 9817 </a:t>
            </a:r>
            <a:br>
              <a:rPr lang="en-US" sz="2800" b="1" dirty="0"/>
            </a:br>
            <a:r>
              <a:rPr lang="en-US" sz="2800" b="1" dirty="0"/>
              <a:t>Transition and Diversion Services Pilot Project</a:t>
            </a:r>
          </a:p>
          <a:p>
            <a:pPr marL="0" indent="0">
              <a:lnSpc>
                <a:spcPct val="110000"/>
              </a:lnSpc>
              <a:spcBef>
                <a:spcPts val="0"/>
              </a:spcBef>
              <a:buNone/>
            </a:pPr>
            <a:endParaRPr lang="en-US" sz="2600" b="1" dirty="0"/>
          </a:p>
          <a:p>
            <a:pPr marL="0" indent="0">
              <a:lnSpc>
                <a:spcPct val="110000"/>
              </a:lnSpc>
              <a:spcBef>
                <a:spcPts val="0"/>
              </a:spcBef>
              <a:buNone/>
            </a:pPr>
            <a:endParaRPr lang="en-US" sz="2600" b="1" dirty="0"/>
          </a:p>
        </p:txBody>
      </p:sp>
      <p:sp>
        <p:nvSpPr>
          <p:cNvPr id="4" name="TextBox 3">
            <a:extLst>
              <a:ext uri="{FF2B5EF4-FFF2-40B4-BE49-F238E27FC236}">
                <a16:creationId xmlns:a16="http://schemas.microsoft.com/office/drawing/2014/main" id="{D2FE7FE9-3351-D869-62CB-8D2D7A7B7E21}"/>
              </a:ext>
            </a:extLst>
          </p:cNvPr>
          <p:cNvSpPr txBox="1"/>
          <p:nvPr/>
        </p:nvSpPr>
        <p:spPr>
          <a:xfrm>
            <a:off x="311499" y="3225521"/>
            <a:ext cx="507762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Diversion</a:t>
            </a:r>
            <a:r>
              <a:rPr lang="en-US" sz="2000" dirty="0">
                <a:solidFill>
                  <a:prstClr val="black"/>
                </a:solidFill>
                <a:latin typeface="Calibri" panose="020F0502020204030204"/>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Assistance to remain in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Transition Coordination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Housing Facilitation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$1,500 to $2,000 to assist with diversion from and institutional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1D7AEC-ACA2-FEA8-95DF-1769487A0722}"/>
              </a:ext>
            </a:extLst>
          </p:cNvPr>
          <p:cNvSpPr txBox="1"/>
          <p:nvPr/>
        </p:nvSpPr>
        <p:spPr>
          <a:xfrm>
            <a:off x="6404606" y="3225521"/>
            <a:ext cx="481138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Transition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—move to new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Transition Coordination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Housing Facilitation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$1,500 to $2,000 to assist with diversion to a new living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Slide Number Placeholder 3">
            <a:extLst>
              <a:ext uri="{FF2B5EF4-FFF2-40B4-BE49-F238E27FC236}">
                <a16:creationId xmlns:a16="http://schemas.microsoft.com/office/drawing/2014/main" id="{D93F27F3-CB25-4FD7-ED4A-42D6AC844374}"/>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35</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200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3EEAA-2A7E-7DB2-0365-F2BA8D6BEC40}"/>
              </a:ext>
            </a:extLst>
          </p:cNvPr>
          <p:cNvSpPr>
            <a:spLocks noGrp="1"/>
          </p:cNvSpPr>
          <p:nvPr>
            <p:ph type="title"/>
          </p:nvPr>
        </p:nvSpPr>
        <p:spPr/>
        <p:txBody>
          <a:bodyPr>
            <a:noAutofit/>
          </a:bodyPr>
          <a:lstStyle/>
          <a:p>
            <a:r>
              <a:rPr lang="en-US" sz="6000" b="1" dirty="0"/>
              <a:t>Identified Needs</a:t>
            </a:r>
          </a:p>
        </p:txBody>
      </p:sp>
      <p:sp>
        <p:nvSpPr>
          <p:cNvPr id="2" name="Content Placeholder 1">
            <a:extLst>
              <a:ext uri="{FF2B5EF4-FFF2-40B4-BE49-F238E27FC236}">
                <a16:creationId xmlns:a16="http://schemas.microsoft.com/office/drawing/2014/main" id="{D6946DDE-7A7C-8FD2-7AEE-A856DB7DD243}"/>
              </a:ext>
            </a:extLst>
          </p:cNvPr>
          <p:cNvSpPr>
            <a:spLocks noGrp="1"/>
          </p:cNvSpPr>
          <p:nvPr>
            <p:ph idx="1"/>
          </p:nvPr>
        </p:nvSpPr>
        <p:spPr>
          <a:xfrm>
            <a:off x="451720" y="2051049"/>
            <a:ext cx="11288560" cy="4470331"/>
          </a:xfrm>
        </p:spPr>
        <p:txBody>
          <a:bodyPr/>
          <a:lstStyle/>
          <a:p>
            <a:r>
              <a:rPr lang="en-US" dirty="0"/>
              <a:t>Adults with physical disabilities or older adults are presenting with significant BH needs.</a:t>
            </a:r>
          </a:p>
          <a:p>
            <a:r>
              <a:rPr lang="en-US" dirty="0"/>
              <a:t>BH providers are not trained to provide ADLs and QSP providers are not trained to respond to BH needs.</a:t>
            </a:r>
          </a:p>
          <a:p>
            <a:r>
              <a:rPr lang="en-US" dirty="0"/>
              <a:t>Develop training for the care providers to support the BH needs of the individuals now being referred for support services.     </a:t>
            </a:r>
          </a:p>
          <a:p>
            <a:pPr lvl="1"/>
            <a:r>
              <a:rPr lang="en-US" dirty="0"/>
              <a:t>BH Endorsement/Certificate</a:t>
            </a:r>
          </a:p>
          <a:p>
            <a:endParaRPr lang="en-US" dirty="0"/>
          </a:p>
        </p:txBody>
      </p:sp>
      <p:sp>
        <p:nvSpPr>
          <p:cNvPr id="5" name="TextBox 4">
            <a:extLst>
              <a:ext uri="{FF2B5EF4-FFF2-40B4-BE49-F238E27FC236}">
                <a16:creationId xmlns:a16="http://schemas.microsoft.com/office/drawing/2014/main" id="{3885B289-2633-7D90-7C6E-8E12F459F891}"/>
              </a:ext>
            </a:extLst>
          </p:cNvPr>
          <p:cNvSpPr txBox="1"/>
          <p:nvPr/>
        </p:nvSpPr>
        <p:spPr>
          <a:xfrm>
            <a:off x="739301" y="5694590"/>
            <a:ext cx="4095345" cy="461665"/>
          </a:xfrm>
          <a:prstGeom prst="rect">
            <a:avLst/>
          </a:prstGeom>
          <a:noFill/>
        </p:spPr>
        <p:txBody>
          <a:bodyPr wrap="square" rtlCol="0">
            <a:spAutoFit/>
          </a:bodyPr>
          <a:lstStyle/>
          <a:p>
            <a:r>
              <a:rPr lang="en-US" sz="1200" dirty="0"/>
              <a:t>ADL = activities of daily living</a:t>
            </a:r>
          </a:p>
          <a:p>
            <a:r>
              <a:rPr lang="en-US" sz="1200" dirty="0"/>
              <a:t>QSP = qualified services provider</a:t>
            </a:r>
          </a:p>
        </p:txBody>
      </p:sp>
      <p:sp>
        <p:nvSpPr>
          <p:cNvPr id="4" name="Slide Number Placeholder 3">
            <a:extLst>
              <a:ext uri="{FF2B5EF4-FFF2-40B4-BE49-F238E27FC236}">
                <a16:creationId xmlns:a16="http://schemas.microsoft.com/office/drawing/2014/main" id="{DF59901B-88DB-8057-5B3F-686CB757482B}"/>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36</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780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8075BCC-0A55-484D-9AAA-FB8DFC7A8F41}"/>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33" r="24133"/>
          <a:stretch/>
        </p:blipFill>
        <p:spPr>
          <a:xfrm>
            <a:off x="0" y="-2"/>
            <a:ext cx="5068957" cy="6858002"/>
          </a:xfrm>
        </p:spPr>
      </p:pic>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5486399" y="286810"/>
            <a:ext cx="6122505" cy="1477122"/>
          </a:xfrm>
        </p:spPr>
        <p:txBody>
          <a:bodyPr>
            <a:normAutofit fontScale="90000"/>
          </a:bodyPr>
          <a:lstStyle/>
          <a:p>
            <a:r>
              <a:rPr lang="en-US" b="1" dirty="0">
                <a:solidFill>
                  <a:schemeClr val="accent2"/>
                </a:solidFill>
              </a:rPr>
              <a:t>Peer Support and Adult and Agin</a:t>
            </a:r>
            <a:r>
              <a:rPr lang="en-US" dirty="0"/>
              <a:t>g Services</a:t>
            </a:r>
            <a:endParaRPr lang="en-US" b="1" dirty="0">
              <a:solidFill>
                <a:schemeClr val="accent2"/>
              </a:solidFill>
            </a:endParaRP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5396948" y="1888435"/>
            <a:ext cx="5899125" cy="3944194"/>
          </a:xfrm>
        </p:spPr>
        <p:txBody>
          <a:bodyPr>
            <a:normAutofit fontScale="92500"/>
          </a:bodyPr>
          <a:lstStyle/>
          <a:p>
            <a:pPr marL="0" indent="0">
              <a:lnSpc>
                <a:spcPct val="100000"/>
              </a:lnSpc>
              <a:buNone/>
            </a:pPr>
            <a:r>
              <a:rPr lang="en-US" dirty="0"/>
              <a:t>Adult and Aging Services partnering with the BH Division to develop a peer support network for older adults and persons with a physical disability. </a:t>
            </a:r>
          </a:p>
          <a:p>
            <a:pPr marL="0" indent="0">
              <a:lnSpc>
                <a:spcPct val="100000"/>
              </a:lnSpc>
              <a:buNone/>
            </a:pPr>
            <a:endParaRPr lang="en-US" dirty="0"/>
          </a:p>
          <a:p>
            <a:pPr marL="0" indent="0">
              <a:buNone/>
            </a:pPr>
            <a:r>
              <a:rPr lang="en-US" b="1" dirty="0"/>
              <a:t>Purpose: </a:t>
            </a:r>
          </a:p>
          <a:p>
            <a:pPr marL="0" indent="0">
              <a:buNone/>
            </a:pPr>
            <a:r>
              <a:rPr lang="en-US" b="1" dirty="0"/>
              <a:t>Provide support for transition and diversion related concerns and BH-related issues. </a:t>
            </a:r>
          </a:p>
          <a:p>
            <a:pPr marL="0" indent="0">
              <a:buNone/>
            </a:pPr>
            <a:endParaRPr lang="en-US" dirty="0"/>
          </a:p>
          <a:p>
            <a:pPr marL="0" indent="0">
              <a:lnSpc>
                <a:spcPct val="150000"/>
              </a:lnSpc>
              <a:spcBef>
                <a:spcPts val="300"/>
              </a:spcBef>
              <a:spcAft>
                <a:spcPts val="300"/>
              </a:spcAft>
              <a:buNone/>
            </a:pPr>
            <a:endParaRPr lang="en-US" dirty="0"/>
          </a:p>
          <a:p>
            <a:pPr marL="0" indent="0">
              <a:lnSpc>
                <a:spcPct val="150000"/>
              </a:lnSpc>
              <a:spcBef>
                <a:spcPts val="300"/>
              </a:spcBef>
              <a:spcAft>
                <a:spcPts val="300"/>
              </a:spcAft>
              <a:buNone/>
            </a:pPr>
            <a:endParaRPr lang="en-US" dirty="0"/>
          </a:p>
          <a:p>
            <a:pPr marL="914400" lvl="2" indent="0">
              <a:lnSpc>
                <a:spcPct val="150000"/>
              </a:lnSpc>
              <a:spcBef>
                <a:spcPts val="300"/>
              </a:spcBef>
              <a:spcAft>
                <a:spcPts val="300"/>
              </a:spcAft>
              <a:buNone/>
            </a:pPr>
            <a:endParaRPr lang="en-US" dirty="0"/>
          </a:p>
          <a:p>
            <a:endParaRPr lang="en-US" dirty="0"/>
          </a:p>
        </p:txBody>
      </p:sp>
      <p:sp>
        <p:nvSpPr>
          <p:cNvPr id="2" name="Slide Number Placeholder 3">
            <a:extLst>
              <a:ext uri="{FF2B5EF4-FFF2-40B4-BE49-F238E27FC236}">
                <a16:creationId xmlns:a16="http://schemas.microsoft.com/office/drawing/2014/main" id="{F08CEF78-E0C4-09DF-A1B7-494D0B7FA8B8}"/>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37</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428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dirty="0"/>
              <a:t>Transition Services</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887918"/>
            <a:ext cx="5710278" cy="3778180"/>
          </a:xfrm>
          <a:solidFill>
            <a:schemeClr val="bg1"/>
          </a:solidFill>
        </p:spPr>
        <p:txBody>
          <a:bodyPr>
            <a:normAutofit fontScale="92500"/>
          </a:bodyPr>
          <a:lstStyle/>
          <a:p>
            <a:pPr marL="0" indent="0">
              <a:buNone/>
            </a:pPr>
            <a:r>
              <a:rPr lang="en-US" sz="2400" b="1" dirty="0"/>
              <a:t>Money Follows the Person Grant </a:t>
            </a:r>
          </a:p>
          <a:p>
            <a:r>
              <a:rPr lang="en-US" sz="1300" dirty="0">
                <a:hlinkClick r:id="rId3"/>
              </a:rPr>
              <a:t>https://www.medicaid.gov/medicaid/long-term-services-supports/money-follows-person/index.html</a:t>
            </a:r>
            <a:r>
              <a:rPr lang="en-US" sz="1300" dirty="0"/>
              <a:t> </a:t>
            </a:r>
          </a:p>
          <a:p>
            <a:pPr marL="0" indent="0">
              <a:lnSpc>
                <a:spcPct val="100000"/>
              </a:lnSpc>
              <a:buNone/>
            </a:pPr>
            <a:r>
              <a:rPr lang="en-US" sz="2400" dirty="0"/>
              <a:t>Assists Medicaid eligible individuals transition from the following institutional settings</a:t>
            </a:r>
          </a:p>
          <a:p>
            <a:pPr>
              <a:lnSpc>
                <a:spcPct val="100000"/>
              </a:lnSpc>
            </a:pPr>
            <a:r>
              <a:rPr lang="en-US" sz="2400" dirty="0"/>
              <a:t>Nursing facilities </a:t>
            </a:r>
          </a:p>
          <a:p>
            <a:pPr>
              <a:lnSpc>
                <a:spcPct val="100000"/>
              </a:lnSpc>
            </a:pPr>
            <a:r>
              <a:rPr lang="en-US" sz="2400" dirty="0"/>
              <a:t>Hospitals </a:t>
            </a:r>
          </a:p>
          <a:p>
            <a:pPr>
              <a:lnSpc>
                <a:spcPct val="100000"/>
              </a:lnSpc>
            </a:pPr>
            <a:r>
              <a:rPr lang="en-US" sz="2400" dirty="0"/>
              <a:t>Intermediate care facilities for individuals with an intellectual disability </a:t>
            </a:r>
          </a:p>
        </p:txBody>
      </p:sp>
      <p:sp>
        <p:nvSpPr>
          <p:cNvPr id="4" name="TextBox 3">
            <a:extLst>
              <a:ext uri="{FF2B5EF4-FFF2-40B4-BE49-F238E27FC236}">
                <a16:creationId xmlns:a16="http://schemas.microsoft.com/office/drawing/2014/main" id="{C2DA7857-536E-BD28-922D-5A4959FEBE7F}"/>
              </a:ext>
            </a:extLst>
          </p:cNvPr>
          <p:cNvSpPr txBox="1"/>
          <p:nvPr/>
        </p:nvSpPr>
        <p:spPr>
          <a:xfrm>
            <a:off x="6250075" y="1778558"/>
            <a:ext cx="5617028"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Community Transition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Waivers and 1915(</a:t>
            </a:r>
            <a:r>
              <a:rPr kumimoji="0" lang="en-US" sz="24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a:t>
            </a: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State Plan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North Dakota offers this service in the following programs</a:t>
            </a: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Aging and Disabilities Waiver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Developmental Disabilities Waiver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1915(</a:t>
            </a:r>
            <a:r>
              <a:rPr kumimoji="0" lang="en-US" sz="24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a:t>
            </a: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State Plan Amendment to support individuals with behavioral health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406A"/>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C3890D59-DF5B-4D8F-609A-0DDB0548DDD8}"/>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38</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73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812482" cy="549275"/>
          </a:xfrm>
        </p:spPr>
        <p:txBody>
          <a:bodyPr>
            <a:noAutofit/>
          </a:bodyPr>
          <a:lstStyle/>
          <a:p>
            <a:r>
              <a:rPr lang="en-US" sz="6000" b="1" dirty="0"/>
              <a:t>Housing Navigation Services</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9" y="1778558"/>
            <a:ext cx="5710277" cy="5079442"/>
          </a:xfrm>
          <a:solidFill>
            <a:schemeClr val="bg1"/>
          </a:solidFill>
        </p:spPr>
        <p:txBody>
          <a:bodyPr>
            <a:normAutofit fontScale="85000" lnSpcReduction="10000"/>
          </a:bodyPr>
          <a:lstStyle/>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Assist individuals in their housing search.</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Fill out applications for housing subsidies and for potential rental units.</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Assist in locating needed documents for applications.</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Attend viewing of rental units including the walk-thru before signing of the lease.</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Assure the client understands the terms of the lease.</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Connect client to agencies that will be providing services.</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Assure modifications and accommodations are in place when moving in and appropriate as needs change.</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Participate in the development of the transition plans.</a:t>
            </a:r>
            <a:endParaRPr lang="en-US" sz="1800" b="0" i="0" dirty="0">
              <a:solidFill>
                <a:srgbClr val="0E406A"/>
              </a:solidFill>
              <a:effectLst/>
              <a:latin typeface="Arial" panose="020B0604020202020204" pitchFamily="34" charset="0"/>
            </a:endParaRPr>
          </a:p>
          <a:p>
            <a:pPr>
              <a:lnSpc>
                <a:spcPct val="110000"/>
              </a:lnSpc>
              <a:spcBef>
                <a:spcPts val="0"/>
              </a:spcBef>
            </a:pPr>
            <a:endParaRPr lang="en-US" sz="1200" dirty="0">
              <a:solidFill>
                <a:schemeClr val="accent5"/>
              </a:solidFill>
            </a:endParaRPr>
          </a:p>
        </p:txBody>
      </p:sp>
      <p:sp>
        <p:nvSpPr>
          <p:cNvPr id="4" name="TextBox 3">
            <a:extLst>
              <a:ext uri="{FF2B5EF4-FFF2-40B4-BE49-F238E27FC236}">
                <a16:creationId xmlns:a16="http://schemas.microsoft.com/office/drawing/2014/main" id="{C2DA7857-536E-BD28-922D-5A4959FEBE7F}"/>
              </a:ext>
            </a:extLst>
          </p:cNvPr>
          <p:cNvSpPr txBox="1"/>
          <p:nvPr/>
        </p:nvSpPr>
        <p:spPr>
          <a:xfrm>
            <a:off x="6250075" y="1778558"/>
            <a:ext cx="5617028"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This service is offered in the following programs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Money Follows the Person Grant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ND Rent Health Housing Stabilization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Transition and Diversion Services Pilot Project (10% ARPA Funds)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1915(</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i</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State Plan Amendment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North Dakota Homeless Grant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Emergency Solutions Grant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State Funded </a:t>
            </a:r>
            <a:r>
              <a:rPr lang="en-US" sz="2400" dirty="0">
                <a:solidFill>
                  <a:srgbClr val="000000"/>
                </a:solidFill>
                <a:latin typeface="Calibri" panose="020F0502020204030204"/>
              </a:rPr>
              <a:t>BH</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Services (Community Connect and Free Through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406A"/>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3D3FD270-E780-24EB-B4BD-D26F39685269}"/>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39</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093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7A1C-1410-C84B-A782-2BAFB91D69A3}"/>
              </a:ext>
            </a:extLst>
          </p:cNvPr>
          <p:cNvSpPr>
            <a:spLocks noGrp="1"/>
          </p:cNvSpPr>
          <p:nvPr>
            <p:ph type="title"/>
          </p:nvPr>
        </p:nvSpPr>
        <p:spPr/>
        <p:txBody>
          <a:bodyPr/>
          <a:lstStyle/>
          <a:p>
            <a:r>
              <a:rPr lang="en-US" dirty="0"/>
              <a:t>Guest Speakers</a:t>
            </a:r>
          </a:p>
        </p:txBody>
      </p:sp>
      <p:pic>
        <p:nvPicPr>
          <p:cNvPr id="8" name="Picture 4" descr="Headshot: Ryan Sarver">
            <a:extLst>
              <a:ext uri="{FF2B5EF4-FFF2-40B4-BE49-F238E27FC236}">
                <a16:creationId xmlns:a16="http://schemas.microsoft.com/office/drawing/2014/main" id="{3DAFA4E9-4BC8-748F-7357-17085646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55" t="6171" r="22020" b="25912"/>
          <a:stretch/>
        </p:blipFill>
        <p:spPr bwMode="auto">
          <a:xfrm>
            <a:off x="2051000" y="1117015"/>
            <a:ext cx="1606599" cy="1802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eadshot: Heather Brandt">
            <a:extLst>
              <a:ext uri="{FF2B5EF4-FFF2-40B4-BE49-F238E27FC236}">
                <a16:creationId xmlns:a16="http://schemas.microsoft.com/office/drawing/2014/main" id="{901EBFB2-76A8-C344-0194-D27668E1E53D}"/>
              </a:ext>
            </a:extLst>
          </p:cNvPr>
          <p:cNvPicPr>
            <a:picLocks noChangeAspect="1"/>
          </p:cNvPicPr>
          <p:nvPr/>
        </p:nvPicPr>
        <p:blipFill rotWithShape="1">
          <a:blip r:embed="rId4"/>
          <a:srcRect l="70988" t="35584" r="20902" b="35269"/>
          <a:stretch/>
        </p:blipFill>
        <p:spPr>
          <a:xfrm>
            <a:off x="2051000" y="3037526"/>
            <a:ext cx="1607265" cy="1640797"/>
          </a:xfrm>
          <a:prstGeom prst="rect">
            <a:avLst/>
          </a:prstGeom>
        </p:spPr>
      </p:pic>
      <p:pic>
        <p:nvPicPr>
          <p:cNvPr id="13" name="Picture 12" descr="Headshot: Jake Reuter">
            <a:extLst>
              <a:ext uri="{FF2B5EF4-FFF2-40B4-BE49-F238E27FC236}">
                <a16:creationId xmlns:a16="http://schemas.microsoft.com/office/drawing/2014/main" id="{E3EFB2EB-1994-EE8D-93EB-2D6D5ABAB8B4}"/>
              </a:ext>
            </a:extLst>
          </p:cNvPr>
          <p:cNvPicPr>
            <a:picLocks noChangeAspect="1"/>
          </p:cNvPicPr>
          <p:nvPr/>
        </p:nvPicPr>
        <p:blipFill rotWithShape="1">
          <a:blip r:embed="rId5"/>
          <a:srcRect l="71163" t="29380" r="21163" b="37236"/>
          <a:stretch/>
        </p:blipFill>
        <p:spPr>
          <a:xfrm>
            <a:off x="2040366" y="4790749"/>
            <a:ext cx="1606599" cy="1802866"/>
          </a:xfrm>
          <a:prstGeom prst="rect">
            <a:avLst/>
          </a:prstGeom>
        </p:spPr>
      </p:pic>
      <p:sp>
        <p:nvSpPr>
          <p:cNvPr id="3" name="Content Placeholder 2">
            <a:extLst>
              <a:ext uri="{FF2B5EF4-FFF2-40B4-BE49-F238E27FC236}">
                <a16:creationId xmlns:a16="http://schemas.microsoft.com/office/drawing/2014/main" id="{726A22F1-AC3A-308B-B178-C092E2A8875C}"/>
              </a:ext>
            </a:extLst>
          </p:cNvPr>
          <p:cNvSpPr>
            <a:spLocks noGrp="1"/>
          </p:cNvSpPr>
          <p:nvPr>
            <p:ph idx="1"/>
          </p:nvPr>
        </p:nvSpPr>
        <p:spPr>
          <a:xfrm>
            <a:off x="3925172" y="1117015"/>
            <a:ext cx="7919497" cy="5476600"/>
          </a:xfrm>
        </p:spPr>
        <p:txBody>
          <a:bodyPr>
            <a:normAutofit fontScale="92500" lnSpcReduction="10000"/>
          </a:bodyPr>
          <a:lstStyle/>
          <a:p>
            <a:pPr marL="0" marR="0" lvl="0" indent="0">
              <a:spcBef>
                <a:spcPts val="1500"/>
              </a:spcBef>
              <a:spcAft>
                <a:spcPts val="750"/>
              </a:spcAft>
              <a:buNone/>
            </a:pPr>
            <a:r>
              <a:rPr lang="en-US" sz="2600" b="1" dirty="0">
                <a:solidFill>
                  <a:srgbClr val="000000"/>
                </a:solidFill>
                <a:effectLst/>
                <a:latin typeface="Calibri" panose="020F0502020204030204" pitchFamily="34" charset="0"/>
                <a:ea typeface="Times New Roman" panose="02020603050405020304" pitchFamily="18" charset="0"/>
              </a:rPr>
              <a:t>Ryan Sarver, MD, FAAFP</a:t>
            </a:r>
          </a:p>
          <a:p>
            <a:pPr marL="0" indent="0">
              <a:spcBef>
                <a:spcPts val="600"/>
              </a:spcBef>
              <a:spcAft>
                <a:spcPts val="600"/>
              </a:spcAft>
              <a:buNone/>
            </a:pPr>
            <a:r>
              <a:rPr lang="en-US" sz="1800" b="1" dirty="0">
                <a:solidFill>
                  <a:srgbClr val="000000"/>
                </a:solidFill>
                <a:effectLst/>
                <a:ea typeface="Calibri" panose="020F0502020204030204" pitchFamily="34" charset="0"/>
              </a:rPr>
              <a:t>Fellow </a:t>
            </a:r>
            <a:r>
              <a:rPr lang="en-US" sz="1800" b="1" dirty="0">
                <a:solidFill>
                  <a:srgbClr val="000000"/>
                </a:solidFill>
                <a:ea typeface="Calibri" panose="020F0502020204030204" pitchFamily="34" charset="0"/>
              </a:rPr>
              <a:t>of the American Academy of Family Physicians </a:t>
            </a:r>
          </a:p>
          <a:p>
            <a:pPr marL="0" indent="0">
              <a:spcBef>
                <a:spcPts val="600"/>
              </a:spcBef>
              <a:spcAft>
                <a:spcPts val="600"/>
              </a:spcAft>
              <a:buNone/>
            </a:pPr>
            <a:r>
              <a:rPr lang="en-US" sz="1800" b="1" dirty="0">
                <a:solidFill>
                  <a:srgbClr val="000000"/>
                </a:solidFill>
                <a:ea typeface="Calibri" panose="020F0502020204030204" pitchFamily="34" charset="0"/>
              </a:rPr>
              <a:t>Adjunct Assistant Professor of Clinical Family Medicine for Indiana University School of Medicine</a:t>
            </a:r>
          </a:p>
          <a:p>
            <a:pPr marL="0" indent="0">
              <a:spcBef>
                <a:spcPts val="600"/>
              </a:spcBef>
              <a:spcAft>
                <a:spcPts val="600"/>
              </a:spcAft>
              <a:buNone/>
            </a:pPr>
            <a:r>
              <a:rPr lang="en-US" sz="1800" b="1" dirty="0">
                <a:effectLst/>
                <a:ea typeface="Calibri" panose="020F0502020204030204" pitchFamily="34" charset="0"/>
              </a:rPr>
              <a:t>Pain Physician for the Veterans Health Administration</a:t>
            </a:r>
          </a:p>
          <a:p>
            <a:pPr marL="0" indent="0">
              <a:spcBef>
                <a:spcPts val="1500"/>
              </a:spcBef>
              <a:spcAft>
                <a:spcPts val="750"/>
              </a:spcAft>
              <a:buNone/>
            </a:pPr>
            <a:endParaRPr lang="en-US" sz="1300" b="1" dirty="0">
              <a:solidFill>
                <a:srgbClr val="000000"/>
              </a:solidFill>
              <a:highlight>
                <a:srgbClr val="FFFF00"/>
              </a:highlight>
              <a:latin typeface="Calibri" panose="020F0502020204030204" pitchFamily="34" charset="0"/>
            </a:endParaRPr>
          </a:p>
          <a:p>
            <a:pPr marL="0" indent="0">
              <a:spcBef>
                <a:spcPts val="1500"/>
              </a:spcBef>
              <a:spcAft>
                <a:spcPts val="750"/>
              </a:spcAft>
              <a:buNone/>
            </a:pPr>
            <a:r>
              <a:rPr lang="en-US" sz="2400" b="1" dirty="0">
                <a:solidFill>
                  <a:srgbClr val="000000"/>
                </a:solidFill>
                <a:latin typeface="Calibri" panose="020F0502020204030204" pitchFamily="34" charset="0"/>
              </a:rPr>
              <a:t>Heather Brandt</a:t>
            </a:r>
          </a:p>
          <a:p>
            <a:pPr marL="0" indent="0">
              <a:lnSpc>
                <a:spcPct val="120000"/>
              </a:lnSpc>
              <a:spcBef>
                <a:spcPts val="600"/>
              </a:spcBef>
              <a:buNone/>
            </a:pPr>
            <a:r>
              <a:rPr lang="en-US" sz="1800" b="1" dirty="0"/>
              <a:t>Manager, North Dakota Behavioral Health Community Supports </a:t>
            </a:r>
          </a:p>
          <a:p>
            <a:pPr marL="0" indent="0">
              <a:spcBef>
                <a:spcPts val="1500"/>
              </a:spcBef>
              <a:spcAft>
                <a:spcPts val="750"/>
              </a:spcAft>
              <a:buNone/>
            </a:pPr>
            <a:endParaRPr lang="en-US" sz="2400" dirty="0">
              <a:solidFill>
                <a:srgbClr val="000000"/>
              </a:solidFill>
              <a:highlight>
                <a:srgbClr val="FFFF00"/>
              </a:highlight>
              <a:latin typeface="Calibri" panose="020F0502020204030204" pitchFamily="34" charset="0"/>
              <a:ea typeface="Calibri" panose="020F0502020204030204" pitchFamily="34" charset="0"/>
            </a:endParaRPr>
          </a:p>
          <a:p>
            <a:pPr marL="0" indent="0">
              <a:spcBef>
                <a:spcPts val="1500"/>
              </a:spcBef>
              <a:spcAft>
                <a:spcPts val="750"/>
              </a:spcAft>
              <a:buNone/>
            </a:pPr>
            <a:endParaRPr lang="en-US" sz="2400" dirty="0">
              <a:solidFill>
                <a:srgbClr val="000000"/>
              </a:solidFill>
              <a:highlight>
                <a:srgbClr val="FFFF00"/>
              </a:highlight>
              <a:latin typeface="Calibri" panose="020F0502020204030204" pitchFamily="34" charset="0"/>
              <a:ea typeface="Calibri" panose="020F0502020204030204" pitchFamily="34" charset="0"/>
            </a:endParaRPr>
          </a:p>
          <a:p>
            <a:pPr marL="0" indent="0">
              <a:spcBef>
                <a:spcPts val="1500"/>
              </a:spcBef>
              <a:spcAft>
                <a:spcPts val="750"/>
              </a:spcAft>
              <a:buNone/>
            </a:pPr>
            <a:r>
              <a:rPr lang="en-US" sz="2400" b="1" dirty="0">
                <a:solidFill>
                  <a:srgbClr val="000000"/>
                </a:solidFill>
                <a:latin typeface="Calibri" panose="020F0502020204030204" pitchFamily="34" charset="0"/>
              </a:rPr>
              <a:t>Jake Reuter</a:t>
            </a:r>
          </a:p>
          <a:p>
            <a:pPr marL="0" indent="0">
              <a:lnSpc>
                <a:spcPct val="120000"/>
              </a:lnSpc>
              <a:spcBef>
                <a:spcPts val="600"/>
              </a:spcBef>
              <a:buNone/>
            </a:pPr>
            <a:r>
              <a:rPr lang="en-US" sz="1800" b="1" dirty="0"/>
              <a:t>North Dakota Health and Human Services (HHS), Administrator</a:t>
            </a:r>
          </a:p>
          <a:p>
            <a:pPr marL="0" marR="0" lvl="0" indent="0">
              <a:spcBef>
                <a:spcPts val="1500"/>
              </a:spcBef>
              <a:spcAft>
                <a:spcPts val="750"/>
              </a:spcAft>
              <a:buNone/>
            </a:pPr>
            <a:endParaRPr lang="en-US" sz="2400" dirty="0">
              <a:solidFill>
                <a:srgbClr val="000000"/>
              </a:solidFill>
              <a:effectLst/>
              <a:highlight>
                <a:srgbClr val="FFFF00"/>
              </a:highlight>
              <a:latin typeface="Calibri" panose="020F0502020204030204" pitchFamily="34" charset="0"/>
              <a:ea typeface="Calibri" panose="020F0502020204030204" pitchFamily="34" charset="0"/>
            </a:endParaRPr>
          </a:p>
          <a:p>
            <a:pPr marL="0" marR="0" lvl="0" indent="0">
              <a:spcBef>
                <a:spcPts val="1500"/>
              </a:spcBef>
              <a:spcAft>
                <a:spcPts val="750"/>
              </a:spcAft>
              <a:buNone/>
            </a:pPr>
            <a:endParaRPr lang="en-US" sz="2400" dirty="0">
              <a:solidFill>
                <a:srgbClr val="000000"/>
              </a:solidFill>
              <a:effectLst/>
              <a:highlight>
                <a:srgbClr val="FFFF00"/>
              </a:highligh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895503B-A0CD-1330-B49F-1F8F11C9929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4</a:t>
            </a:fld>
            <a:endParaRPr lang="en-US"/>
          </a:p>
        </p:txBody>
      </p:sp>
    </p:spTree>
    <p:extLst>
      <p:ext uri="{BB962C8B-B14F-4D97-AF65-F5344CB8AC3E}">
        <p14:creationId xmlns:p14="http://schemas.microsoft.com/office/powerpoint/2010/main" val="493793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19" y="518738"/>
            <a:ext cx="10671805" cy="549275"/>
          </a:xfrm>
        </p:spPr>
        <p:txBody>
          <a:bodyPr>
            <a:noAutofit/>
          </a:bodyPr>
          <a:lstStyle/>
          <a:p>
            <a:r>
              <a:rPr lang="en-US" sz="6000" b="1" dirty="0"/>
              <a:t>State Funded Services</a:t>
            </a:r>
          </a:p>
        </p:txBody>
      </p:sp>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9" y="1969477"/>
            <a:ext cx="10479894" cy="3778180"/>
          </a:xfrm>
          <a:solidFill>
            <a:schemeClr val="bg1"/>
          </a:solidFill>
        </p:spPr>
        <p:txBody>
          <a:bodyPr>
            <a:normAutofit/>
          </a:bodyPr>
          <a:lstStyle/>
          <a:p>
            <a:pPr fontAlgn="base"/>
            <a:r>
              <a:rPr lang="en-US" sz="2400" dirty="0"/>
              <a:t>Service Payments for the Elderly and Disabled (SPED)</a:t>
            </a:r>
          </a:p>
          <a:p>
            <a:pPr marL="0" indent="0" fontAlgn="base">
              <a:buNone/>
            </a:pPr>
            <a:endParaRPr lang="en-US" sz="2400" dirty="0"/>
          </a:p>
          <a:p>
            <a:pPr fontAlgn="base"/>
            <a:r>
              <a:rPr lang="en-US" sz="2400" dirty="0"/>
              <a:t>Expanded Service Payments for the Elderly and Disabled (Expanded-SPED)</a:t>
            </a:r>
          </a:p>
          <a:p>
            <a:pPr marL="0" indent="0" algn="l" rtl="0" fontAlgn="base">
              <a:buNone/>
            </a:pPr>
            <a:endParaRPr lang="en-US" sz="2500" b="0" i="0" dirty="0">
              <a:solidFill>
                <a:srgbClr val="0E406A"/>
              </a:solidFill>
              <a:effectLst/>
              <a:latin typeface="Arial" panose="020B0604020202020204" pitchFamily="34" charset="0"/>
            </a:endParaRPr>
          </a:p>
          <a:p>
            <a:pPr>
              <a:lnSpc>
                <a:spcPct val="110000"/>
              </a:lnSpc>
              <a:spcBef>
                <a:spcPts val="0"/>
              </a:spcBef>
            </a:pPr>
            <a:endParaRPr lang="en-US" sz="1800" dirty="0">
              <a:solidFill>
                <a:schemeClr val="accent5"/>
              </a:solidFill>
            </a:endParaRPr>
          </a:p>
        </p:txBody>
      </p:sp>
      <p:sp>
        <p:nvSpPr>
          <p:cNvPr id="4" name="Slide Number Placeholder 3">
            <a:extLst>
              <a:ext uri="{FF2B5EF4-FFF2-40B4-BE49-F238E27FC236}">
                <a16:creationId xmlns:a16="http://schemas.microsoft.com/office/drawing/2014/main" id="{CED4E813-6AB6-904D-E304-7703D8740AD9}"/>
              </a:ext>
              <a:ext uri="{C183D7F6-B498-43B3-948B-1728B52AA6E4}">
                <adec:decorative xmlns:adec="http://schemas.microsoft.com/office/drawing/2017/decorative" val="1"/>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40</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905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524B5B4-4388-44F1-900F-762DEE309E19}"/>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8963" r="1873"/>
          <a:stretch/>
        </p:blipFill>
        <p:spPr>
          <a:xfrm>
            <a:off x="-1" y="-2"/>
            <a:ext cx="5935287" cy="6858002"/>
          </a:xfrm>
        </p:spPr>
      </p:pic>
      <p:sp>
        <p:nvSpPr>
          <p:cNvPr id="4" name="Title 3">
            <a:extLst>
              <a:ext uri="{FF2B5EF4-FFF2-40B4-BE49-F238E27FC236}">
                <a16:creationId xmlns:a16="http://schemas.microsoft.com/office/drawing/2014/main" id="{3E891987-ACC2-42AA-8022-81D9FE7B04B6}"/>
              </a:ext>
            </a:extLst>
          </p:cNvPr>
          <p:cNvSpPr>
            <a:spLocks noGrp="1"/>
          </p:cNvSpPr>
          <p:nvPr>
            <p:ph type="title"/>
          </p:nvPr>
        </p:nvSpPr>
        <p:spPr/>
        <p:txBody>
          <a:bodyPr/>
          <a:lstStyle/>
          <a:p>
            <a:r>
              <a:rPr lang="en-US" dirty="0"/>
              <a:t>Contact Information</a:t>
            </a:r>
          </a:p>
        </p:txBody>
      </p:sp>
      <p:sp>
        <p:nvSpPr>
          <p:cNvPr id="5" name="Content Placeholder 4">
            <a:extLst>
              <a:ext uri="{FF2B5EF4-FFF2-40B4-BE49-F238E27FC236}">
                <a16:creationId xmlns:a16="http://schemas.microsoft.com/office/drawing/2014/main" id="{AFD3EEA6-56A7-450C-9B85-81D5EEC4A1D4}"/>
              </a:ext>
            </a:extLst>
          </p:cNvPr>
          <p:cNvSpPr>
            <a:spLocks noGrp="1"/>
          </p:cNvSpPr>
          <p:nvPr>
            <p:ph idx="10"/>
          </p:nvPr>
        </p:nvSpPr>
        <p:spPr>
          <a:xfrm>
            <a:off x="6256716" y="2227945"/>
            <a:ext cx="5678802" cy="3890751"/>
          </a:xfrm>
        </p:spPr>
        <p:txBody>
          <a:bodyPr>
            <a:normAutofit fontScale="85000" lnSpcReduction="10000"/>
          </a:bodyPr>
          <a:lstStyle/>
          <a:p>
            <a:pPr marL="0" indent="0">
              <a:lnSpc>
                <a:spcPct val="120000"/>
              </a:lnSpc>
              <a:spcBef>
                <a:spcPts val="600"/>
              </a:spcBef>
              <a:buNone/>
            </a:pPr>
            <a:r>
              <a:rPr lang="en-US" b="1" dirty="0"/>
              <a:t>Heather Brandt, Manager, Behavioral Health Community Supports </a:t>
            </a:r>
          </a:p>
          <a:p>
            <a:pPr lvl="1">
              <a:lnSpc>
                <a:spcPct val="120000"/>
              </a:lnSpc>
              <a:spcBef>
                <a:spcPts val="600"/>
              </a:spcBef>
            </a:pPr>
            <a:r>
              <a:rPr lang="en-US" dirty="0">
                <a:hlinkClick r:id="rId4"/>
              </a:rPr>
              <a:t>hbrandt@nd.gov</a:t>
            </a:r>
            <a:r>
              <a:rPr lang="en-US" dirty="0"/>
              <a:t> </a:t>
            </a:r>
          </a:p>
          <a:p>
            <a:pPr lvl="1">
              <a:lnSpc>
                <a:spcPct val="120000"/>
              </a:lnSpc>
              <a:spcBef>
                <a:spcPts val="600"/>
              </a:spcBef>
            </a:pPr>
            <a:endParaRPr lang="en-US" dirty="0"/>
          </a:p>
          <a:p>
            <a:pPr marL="0" indent="0">
              <a:lnSpc>
                <a:spcPct val="120000"/>
              </a:lnSpc>
              <a:spcBef>
                <a:spcPts val="600"/>
              </a:spcBef>
              <a:buNone/>
            </a:pPr>
            <a:r>
              <a:rPr lang="en-US" b="1" dirty="0"/>
              <a:t>Jake Reuter, Health and Human Services, Administrator</a:t>
            </a:r>
          </a:p>
          <a:p>
            <a:pPr lvl="1">
              <a:lnSpc>
                <a:spcPct val="120000"/>
              </a:lnSpc>
              <a:spcBef>
                <a:spcPts val="600"/>
              </a:spcBef>
            </a:pPr>
            <a:r>
              <a:rPr lang="en-US" dirty="0">
                <a:hlinkClick r:id="rId5"/>
              </a:rPr>
              <a:t>jwreuter@nd.gov</a:t>
            </a:r>
            <a:endParaRPr lang="en-US" dirty="0"/>
          </a:p>
          <a:p>
            <a:pPr marL="457200" lvl="1" indent="0">
              <a:lnSpc>
                <a:spcPct val="120000"/>
              </a:lnSpc>
              <a:spcBef>
                <a:spcPts val="600"/>
              </a:spcBef>
              <a:buNone/>
            </a:pPr>
            <a:endParaRPr lang="en-US" sz="1600" dirty="0"/>
          </a:p>
          <a:p>
            <a:pPr marL="0" indent="0">
              <a:lnSpc>
                <a:spcPct val="120000"/>
              </a:lnSpc>
              <a:spcBef>
                <a:spcPts val="600"/>
              </a:spcBef>
              <a:buNone/>
            </a:pPr>
            <a:r>
              <a:rPr lang="en-US" b="1" dirty="0">
                <a:solidFill>
                  <a:schemeClr val="accent5"/>
                </a:solidFill>
              </a:rPr>
              <a:t>www.behavioralhealth.nd.gov</a:t>
            </a:r>
          </a:p>
        </p:txBody>
      </p:sp>
    </p:spTree>
    <p:extLst>
      <p:ext uri="{BB962C8B-B14F-4D97-AF65-F5344CB8AC3E}">
        <p14:creationId xmlns:p14="http://schemas.microsoft.com/office/powerpoint/2010/main" val="186778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7A1C-1410-C84B-A782-2BAFB91D69A3}"/>
              </a:ext>
            </a:extLst>
          </p:cNvPr>
          <p:cNvSpPr>
            <a:spLocks noGrp="1"/>
          </p:cNvSpPr>
          <p:nvPr>
            <p:ph type="title"/>
          </p:nvPr>
        </p:nvSpPr>
        <p:spPr/>
        <p:txBody>
          <a:bodyPr/>
          <a:lstStyle/>
          <a:p>
            <a:r>
              <a:rPr lang="en-US" dirty="0"/>
              <a:t>Meet One of Our Upcoming Speakers</a:t>
            </a:r>
          </a:p>
        </p:txBody>
      </p:sp>
      <p:pic>
        <p:nvPicPr>
          <p:cNvPr id="8" name="Picture 7" descr="Headshot: Lindsay Sarver&#10;">
            <a:extLst>
              <a:ext uri="{FF2B5EF4-FFF2-40B4-BE49-F238E27FC236}">
                <a16:creationId xmlns:a16="http://schemas.microsoft.com/office/drawing/2014/main" id="{2D129581-301D-737D-C564-AA6D607C872E}"/>
              </a:ext>
            </a:extLst>
          </p:cNvPr>
          <p:cNvPicPr>
            <a:picLocks noChangeAspect="1"/>
          </p:cNvPicPr>
          <p:nvPr/>
        </p:nvPicPr>
        <p:blipFill rotWithShape="1">
          <a:blip r:embed="rId3"/>
          <a:srcRect l="36279" t="20714" r="32500"/>
          <a:stretch/>
        </p:blipFill>
        <p:spPr>
          <a:xfrm>
            <a:off x="1693914" y="1903229"/>
            <a:ext cx="2120133" cy="2893962"/>
          </a:xfrm>
          <a:prstGeom prst="rect">
            <a:avLst/>
          </a:prstGeom>
        </p:spPr>
      </p:pic>
      <p:sp>
        <p:nvSpPr>
          <p:cNvPr id="3" name="Content Placeholder 2">
            <a:extLst>
              <a:ext uri="{FF2B5EF4-FFF2-40B4-BE49-F238E27FC236}">
                <a16:creationId xmlns:a16="http://schemas.microsoft.com/office/drawing/2014/main" id="{726A22F1-AC3A-308B-B178-C092E2A8875C}"/>
              </a:ext>
            </a:extLst>
          </p:cNvPr>
          <p:cNvSpPr>
            <a:spLocks noGrp="1"/>
          </p:cNvSpPr>
          <p:nvPr>
            <p:ph idx="1"/>
          </p:nvPr>
        </p:nvSpPr>
        <p:spPr>
          <a:xfrm>
            <a:off x="4299270" y="2616710"/>
            <a:ext cx="8000708" cy="1624580"/>
          </a:xfrm>
        </p:spPr>
        <p:txBody>
          <a:bodyPr>
            <a:normAutofit/>
          </a:bodyPr>
          <a:lstStyle/>
          <a:p>
            <a:pPr marL="0" marR="0" lvl="0" indent="0">
              <a:spcBef>
                <a:spcPts val="1500"/>
              </a:spcBef>
              <a:spcAft>
                <a:spcPts val="750"/>
              </a:spcAft>
              <a:buNone/>
            </a:pPr>
            <a:r>
              <a:rPr lang="en-US" sz="2400" b="1" dirty="0">
                <a:ea typeface="Times New Roman" panose="02020603050405020304" pitchFamily="18" charset="0"/>
              </a:rPr>
              <a:t>Lindsay Sarver</a:t>
            </a:r>
          </a:p>
          <a:p>
            <a:pPr marL="0" indent="0">
              <a:spcBef>
                <a:spcPts val="1500"/>
              </a:spcBef>
              <a:spcAft>
                <a:spcPts val="750"/>
              </a:spcAft>
              <a:buNone/>
            </a:pPr>
            <a:r>
              <a:rPr lang="en-US" sz="2400" dirty="0"/>
              <a:t>Community Health Improvement Strategist</a:t>
            </a:r>
          </a:p>
          <a:p>
            <a:pPr marL="0" marR="0" lvl="0" indent="0">
              <a:spcBef>
                <a:spcPts val="1500"/>
              </a:spcBef>
              <a:spcAft>
                <a:spcPts val="750"/>
              </a:spcAft>
              <a:buNone/>
            </a:pPr>
            <a:endParaRPr lang="en-US" sz="2400" dirty="0">
              <a:solidFill>
                <a:srgbClr val="000000"/>
              </a:solidFill>
              <a:latin typeface="Calibri" panose="020F0502020204030204" pitchFamily="34" charset="0"/>
            </a:endParaRPr>
          </a:p>
        </p:txBody>
      </p:sp>
      <p:sp>
        <p:nvSpPr>
          <p:cNvPr id="6" name="Slide Number Placeholder 5">
            <a:extLst>
              <a:ext uri="{FF2B5EF4-FFF2-40B4-BE49-F238E27FC236}">
                <a16:creationId xmlns:a16="http://schemas.microsoft.com/office/drawing/2014/main" id="{11B3683C-7B3C-FB2F-76A8-8D9337026080}"/>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42</a:t>
            </a:fld>
            <a:endParaRPr lang="en-US"/>
          </a:p>
        </p:txBody>
      </p:sp>
    </p:spTree>
    <p:extLst>
      <p:ext uri="{BB962C8B-B14F-4D97-AF65-F5344CB8AC3E}">
        <p14:creationId xmlns:p14="http://schemas.microsoft.com/office/powerpoint/2010/main" val="392794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A2A78-BA2D-39D9-D909-524E59C131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8430" y="728186"/>
            <a:ext cx="5401627" cy="5401627"/>
          </a:xfrm>
          <a:prstGeom prst="rect">
            <a:avLst/>
          </a:prstGeom>
        </p:spPr>
      </p:pic>
      <p:sp>
        <p:nvSpPr>
          <p:cNvPr id="2" name="Title 1"/>
          <p:cNvSpPr>
            <a:spLocks noGrp="1"/>
          </p:cNvSpPr>
          <p:nvPr>
            <p:ph type="title"/>
          </p:nvPr>
        </p:nvSpPr>
        <p:spPr/>
        <p:txBody>
          <a:bodyPr>
            <a:normAutofit/>
          </a:bodyPr>
          <a:lstStyle/>
          <a:p>
            <a:r>
              <a:rPr lang="en-US" dirty="0"/>
              <a:t>Questions</a:t>
            </a:r>
          </a:p>
        </p:txBody>
      </p:sp>
      <p:sp>
        <p:nvSpPr>
          <p:cNvPr id="11" name="Content Placeholder 10">
            <a:extLst>
              <a:ext uri="{FF2B5EF4-FFF2-40B4-BE49-F238E27FC236}">
                <a16:creationId xmlns:a16="http://schemas.microsoft.com/office/drawing/2014/main" id="{266E7082-BD3D-C8A4-4814-11D7793FB783}"/>
              </a:ext>
            </a:extLst>
          </p:cNvPr>
          <p:cNvSpPr>
            <a:spLocks noGrp="1"/>
          </p:cNvSpPr>
          <p:nvPr>
            <p:ph idx="1"/>
          </p:nvPr>
        </p:nvSpPr>
        <p:spPr>
          <a:xfrm>
            <a:off x="1380422" y="1822182"/>
            <a:ext cx="10509635" cy="3766520"/>
          </a:xfrm>
        </p:spPr>
        <p:txBody>
          <a:bodyPr>
            <a:normAutofit/>
          </a:bodyPr>
          <a:lstStyle/>
          <a:p>
            <a:pPr marL="342900" lvl="1" indent="0">
              <a:buFont typeface="Arial" panose="020B0604020202020204" pitchFamily="34" charset="0"/>
              <a:buNone/>
            </a:pPr>
            <a:r>
              <a:rPr lang="en-US" sz="2800" b="1" dirty="0"/>
              <a:t>Ryan Sarver, MD, FAAFP</a:t>
            </a:r>
          </a:p>
          <a:p>
            <a:pPr marL="342900" lvl="1" indent="0">
              <a:buFont typeface="Arial" panose="020B0604020202020204" pitchFamily="34" charset="0"/>
              <a:buNone/>
            </a:pPr>
            <a:r>
              <a:rPr lang="en-US" sz="2800" dirty="0"/>
              <a:t>DrRyanSarver@gmail.com</a:t>
            </a:r>
          </a:p>
          <a:p>
            <a:pPr marL="342900" lvl="1" indent="0">
              <a:buFont typeface="Arial" panose="020B0604020202020204" pitchFamily="34" charset="0"/>
              <a:buNone/>
            </a:pPr>
            <a:endParaRPr lang="en-US" sz="2800" b="1" dirty="0">
              <a:solidFill>
                <a:srgbClr val="000000"/>
              </a:solidFill>
              <a:highlight>
                <a:srgbClr val="FFFF00"/>
              </a:highlight>
            </a:endParaRPr>
          </a:p>
          <a:p>
            <a:pPr marL="342900" lvl="1" indent="0">
              <a:buFont typeface="Arial" panose="020B0604020202020204" pitchFamily="34" charset="0"/>
              <a:buNone/>
            </a:pPr>
            <a:r>
              <a:rPr lang="en-US" sz="2800" b="1" dirty="0">
                <a:solidFill>
                  <a:srgbClr val="000000"/>
                </a:solidFill>
              </a:rPr>
              <a:t>Heather Brandt</a:t>
            </a:r>
          </a:p>
          <a:p>
            <a:pPr marL="342900" lvl="1" indent="0">
              <a:buNone/>
            </a:pPr>
            <a:r>
              <a:rPr lang="en-US" sz="2800" dirty="0">
                <a:sym typeface="Calibri"/>
              </a:rPr>
              <a:t>hbrandt@nd.gov</a:t>
            </a:r>
          </a:p>
          <a:p>
            <a:pPr marL="342900" lvl="1" indent="0">
              <a:buNone/>
            </a:pPr>
            <a:endParaRPr lang="en-US" sz="2800" dirty="0">
              <a:sym typeface="Calibri"/>
            </a:endParaRPr>
          </a:p>
          <a:p>
            <a:pPr marL="342900" lvl="1" indent="0">
              <a:buNone/>
            </a:pPr>
            <a:r>
              <a:rPr lang="en-US" sz="2800" b="1" dirty="0">
                <a:sym typeface="Calibri"/>
              </a:rPr>
              <a:t>Jake Reuter</a:t>
            </a:r>
          </a:p>
          <a:p>
            <a:pPr marL="342900" lvl="1" indent="0">
              <a:buNone/>
            </a:pPr>
            <a:r>
              <a:rPr lang="de-DE" sz="2800" dirty="0">
                <a:sym typeface="Calibri"/>
              </a:rPr>
              <a:t>jwreuter@nd.gov</a:t>
            </a:r>
            <a:endParaRPr lang="en-US" sz="2800" b="1" dirty="0">
              <a:solidFill>
                <a:srgbClr val="000000"/>
              </a:solidFill>
              <a:highlight>
                <a:srgbClr val="FFFF00"/>
              </a:highlight>
            </a:endParaRPr>
          </a:p>
          <a:p>
            <a:pPr marL="3429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p:txBody>
      </p:sp>
      <p:sp>
        <p:nvSpPr>
          <p:cNvPr id="3" name="Slide Number Placeholder 3">
            <a:extLst>
              <a:ext uri="{FF2B5EF4-FFF2-40B4-BE49-F238E27FC236}">
                <a16:creationId xmlns:a16="http://schemas.microsoft.com/office/drawing/2014/main" id="{0FB94A2D-327F-5BA0-DE78-3685C54AD758}"/>
              </a:ext>
              <a:ext uri="{C183D7F6-B498-43B3-948B-1728B52AA6E4}">
                <adec:decorative xmlns:adec="http://schemas.microsoft.com/office/drawing/2017/decorative" val="1"/>
              </a:ext>
            </a:extLst>
          </p:cNvPr>
          <p:cNvSpPr>
            <a:spLocks noGrp="1"/>
          </p:cNvSpPr>
          <p:nvPr>
            <p:ph type="sldNum" sz="quarter" idx="12"/>
          </p:nvPr>
        </p:nvSpPr>
        <p:spPr>
          <a:xfrm>
            <a:off x="287947" y="6486003"/>
            <a:ext cx="724424" cy="365125"/>
          </a:xfrm>
        </p:spPr>
        <p:txBody>
          <a:bodyPr/>
          <a:lstStyle/>
          <a:p>
            <a:fld id="{3CD2DEDC-25CC-0849-B9FF-1985DFCBBFEC}" type="slidenum">
              <a:rPr lang="en-US" smtClean="0"/>
              <a:pPr/>
              <a:t>43</a:t>
            </a:fld>
            <a:endParaRPr lang="en-US"/>
          </a:p>
        </p:txBody>
      </p:sp>
    </p:spTree>
    <p:extLst>
      <p:ext uri="{BB962C8B-B14F-4D97-AF65-F5344CB8AC3E}">
        <p14:creationId xmlns:p14="http://schemas.microsoft.com/office/powerpoint/2010/main" val="3317755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A4AC-D0D5-FBAD-F76C-BFE72CEC32E6}"/>
              </a:ext>
            </a:extLst>
          </p:cNvPr>
          <p:cNvSpPr>
            <a:spLocks noGrp="1"/>
          </p:cNvSpPr>
          <p:nvPr>
            <p:ph type="title"/>
          </p:nvPr>
        </p:nvSpPr>
        <p:spPr>
          <a:xfrm>
            <a:off x="1332937" y="0"/>
            <a:ext cx="9526126" cy="1096561"/>
          </a:xfrm>
        </p:spPr>
        <p:txBody>
          <a:bodyPr>
            <a:normAutofit/>
          </a:bodyPr>
          <a:lstStyle/>
          <a:p>
            <a:r>
              <a:rPr lang="en-US" dirty="0"/>
              <a:t>Your State-Specific QIO Point of Contact</a:t>
            </a:r>
          </a:p>
        </p:txBody>
      </p:sp>
      <p:pic>
        <p:nvPicPr>
          <p:cNvPr id="8" name="Picture 7" descr="Screenshot: HSAG's QIO Collaborative Opioid Series webpage, highlighting the Find Your State-Specific QIO Contact Here section.">
            <a:extLst>
              <a:ext uri="{FF2B5EF4-FFF2-40B4-BE49-F238E27FC236}">
                <a16:creationId xmlns:a16="http://schemas.microsoft.com/office/drawing/2014/main" id="{CD2F8648-EEAF-60B6-C5A9-EF8A69B9A94C}"/>
              </a:ext>
            </a:extLst>
          </p:cNvPr>
          <p:cNvPicPr>
            <a:picLocks noChangeAspect="1"/>
          </p:cNvPicPr>
          <p:nvPr/>
        </p:nvPicPr>
        <p:blipFill rotWithShape="1">
          <a:blip r:embed="rId2"/>
          <a:srcRect b="13122"/>
          <a:stretch/>
        </p:blipFill>
        <p:spPr>
          <a:xfrm>
            <a:off x="3009337" y="969273"/>
            <a:ext cx="7181990" cy="5634914"/>
          </a:xfrm>
          <a:prstGeom prst="rect">
            <a:avLst/>
          </a:prstGeom>
        </p:spPr>
      </p:pic>
      <p:sp>
        <p:nvSpPr>
          <p:cNvPr id="9" name="Rectangle 8">
            <a:extLst>
              <a:ext uri="{FF2B5EF4-FFF2-40B4-BE49-F238E27FC236}">
                <a16:creationId xmlns:a16="http://schemas.microsoft.com/office/drawing/2014/main" id="{6916FCBB-F325-ADCC-F2E9-227BB3F76784}"/>
              </a:ext>
            </a:extLst>
          </p:cNvPr>
          <p:cNvSpPr/>
          <p:nvPr/>
        </p:nvSpPr>
        <p:spPr>
          <a:xfrm>
            <a:off x="1212621" y="5749537"/>
            <a:ext cx="6860568" cy="496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https://www.hsag.com/qiocollabopioidseries</a:t>
            </a:r>
          </a:p>
        </p:txBody>
      </p:sp>
      <p:sp>
        <p:nvSpPr>
          <p:cNvPr id="4" name="Slide Number Placeholder 3">
            <a:extLst>
              <a:ext uri="{FF2B5EF4-FFF2-40B4-BE49-F238E27FC236}">
                <a16:creationId xmlns:a16="http://schemas.microsoft.com/office/drawing/2014/main" id="{D9E24C3C-1F14-3F8A-309C-C57C57F64B16}"/>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44</a:t>
            </a:fld>
            <a:endParaRPr lang="en-US"/>
          </a:p>
        </p:txBody>
      </p:sp>
      <p:sp>
        <p:nvSpPr>
          <p:cNvPr id="10" name="Oval 9">
            <a:extLst>
              <a:ext uri="{FF2B5EF4-FFF2-40B4-BE49-F238E27FC236}">
                <a16:creationId xmlns:a16="http://schemas.microsoft.com/office/drawing/2014/main" id="{9963C6B9-68B1-9EA6-41A6-8695768DE3BC}"/>
              </a:ext>
              <a:ext uri="{C183D7F6-B498-43B3-948B-1728B52AA6E4}">
                <adec:decorative xmlns:adec="http://schemas.microsoft.com/office/drawing/2017/decorative" val="1"/>
              </a:ext>
            </a:extLst>
          </p:cNvPr>
          <p:cNvSpPr/>
          <p:nvPr/>
        </p:nvSpPr>
        <p:spPr>
          <a:xfrm>
            <a:off x="8193505" y="4944979"/>
            <a:ext cx="2165684" cy="154102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701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D2F5-D56F-452E-948E-AE27259D4BE2}"/>
              </a:ext>
            </a:extLst>
          </p:cNvPr>
          <p:cNvSpPr>
            <a:spLocks noGrp="1"/>
          </p:cNvSpPr>
          <p:nvPr>
            <p:ph type="title"/>
          </p:nvPr>
        </p:nvSpPr>
        <p:spPr/>
        <p:txBody>
          <a:bodyPr/>
          <a:lstStyle/>
          <a:p>
            <a:r>
              <a:rPr lang="en-US" dirty="0"/>
              <a:t>White House Opioid Challenge</a:t>
            </a:r>
          </a:p>
        </p:txBody>
      </p:sp>
      <p:pic>
        <p:nvPicPr>
          <p:cNvPr id="6" name="Content Placeholder 5">
            <a:extLst>
              <a:ext uri="{FF2B5EF4-FFF2-40B4-BE49-F238E27FC236}">
                <a16:creationId xmlns:a16="http://schemas.microsoft.com/office/drawing/2014/main" id="{805F3D0B-6EDF-550D-3ADE-75BE80C0E901}"/>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627" t="6332" r="3423" b="7764"/>
          <a:stretch/>
        </p:blipFill>
        <p:spPr>
          <a:xfrm>
            <a:off x="1723486" y="1483091"/>
            <a:ext cx="9557657" cy="4599419"/>
          </a:xfrm>
        </p:spPr>
      </p:pic>
      <p:sp>
        <p:nvSpPr>
          <p:cNvPr id="8" name="TextBox 7">
            <a:extLst>
              <a:ext uri="{FF2B5EF4-FFF2-40B4-BE49-F238E27FC236}">
                <a16:creationId xmlns:a16="http://schemas.microsoft.com/office/drawing/2014/main" id="{953C6A42-5992-0FEC-7328-7A94DEC53829}"/>
              </a:ext>
            </a:extLst>
          </p:cNvPr>
          <p:cNvSpPr txBox="1"/>
          <p:nvPr/>
        </p:nvSpPr>
        <p:spPr>
          <a:xfrm>
            <a:off x="1923226" y="6412262"/>
            <a:ext cx="8345547" cy="430887"/>
          </a:xfrm>
          <a:prstGeom prst="rect">
            <a:avLst/>
          </a:prstGeom>
          <a:noFill/>
        </p:spPr>
        <p:txBody>
          <a:bodyPr wrap="square">
            <a:spAutoFit/>
          </a:bodyPr>
          <a:lstStyle/>
          <a:p>
            <a:r>
              <a:rPr lang="en-US" sz="1100" dirty="0">
                <a:hlinkClick r:id="rId3"/>
              </a:rPr>
              <a:t>White House Challenge to Save Lives from Overdose | The White House</a:t>
            </a:r>
            <a:endParaRPr lang="en-US" sz="1100" dirty="0"/>
          </a:p>
          <a:p>
            <a:r>
              <a:rPr lang="en-US" sz="1100" dirty="0"/>
              <a:t> https//www.whitehouse.gov/savelivesfromoverdose</a:t>
            </a:r>
          </a:p>
        </p:txBody>
      </p:sp>
      <p:sp>
        <p:nvSpPr>
          <p:cNvPr id="4" name="Slide Number Placeholder 3">
            <a:extLst>
              <a:ext uri="{FF2B5EF4-FFF2-40B4-BE49-F238E27FC236}">
                <a16:creationId xmlns:a16="http://schemas.microsoft.com/office/drawing/2014/main" id="{943CC51A-9BA0-8BF7-7342-F3480E6604A5}"/>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45</a:t>
            </a:fld>
            <a:endParaRPr lang="en-US"/>
          </a:p>
        </p:txBody>
      </p:sp>
    </p:spTree>
    <p:extLst>
      <p:ext uri="{BB962C8B-B14F-4D97-AF65-F5344CB8AC3E}">
        <p14:creationId xmlns:p14="http://schemas.microsoft.com/office/powerpoint/2010/main" val="2958684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116540-230A-E869-DCFB-32849505EB98}"/>
              </a:ext>
            </a:extLst>
          </p:cNvPr>
          <p:cNvSpPr>
            <a:spLocks noGrp="1"/>
          </p:cNvSpPr>
          <p:nvPr>
            <p:ph type="title"/>
          </p:nvPr>
        </p:nvSpPr>
        <p:spPr>
          <a:xfrm>
            <a:off x="642344" y="694148"/>
            <a:ext cx="10515600" cy="1277076"/>
          </a:xfrm>
        </p:spPr>
        <p:txBody>
          <a:bodyPr>
            <a:normAutofit/>
          </a:bodyPr>
          <a:lstStyle/>
          <a:p>
            <a:r>
              <a:rPr lang="en-US" sz="5400" dirty="0"/>
              <a:t>What’s Next</a:t>
            </a:r>
          </a:p>
        </p:txBody>
      </p:sp>
      <p:sp>
        <p:nvSpPr>
          <p:cNvPr id="6" name="Text Placeholder 5">
            <a:extLst>
              <a:ext uri="{FF2B5EF4-FFF2-40B4-BE49-F238E27FC236}">
                <a16:creationId xmlns:a16="http://schemas.microsoft.com/office/drawing/2014/main" id="{7DC66D27-CAB2-AD2E-D112-BA4578D81A77}"/>
              </a:ext>
            </a:extLst>
          </p:cNvPr>
          <p:cNvSpPr>
            <a:spLocks noGrp="1"/>
          </p:cNvSpPr>
          <p:nvPr>
            <p:ph type="body" idx="1"/>
          </p:nvPr>
        </p:nvSpPr>
        <p:spPr>
          <a:xfrm>
            <a:off x="587339" y="2070711"/>
            <a:ext cx="6366354" cy="1204051"/>
          </a:xfrm>
        </p:spPr>
        <p:txBody>
          <a:bodyPr>
            <a:noAutofit/>
          </a:bodyPr>
          <a:lstStyle/>
          <a:p>
            <a:r>
              <a:rPr lang="en-US" sz="2800" b="1" dirty="0"/>
              <a:t>Join us for the next </a:t>
            </a:r>
            <a:br>
              <a:rPr lang="en-US" sz="2800" b="1" dirty="0"/>
            </a:br>
            <a:r>
              <a:rPr lang="en-US" sz="2800" b="1" dirty="0"/>
              <a:t>session on May 10, 2024: </a:t>
            </a:r>
            <a:br>
              <a:rPr lang="en-US" sz="2800" b="1" dirty="0"/>
            </a:br>
            <a:r>
              <a:rPr lang="en-US" sz="2800" b="1" dirty="0">
                <a:solidFill>
                  <a:srgbClr val="1C458E"/>
                </a:solidFill>
              </a:rPr>
              <a:t>Sustaining Recovery </a:t>
            </a:r>
            <a:br>
              <a:rPr lang="en-US" sz="2800" b="1" dirty="0">
                <a:solidFill>
                  <a:srgbClr val="1C458E"/>
                </a:solidFill>
              </a:rPr>
            </a:br>
            <a:r>
              <a:rPr lang="en-US" sz="2800" b="1" dirty="0">
                <a:solidFill>
                  <a:srgbClr val="1C458E"/>
                </a:solidFill>
              </a:rPr>
              <a:t>for Patients on MOUD – Part 2</a:t>
            </a:r>
          </a:p>
        </p:txBody>
      </p:sp>
      <p:pic>
        <p:nvPicPr>
          <p:cNvPr id="3" name="Picture 2">
            <a:extLst>
              <a:ext uri="{FF2B5EF4-FFF2-40B4-BE49-F238E27FC236}">
                <a16:creationId xmlns:a16="http://schemas.microsoft.com/office/drawing/2014/main" id="{3C74ED02-42D5-A30D-C8C3-39C0CEE34F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76215" y="2853244"/>
            <a:ext cx="3562809" cy="3578715"/>
          </a:xfrm>
          <a:prstGeom prst="rect">
            <a:avLst/>
          </a:prstGeom>
          <a:ln w="6350">
            <a:solidFill>
              <a:schemeClr val="bg1">
                <a:lumMod val="75000"/>
              </a:schemeClr>
            </a:solidFill>
          </a:ln>
        </p:spPr>
      </p:pic>
      <p:pic>
        <p:nvPicPr>
          <p:cNvPr id="8" name="Picture 7">
            <a:hlinkClick r:id="rId3"/>
            <a:extLst>
              <a:ext uri="{FF2B5EF4-FFF2-40B4-BE49-F238E27FC236}">
                <a16:creationId xmlns:a16="http://schemas.microsoft.com/office/drawing/2014/main" id="{031B31D6-CAEC-A183-230F-B581297027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340" y="3751146"/>
            <a:ext cx="1247489" cy="961179"/>
          </a:xfrm>
          <a:prstGeom prst="rect">
            <a:avLst/>
          </a:prstGeom>
        </p:spPr>
      </p:pic>
      <p:sp>
        <p:nvSpPr>
          <p:cNvPr id="9" name="Text Placeholder 5">
            <a:extLst>
              <a:ext uri="{FF2B5EF4-FFF2-40B4-BE49-F238E27FC236}">
                <a16:creationId xmlns:a16="http://schemas.microsoft.com/office/drawing/2014/main" id="{49199386-78BC-2EC2-42C2-45BAC14C0C53}"/>
              </a:ext>
            </a:extLst>
          </p:cNvPr>
          <p:cNvSpPr txBox="1">
            <a:spLocks/>
          </p:cNvSpPr>
          <p:nvPr/>
        </p:nvSpPr>
        <p:spPr>
          <a:xfrm>
            <a:off x="1823812" y="4224825"/>
            <a:ext cx="5724146" cy="56682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b="1" i="0" u="none" strike="noStrike" spc="-30">
                <a:solidFill>
                  <a:srgbClr val="2376C8"/>
                </a:solidFill>
                <a:effectLst/>
                <a:latin typeface="Arial" panose="020B0604020202020204" pitchFamily="34" charset="0"/>
                <a:hlinkClick r:id="rId5"/>
              </a:rPr>
              <a:t>bit.ly/</a:t>
            </a:r>
            <a:r>
              <a:rPr lang="en-US" b="1" i="0" u="none" strike="noStrike" spc="-30" err="1">
                <a:solidFill>
                  <a:srgbClr val="2376C8"/>
                </a:solidFill>
                <a:effectLst/>
                <a:latin typeface="Arial" panose="020B0604020202020204" pitchFamily="34" charset="0"/>
                <a:hlinkClick r:id="rId5"/>
              </a:rPr>
              <a:t>MOUDthroughCareContinuumSeries</a:t>
            </a:r>
            <a:endParaRPr lang="en-US" b="0" i="0" spc="-30">
              <a:solidFill>
                <a:srgbClr val="000000"/>
              </a:solidFill>
              <a:effectLst/>
              <a:latin typeface="Arial" panose="020B0604020202020204" pitchFamily="34" charset="0"/>
            </a:endParaRPr>
          </a:p>
        </p:txBody>
      </p:sp>
      <p:sp>
        <p:nvSpPr>
          <p:cNvPr id="2" name="Text Placeholder 5">
            <a:extLst>
              <a:ext uri="{FF2B5EF4-FFF2-40B4-BE49-F238E27FC236}">
                <a16:creationId xmlns:a16="http://schemas.microsoft.com/office/drawing/2014/main" id="{B556E4DE-3C01-879E-EBBA-5E65157F04BC}"/>
              </a:ext>
            </a:extLst>
          </p:cNvPr>
          <p:cNvSpPr txBox="1">
            <a:spLocks/>
          </p:cNvSpPr>
          <p:nvPr/>
        </p:nvSpPr>
        <p:spPr>
          <a:xfrm>
            <a:off x="2853373" y="5148264"/>
            <a:ext cx="5122842" cy="12836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800" dirty="0"/>
              <a:t>Recordings, slides, and resource links </a:t>
            </a:r>
            <a:br>
              <a:rPr lang="en-US" sz="1800" dirty="0"/>
            </a:br>
            <a:r>
              <a:rPr lang="en-US" sz="1800" dirty="0"/>
              <a:t>are posted for on-demand access </a:t>
            </a:r>
            <a:br>
              <a:rPr lang="en-US" sz="1800" dirty="0"/>
            </a:br>
            <a:r>
              <a:rPr lang="en-US" sz="1800" dirty="0"/>
              <a:t>72 hours after every session.</a:t>
            </a:r>
          </a:p>
          <a:p>
            <a:pPr algn="r"/>
            <a:r>
              <a:rPr lang="en-US" sz="2000" dirty="0">
                <a:hlinkClick r:id="rId6"/>
              </a:rPr>
              <a:t>https://www.hsag.com/qiocollabopioidseries</a:t>
            </a:r>
            <a:r>
              <a:rPr lang="en-US" sz="2000" dirty="0"/>
              <a:t> </a:t>
            </a:r>
          </a:p>
        </p:txBody>
      </p:sp>
      <p:sp>
        <p:nvSpPr>
          <p:cNvPr id="4" name="Slide Number Placeholder 3">
            <a:extLst>
              <a:ext uri="{FF2B5EF4-FFF2-40B4-BE49-F238E27FC236}">
                <a16:creationId xmlns:a16="http://schemas.microsoft.com/office/drawing/2014/main" id="{8875F21E-E404-F254-8984-02C8B7C6C532}"/>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46</a:t>
            </a:fld>
            <a:endParaRPr lang="en-US"/>
          </a:p>
        </p:txBody>
      </p:sp>
    </p:spTree>
    <p:extLst>
      <p:ext uri="{BB962C8B-B14F-4D97-AF65-F5344CB8AC3E}">
        <p14:creationId xmlns:p14="http://schemas.microsoft.com/office/powerpoint/2010/main" val="795957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A056-1DD2-AC02-FABA-1D9A809C13AD}"/>
              </a:ext>
            </a:extLst>
          </p:cNvPr>
          <p:cNvSpPr>
            <a:spLocks noGrp="1"/>
          </p:cNvSpPr>
          <p:nvPr>
            <p:ph type="title"/>
          </p:nvPr>
        </p:nvSpPr>
        <p:spPr>
          <a:xfrm>
            <a:off x="1415143" y="184511"/>
            <a:ext cx="10509634" cy="1096561"/>
          </a:xfrm>
        </p:spPr>
        <p:txBody>
          <a:bodyPr/>
          <a:lstStyle/>
          <a:p>
            <a:r>
              <a:rPr lang="en-US" dirty="0"/>
              <a:t>Certificate of Attendance</a:t>
            </a:r>
          </a:p>
        </p:txBody>
      </p:sp>
      <p:sp>
        <p:nvSpPr>
          <p:cNvPr id="3" name="Content Placeholder 2">
            <a:extLst>
              <a:ext uri="{FF2B5EF4-FFF2-40B4-BE49-F238E27FC236}">
                <a16:creationId xmlns:a16="http://schemas.microsoft.com/office/drawing/2014/main" id="{956A621F-EF08-C25C-650F-B4D61C564096}"/>
              </a:ext>
            </a:extLst>
          </p:cNvPr>
          <p:cNvSpPr>
            <a:spLocks noGrp="1"/>
          </p:cNvSpPr>
          <p:nvPr>
            <p:ph idx="1"/>
          </p:nvPr>
        </p:nvSpPr>
        <p:spPr>
          <a:xfrm>
            <a:off x="1414463" y="1433514"/>
            <a:ext cx="9821095" cy="4903492"/>
          </a:xfrm>
        </p:spPr>
        <p:txBody>
          <a:bodyPr>
            <a:normAutofit/>
          </a:bodyPr>
          <a:lstStyle/>
          <a:p>
            <a:pPr marL="0" indent="0">
              <a:buNone/>
            </a:pPr>
            <a:r>
              <a:rPr lang="en-US" sz="2600" b="1" dirty="0"/>
              <a:t>Continuing Education Credits and Contact Hours for </a:t>
            </a:r>
            <a:br>
              <a:rPr lang="en-US" sz="2600" b="1" dirty="0"/>
            </a:br>
            <a:r>
              <a:rPr lang="en-US" sz="2600" b="1" dirty="0"/>
              <a:t>Health Professionals</a:t>
            </a:r>
          </a:p>
          <a:p>
            <a:r>
              <a:rPr lang="en-US" sz="2600" dirty="0"/>
              <a:t>This series may meet continuing education requirements for your discipline. You may use this certificate as proof of attendance. It is your responsibility to determine if the series fulfills that requirement.</a:t>
            </a:r>
          </a:p>
          <a:p>
            <a:r>
              <a:rPr lang="en-US" sz="2600" dirty="0"/>
              <a:t>The link to request a certificate of attendance is below and will be included in the follow-up email sent directly to you by Webex. </a:t>
            </a:r>
          </a:p>
          <a:p>
            <a:endParaRPr lang="en-US" sz="900" dirty="0"/>
          </a:p>
          <a:p>
            <a:pPr marL="574675" marR="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New User Registration Link:</a:t>
            </a:r>
          </a:p>
          <a:p>
            <a:pPr marL="574675" marR="0">
              <a:spcBef>
                <a:spcPts val="0"/>
              </a:spcBef>
              <a:spcAft>
                <a:spcPts val="0"/>
              </a:spcAft>
              <a:buNone/>
            </a:pPr>
            <a:r>
              <a:rPr lang="en-US" sz="1800" u="sng" dirty="0">
                <a:solidFill>
                  <a:srgbClr val="0563C1"/>
                </a:solidFill>
                <a:effectLst/>
                <a:latin typeface="Calibri" panose="020F0502020204030204" pitchFamily="34" charset="0"/>
                <a:ea typeface="Calibri" panose="020F0502020204030204" pitchFamily="34" charset="0"/>
                <a:hlinkClick r:id="rId3"/>
              </a:rPr>
              <a:t>https://lmc.hshapps.com/register/default.aspx?ID=18e68e67-0272-4087-956c-69061ae88f96</a:t>
            </a:r>
            <a:endParaRPr lang="en-US" sz="1800" dirty="0">
              <a:effectLst/>
              <a:latin typeface="Calibri" panose="020F0502020204030204" pitchFamily="34" charset="0"/>
              <a:ea typeface="Calibri" panose="020F0502020204030204" pitchFamily="34" charset="0"/>
            </a:endParaRPr>
          </a:p>
          <a:p>
            <a:pPr marL="574675" marR="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Existing User Link:</a:t>
            </a:r>
          </a:p>
          <a:p>
            <a:pPr marL="574675" marR="0">
              <a:spcBef>
                <a:spcPts val="0"/>
              </a:spcBef>
              <a:spcAft>
                <a:spcPts val="0"/>
              </a:spcAft>
              <a:buNone/>
            </a:pPr>
            <a:r>
              <a:rPr lang="en-US" sz="1800" u="sng" dirty="0">
                <a:solidFill>
                  <a:srgbClr val="0563C1"/>
                </a:solidFill>
                <a:effectLst/>
                <a:latin typeface="Calibri" panose="020F0502020204030204" pitchFamily="34" charset="0"/>
                <a:ea typeface="Calibri" panose="020F0502020204030204" pitchFamily="34" charset="0"/>
                <a:hlinkClick r:id="rId4"/>
              </a:rPr>
              <a:t>https://lmc.hshapps.com/test/adduser.aspx?ID=18e68e67-0272-4087-956c-69061ae88f96</a:t>
            </a:r>
            <a:endParaRPr lang="en-US" sz="1800" dirty="0">
              <a:effectLst/>
              <a:latin typeface="Calibri" panose="020F0502020204030204" pitchFamily="34" charset="0"/>
              <a:ea typeface="Calibri" panose="020F0502020204030204" pitchFamily="34" charset="0"/>
            </a:endParaRPr>
          </a:p>
          <a:p>
            <a:pPr lvl="1"/>
            <a:endParaRPr lang="en-US" dirty="0"/>
          </a:p>
          <a:p>
            <a:pPr lvl="1"/>
            <a:endParaRPr lang="en-US" dirty="0"/>
          </a:p>
        </p:txBody>
      </p:sp>
      <p:sp>
        <p:nvSpPr>
          <p:cNvPr id="5" name="Slide Number Placeholder 4">
            <a:extLst>
              <a:ext uri="{FF2B5EF4-FFF2-40B4-BE49-F238E27FC236}">
                <a16:creationId xmlns:a16="http://schemas.microsoft.com/office/drawing/2014/main" id="{5ED818B8-48AF-2D7C-ED2D-53A50EDD6BB9}"/>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47</a:t>
            </a:fld>
            <a:endParaRPr lang="en-US"/>
          </a:p>
        </p:txBody>
      </p:sp>
    </p:spTree>
    <p:extLst>
      <p:ext uri="{BB962C8B-B14F-4D97-AF65-F5344CB8AC3E}">
        <p14:creationId xmlns:p14="http://schemas.microsoft.com/office/powerpoint/2010/main" val="2433323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CDA5-E466-FFD5-DA48-5300545F43C7}"/>
              </a:ext>
            </a:extLst>
          </p:cNvPr>
          <p:cNvSpPr>
            <a:spLocks noGrp="1"/>
          </p:cNvSpPr>
          <p:nvPr>
            <p:ph type="ctrTitle"/>
          </p:nvPr>
        </p:nvSpPr>
        <p:spPr>
          <a:xfrm>
            <a:off x="1524000" y="2868929"/>
            <a:ext cx="9144000" cy="973727"/>
          </a:xfrm>
        </p:spPr>
        <p:txBody>
          <a:bodyPr/>
          <a:lstStyle/>
          <a:p>
            <a:r>
              <a:rPr lang="en-US" b="1" dirty="0">
                <a:solidFill>
                  <a:schemeClr val="accent1"/>
                </a:solidFill>
              </a:rPr>
              <a:t>Thank You</a:t>
            </a:r>
          </a:p>
        </p:txBody>
      </p:sp>
      <p:sp>
        <p:nvSpPr>
          <p:cNvPr id="3" name="Subtitle 2">
            <a:extLst>
              <a:ext uri="{FF2B5EF4-FFF2-40B4-BE49-F238E27FC236}">
                <a16:creationId xmlns:a16="http://schemas.microsoft.com/office/drawing/2014/main" id="{823E458B-E8FD-848F-18CC-DD0C41EDF777}"/>
              </a:ext>
            </a:extLst>
          </p:cNvPr>
          <p:cNvSpPr>
            <a:spLocks noGrp="1"/>
          </p:cNvSpPr>
          <p:nvPr>
            <p:ph type="subTitle" idx="1"/>
          </p:nvPr>
        </p:nvSpPr>
        <p:spPr>
          <a:xfrm>
            <a:off x="1524000" y="4180115"/>
            <a:ext cx="9574924" cy="1948542"/>
          </a:xfrm>
        </p:spPr>
        <p:txBody>
          <a:bodyPr>
            <a:noAutofit/>
          </a:bodyPr>
          <a:lstStyle/>
          <a:p>
            <a:pPr algn="l"/>
            <a:r>
              <a:rPr lang="en-US" sz="1600" dirty="0"/>
              <a:t>Slides 1, 2, and 43</a:t>
            </a:r>
            <a:r>
              <a:rPr lang="en-US" sz="1600" dirty="0">
                <a:latin typeface="Calibri" panose="020F0502020204030204" pitchFamily="34" charset="0"/>
                <a:cs typeface="Calibri" panose="020F0502020204030204" pitchFamily="34" charset="0"/>
              </a:rPr>
              <a:t>–</a:t>
            </a:r>
            <a:r>
              <a:rPr lang="en-US" sz="1600" dirty="0"/>
              <a:t>48. This material was prepared by Health Services Advisory Group, a Quality Innovation Network-Quality Improvement Organization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Publication No. QN-12SOW-XC-04112024-01</a:t>
            </a:r>
          </a:p>
        </p:txBody>
      </p:sp>
      <p:sp>
        <p:nvSpPr>
          <p:cNvPr id="4" name="Slide Number Placeholder 3">
            <a:extLst>
              <a:ext uri="{FF2B5EF4-FFF2-40B4-BE49-F238E27FC236}">
                <a16:creationId xmlns:a16="http://schemas.microsoft.com/office/drawing/2014/main" id="{BCCB801A-EFC7-B0CD-E248-100C3FE8DAEC}"/>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48</a:t>
            </a:fld>
            <a:endParaRPr lang="en-US"/>
          </a:p>
        </p:txBody>
      </p:sp>
    </p:spTree>
    <p:extLst>
      <p:ext uri="{BB962C8B-B14F-4D97-AF65-F5344CB8AC3E}">
        <p14:creationId xmlns:p14="http://schemas.microsoft.com/office/powerpoint/2010/main" val="14284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MOUD through Primary Care</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190846" y="1433945"/>
            <a:ext cx="10509634" cy="5235795"/>
          </a:xfrm>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Addiction is a treatable chronic relapsing disease of the brain</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Life saving treatments of medication assisted treatment of OUD:</a:t>
            </a:r>
          </a:p>
          <a:p>
            <a:pPr marL="800100" lvl="1" indent="-342900">
              <a:spcBef>
                <a:spcPts val="0"/>
              </a:spcBef>
              <a:buSzPts val="1000"/>
              <a:buFont typeface="Symbol" panose="05050102010706020507" pitchFamily="18" charset="2"/>
              <a:buChar char=""/>
              <a:tabLst>
                <a:tab pos="457200" algn="l"/>
              </a:tabLst>
            </a:pPr>
            <a:r>
              <a:rPr lang="en-US" dirty="0">
                <a:solidFill>
                  <a:srgbClr val="000000"/>
                </a:solidFill>
              </a:rPr>
              <a:t>Naltrexone: once monthly injection</a:t>
            </a:r>
          </a:p>
          <a:p>
            <a:pPr marL="800100" lvl="1" indent="-342900">
              <a:spcBef>
                <a:spcPts val="0"/>
              </a:spcBef>
              <a:buSzPts val="1000"/>
              <a:buFont typeface="Symbol" panose="05050102010706020507" pitchFamily="18" charset="2"/>
              <a:buChar char=""/>
              <a:tabLst>
                <a:tab pos="457200" algn="l"/>
              </a:tabLst>
            </a:pPr>
            <a:r>
              <a:rPr lang="en-US" dirty="0">
                <a:solidFill>
                  <a:srgbClr val="000000"/>
                </a:solidFill>
              </a:rPr>
              <a:t>Methadone: DATA 2000 law, only through Opioid treatment Program (OTP)</a:t>
            </a:r>
          </a:p>
          <a:p>
            <a:pPr marL="800100" lvl="1" indent="-342900">
              <a:spcBef>
                <a:spcPts val="0"/>
              </a:spcBef>
              <a:buSzPts val="1000"/>
              <a:buFont typeface="Symbol" panose="05050102010706020507" pitchFamily="18" charset="2"/>
              <a:buChar char=""/>
              <a:tabLst>
                <a:tab pos="457200" algn="l"/>
              </a:tabLst>
            </a:pPr>
            <a:r>
              <a:rPr lang="en-US" dirty="0">
                <a:solidFill>
                  <a:srgbClr val="000000"/>
                </a:solidFill>
              </a:rPr>
              <a:t>Buprenorphine: Sublingual tablet, Film, Depo injection</a:t>
            </a:r>
          </a:p>
          <a:p>
            <a:pPr marL="800100" lvl="1" indent="-342900">
              <a:spcBef>
                <a:spcPts val="0"/>
              </a:spcBef>
              <a:buSzPts val="1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All providers with an active Drug Enforcement Agency (DEA) license can now prescribe Suboxone</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All primary care providers should be prescribing Medication Assisted Treatment (MAT) to their patients with OUD </a:t>
            </a: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5</a:t>
            </a:fld>
            <a:endParaRPr lang="en-US"/>
          </a:p>
        </p:txBody>
      </p:sp>
    </p:spTree>
    <p:extLst>
      <p:ext uri="{BB962C8B-B14F-4D97-AF65-F5344CB8AC3E}">
        <p14:creationId xmlns:p14="http://schemas.microsoft.com/office/powerpoint/2010/main" val="365840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MOUD through Primary Care </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6"/>
            <a:ext cx="10645055" cy="728342"/>
          </a:xfrm>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Addiction is a treatable chronic relapsing disease of the brain</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endParaRPr>
          </a:p>
        </p:txBody>
      </p:sp>
      <p:pic>
        <p:nvPicPr>
          <p:cNvPr id="6" name="Picture 5">
            <a:extLst>
              <a:ext uri="{FF2B5EF4-FFF2-40B4-BE49-F238E27FC236}">
                <a16:creationId xmlns:a16="http://schemas.microsoft.com/office/drawing/2014/main" id="{0BBAC511-2773-E534-D7E6-83F7DE8372B1}"/>
              </a:ext>
              <a:ext uri="{C183D7F6-B498-43B3-948B-1728B52AA6E4}">
                <adec:decorative xmlns:adec="http://schemas.microsoft.com/office/drawing/2017/decorative" val="1"/>
              </a:ext>
            </a:extLst>
          </p:cNvPr>
          <p:cNvPicPr>
            <a:picLocks noChangeAspect="1"/>
          </p:cNvPicPr>
          <p:nvPr/>
        </p:nvPicPr>
        <p:blipFill rotWithShape="1">
          <a:blip r:embed="rId2"/>
          <a:srcRect t="11292" b="4553"/>
          <a:stretch/>
        </p:blipFill>
        <p:spPr>
          <a:xfrm>
            <a:off x="1758312" y="2076037"/>
            <a:ext cx="8869013" cy="2485205"/>
          </a:xfrm>
          <a:prstGeom prst="rect">
            <a:avLst/>
          </a:prstGeom>
        </p:spPr>
      </p:pic>
      <p:pic>
        <p:nvPicPr>
          <p:cNvPr id="10" name="Picture 9">
            <a:extLst>
              <a:ext uri="{FF2B5EF4-FFF2-40B4-BE49-F238E27FC236}">
                <a16:creationId xmlns:a16="http://schemas.microsoft.com/office/drawing/2014/main" id="{9346824B-1BE8-F541-0558-386F3AA2D3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10376" y="4795316"/>
            <a:ext cx="6020640" cy="1257475"/>
          </a:xfrm>
          <a:prstGeom prst="rect">
            <a:avLst/>
          </a:prstGeom>
        </p:spPr>
      </p:pic>
      <p:sp>
        <p:nvSpPr>
          <p:cNvPr id="12" name="TextBox 11">
            <a:extLst>
              <a:ext uri="{FF2B5EF4-FFF2-40B4-BE49-F238E27FC236}">
                <a16:creationId xmlns:a16="http://schemas.microsoft.com/office/drawing/2014/main" id="{693512B1-1358-AA75-807B-CB6B72B120E1}"/>
              </a:ext>
            </a:extLst>
          </p:cNvPr>
          <p:cNvSpPr txBox="1"/>
          <p:nvPr/>
        </p:nvSpPr>
        <p:spPr>
          <a:xfrm>
            <a:off x="1519965" y="6486003"/>
            <a:ext cx="9345706" cy="523220"/>
          </a:xfrm>
          <a:prstGeom prst="rect">
            <a:avLst/>
          </a:prstGeom>
          <a:noFill/>
        </p:spPr>
        <p:txBody>
          <a:bodyPr wrap="square">
            <a:spAutoFit/>
          </a:bodyPr>
          <a:lstStyle/>
          <a:p>
            <a:r>
              <a:rPr lang="en-US" sz="1400" dirty="0">
                <a:hlinkClick r:id="rId4"/>
              </a:rPr>
              <a:t>https://www.samhsa.gov/sites/default/files/programs_campaigns/02._webcast_2_resources.pdf</a:t>
            </a:r>
            <a:endParaRPr lang="en-US" sz="1400" dirty="0"/>
          </a:p>
          <a:p>
            <a:endParaRPr lang="en-US" sz="1400" dirty="0"/>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6</a:t>
            </a:fld>
            <a:endParaRPr lang="en-US"/>
          </a:p>
        </p:txBody>
      </p:sp>
    </p:spTree>
    <p:extLst>
      <p:ext uri="{BB962C8B-B14F-4D97-AF65-F5344CB8AC3E}">
        <p14:creationId xmlns:p14="http://schemas.microsoft.com/office/powerpoint/2010/main" val="565622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MOUD Through Primary Care  </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43" y="1281072"/>
            <a:ext cx="10308048" cy="5235795"/>
          </a:xfrm>
        </p:spPr>
        <p:txBody>
          <a:bodyPr>
            <a:normAutofit/>
          </a:bodyPr>
          <a:lstStyle/>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Addiction is a treatable chronic relapsing disease of the brain</a:t>
            </a:r>
          </a:p>
          <a:p>
            <a:pPr marL="342900" marR="0" lvl="0" indent="-342900">
              <a:spcBef>
                <a:spcPts val="0"/>
              </a:spcBef>
              <a:spcAft>
                <a:spcPts val="0"/>
              </a:spcAft>
              <a:buSzPct val="100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Life saving MAT:</a:t>
            </a:r>
          </a:p>
          <a:p>
            <a:pPr lvl="1">
              <a:spcBef>
                <a:spcPts val="0"/>
              </a:spcBef>
              <a:buSzPct val="100000"/>
              <a:buFont typeface="Calibri" panose="020F0502020204030204" pitchFamily="34" charset="0"/>
              <a:buChar char="–"/>
              <a:tabLst>
                <a:tab pos="457200" algn="l"/>
              </a:tabLst>
            </a:pPr>
            <a:r>
              <a:rPr lang="en-US" dirty="0">
                <a:solidFill>
                  <a:srgbClr val="000000"/>
                </a:solidFill>
              </a:rPr>
              <a:t>Naltrexone: once monthly injection</a:t>
            </a:r>
          </a:p>
          <a:p>
            <a:pPr lvl="1">
              <a:spcBef>
                <a:spcPts val="0"/>
              </a:spcBef>
              <a:buSzPct val="100000"/>
              <a:buFont typeface="Calibri" panose="020F0502020204030204" pitchFamily="34" charset="0"/>
              <a:buChar char="–"/>
              <a:tabLst>
                <a:tab pos="457200" algn="l"/>
              </a:tabLst>
            </a:pPr>
            <a:r>
              <a:rPr lang="en-US" dirty="0">
                <a:solidFill>
                  <a:srgbClr val="000000"/>
                </a:solidFill>
              </a:rPr>
              <a:t>Methadone: DATA 2000 law, only through OTP</a:t>
            </a:r>
          </a:p>
          <a:p>
            <a:pPr lvl="1">
              <a:spcBef>
                <a:spcPts val="0"/>
              </a:spcBef>
              <a:buSzPct val="100000"/>
              <a:buFont typeface="Calibri" panose="020F0502020204030204" pitchFamily="34" charset="0"/>
              <a:buChar char="–"/>
              <a:tabLst>
                <a:tab pos="457200" algn="l"/>
              </a:tabLst>
            </a:pPr>
            <a:r>
              <a:rPr lang="en-US" dirty="0">
                <a:solidFill>
                  <a:srgbClr val="000000"/>
                </a:solidFill>
              </a:rPr>
              <a:t>Buprenorphine: Sublingual tablet or Film, Depo injection</a:t>
            </a:r>
          </a:p>
          <a:p>
            <a:pPr marL="800100" lvl="1" indent="-342900">
              <a:spcBef>
                <a:spcPts val="0"/>
              </a:spcBef>
              <a:buSzPct val="100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All providers with an active DEA license can now prescribe Suboxone</a:t>
            </a:r>
          </a:p>
          <a:p>
            <a:pPr marL="342900" marR="0" lvl="0" indent="-342900">
              <a:spcBef>
                <a:spcPts val="0"/>
              </a:spcBef>
              <a:spcAft>
                <a:spcPts val="0"/>
              </a:spcAft>
              <a:buSzPct val="100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All primary care providers should be prescribing MAT to their patients with OUD </a:t>
            </a: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7</a:t>
            </a:fld>
            <a:endParaRPr lang="en-US"/>
          </a:p>
        </p:txBody>
      </p:sp>
    </p:spTree>
    <p:extLst>
      <p:ext uri="{BB962C8B-B14F-4D97-AF65-F5344CB8AC3E}">
        <p14:creationId xmlns:p14="http://schemas.microsoft.com/office/powerpoint/2010/main" val="336872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Points of Entry</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Emergency department (ED) warm handoff</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Screening for substance use disorders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Patients who fail pain management</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Referrals from other primary care providers</a:t>
            </a: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8</a:t>
            </a:fld>
            <a:endParaRPr lang="en-US"/>
          </a:p>
        </p:txBody>
      </p:sp>
    </p:spTree>
    <p:extLst>
      <p:ext uri="{BB962C8B-B14F-4D97-AF65-F5344CB8AC3E}">
        <p14:creationId xmlns:p14="http://schemas.microsoft.com/office/powerpoint/2010/main" val="397253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Points of Entry </a:t>
            </a:r>
          </a:p>
        </p:txBody>
      </p:sp>
      <p:graphicFrame>
        <p:nvGraphicFramePr>
          <p:cNvPr id="5" name="Diagram 4" descr="Pt presents to ED for OD and is triaged by PRC and connects patient to CHW&#10;Rehab&#10;IOP with OTP&#10;Outpatient MOUD Induction&#10;Referral to Counseling&#10;CHW connects patient to Community Resources&#10;Community Recovery Resources&#10;">
            <a:extLst>
              <a:ext uri="{FF2B5EF4-FFF2-40B4-BE49-F238E27FC236}">
                <a16:creationId xmlns:a16="http://schemas.microsoft.com/office/drawing/2014/main" id="{7598F686-34BA-A186-B383-A3D7EEFD76CD}"/>
              </a:ext>
            </a:extLst>
          </p:cNvPr>
          <p:cNvGraphicFramePr/>
          <p:nvPr>
            <p:extLst>
              <p:ext uri="{D42A27DB-BD31-4B8C-83A1-F6EECF244321}">
                <p14:modId xmlns:p14="http://schemas.microsoft.com/office/powerpoint/2010/main" val="3178832473"/>
              </p:ext>
            </p:extLst>
          </p:nvPr>
        </p:nvGraphicFramePr>
        <p:xfrm>
          <a:off x="1341083" y="903642"/>
          <a:ext cx="10509634" cy="5715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F9ADE9F-0A47-D728-2C9F-7D0E935EE3C9}"/>
              </a:ext>
            </a:extLst>
          </p:cNvPr>
          <p:cNvSpPr txBox="1"/>
          <p:nvPr/>
        </p:nvSpPr>
        <p:spPr>
          <a:xfrm>
            <a:off x="1510042" y="5528802"/>
            <a:ext cx="2814425" cy="1169551"/>
          </a:xfrm>
          <a:prstGeom prst="rect">
            <a:avLst/>
          </a:prstGeom>
          <a:noFill/>
        </p:spPr>
        <p:txBody>
          <a:bodyPr wrap="none" rtlCol="0">
            <a:spAutoFit/>
          </a:bodyPr>
          <a:lstStyle/>
          <a:p>
            <a:r>
              <a:rPr lang="en-US" sz="1400" dirty="0"/>
              <a:t>Pt = Patient</a:t>
            </a:r>
          </a:p>
          <a:p>
            <a:r>
              <a:rPr lang="en-US" sz="1400" dirty="0"/>
              <a:t>OD = Opioid Overdose</a:t>
            </a:r>
          </a:p>
          <a:p>
            <a:r>
              <a:rPr lang="en-US" sz="1400" dirty="0"/>
              <a:t>PRC = Peer Recovery Coach</a:t>
            </a:r>
          </a:p>
          <a:p>
            <a:r>
              <a:rPr lang="en-US" sz="1400" dirty="0"/>
              <a:t>CHW = Community Health Worker</a:t>
            </a:r>
          </a:p>
          <a:p>
            <a:r>
              <a:rPr lang="en-US" sz="1400" dirty="0"/>
              <a:t>IOP =  Intensive Outpatient Program</a:t>
            </a:r>
          </a:p>
        </p:txBody>
      </p:sp>
      <p:sp>
        <p:nvSpPr>
          <p:cNvPr id="4" name="Slide Number Placeholder 3">
            <a:extLst>
              <a:ext uri="{FF2B5EF4-FFF2-40B4-BE49-F238E27FC236}">
                <a16:creationId xmlns:a16="http://schemas.microsoft.com/office/drawing/2014/main" id="{1A012332-99BB-1D4B-8EEA-07614FD194A8}"/>
              </a:ext>
              <a:ext uri="{C183D7F6-B498-43B3-948B-1728B52AA6E4}">
                <adec:decorative xmlns:adec="http://schemas.microsoft.com/office/drawing/2017/decorative" val="1"/>
              </a:ext>
            </a:extLst>
          </p:cNvPr>
          <p:cNvSpPr>
            <a:spLocks noGrp="1"/>
          </p:cNvSpPr>
          <p:nvPr>
            <p:ph type="sldNum" sz="quarter" idx="12"/>
          </p:nvPr>
        </p:nvSpPr>
        <p:spPr/>
        <p:txBody>
          <a:bodyPr/>
          <a:lstStyle/>
          <a:p>
            <a:fld id="{3CD2DEDC-25CC-0849-B9FF-1985DFCBBFEC}" type="slidenum">
              <a:rPr lang="en-US" smtClean="0"/>
              <a:pPr/>
              <a:t>9</a:t>
            </a:fld>
            <a:endParaRPr lang="en-US"/>
          </a:p>
        </p:txBody>
      </p:sp>
    </p:spTree>
    <p:extLst>
      <p:ext uri="{BB962C8B-B14F-4D97-AF65-F5344CB8AC3E}">
        <p14:creationId xmlns:p14="http://schemas.microsoft.com/office/powerpoint/2010/main" val="2861263773"/>
      </p:ext>
    </p:extLst>
  </p:cSld>
  <p:clrMapOvr>
    <a:masterClrMapping/>
  </p:clrMapOvr>
</p:sld>
</file>

<file path=ppt/theme/theme1.xml><?xml version="1.0" encoding="utf-8"?>
<a:theme xmlns:a="http://schemas.openxmlformats.org/drawingml/2006/main" name="Office Theme">
  <a:themeElements>
    <a:clrScheme name="CMS">
      <a:dk1>
        <a:srgbClr val="000000"/>
      </a:dk1>
      <a:lt1>
        <a:srgbClr val="FFFFFF"/>
      </a:lt1>
      <a:dk2>
        <a:srgbClr val="44546A"/>
      </a:dk2>
      <a:lt2>
        <a:srgbClr val="E7E6E6"/>
      </a:lt2>
      <a:accent1>
        <a:srgbClr val="054091"/>
      </a:accent1>
      <a:accent2>
        <a:srgbClr val="F3D04B"/>
      </a:accent2>
      <a:accent3>
        <a:srgbClr val="A5A5A5"/>
      </a:accent3>
      <a:accent4>
        <a:srgbClr val="3F9537"/>
      </a:accent4>
      <a:accent5>
        <a:srgbClr val="61A2D8"/>
      </a:accent5>
      <a:accent6>
        <a:srgbClr val="F7954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ra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5">
      <a:majorFont>
        <a:latin typeface="Segoe UI Historic"/>
        <a:ea typeface=""/>
        <a:cs typeface=""/>
      </a:majorFont>
      <a:minorFont>
        <a:latin typeface="Segoe UI"/>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4.xml><?xml version="1.0" encoding="utf-8"?>
<a:theme xmlns:a="http://schemas.openxmlformats.org/drawingml/2006/main" name="2_Office Theme">
  <a:themeElements>
    <a:clrScheme name="Custom 11">
      <a:dk1>
        <a:srgbClr val="0E406A"/>
      </a:dk1>
      <a:lt1>
        <a:sysClr val="window" lastClr="FFFFFF"/>
      </a:lt1>
      <a:dk2>
        <a:srgbClr val="0E406A"/>
      </a:dk2>
      <a:lt2>
        <a:srgbClr val="E2DFDA"/>
      </a:lt2>
      <a:accent1>
        <a:srgbClr val="796E66"/>
      </a:accent1>
      <a:accent2>
        <a:srgbClr val="0E406A"/>
      </a:accent2>
      <a:accent3>
        <a:srgbClr val="E2DFDA"/>
      </a:accent3>
      <a:accent4>
        <a:srgbClr val="D34927"/>
      </a:accent4>
      <a:accent5>
        <a:srgbClr val="037FAE"/>
      </a:accent5>
      <a:accent6>
        <a:srgbClr val="EEB5A7"/>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0E406A"/>
      </a:accent1>
      <a:accent2>
        <a:srgbClr val="037FAE"/>
      </a:accent2>
      <a:accent3>
        <a:srgbClr val="B6B0A2"/>
      </a:accent3>
      <a:accent4>
        <a:srgbClr val="000000"/>
      </a:accent4>
      <a:accent5>
        <a:srgbClr val="D34727"/>
      </a:accent5>
      <a:accent6>
        <a:srgbClr val="E2DFDA"/>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278d8c-ab87-4b69-ab61-941c8e20b4b2">
      <Terms xmlns="http://schemas.microsoft.com/office/infopath/2007/PartnerControls"/>
    </lcf76f155ced4ddcb4097134ff3c332f>
    <TaxCatchAll xmlns="c0daa3f2-deb3-4a6d-a4db-b78ebdec85d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55C478EA8ECB43AC45B08998AAB3C0" ma:contentTypeVersion="15" ma:contentTypeDescription="Create a new document." ma:contentTypeScope="" ma:versionID="69cc83fdf080a43c4865e224da48b490">
  <xsd:schema xmlns:xsd="http://www.w3.org/2001/XMLSchema" xmlns:xs="http://www.w3.org/2001/XMLSchema" xmlns:p="http://schemas.microsoft.com/office/2006/metadata/properties" xmlns:ns2="e6278d8c-ab87-4b69-ab61-941c8e20b4b2" xmlns:ns3="c0daa3f2-deb3-4a6d-a4db-b78ebdec85d7" targetNamespace="http://schemas.microsoft.com/office/2006/metadata/properties" ma:root="true" ma:fieldsID="6d258ec195e5d0f9e8836191a59aee96" ns2:_="" ns3:_="">
    <xsd:import namespace="e6278d8c-ab87-4b69-ab61-941c8e20b4b2"/>
    <xsd:import namespace="c0daa3f2-deb3-4a6d-a4db-b78ebdec85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78d8c-ab87-4b69-ab61-941c8e20b4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936e6f8-e2df-45c6-a95f-b278acb885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daa3f2-deb3-4a6d-a4db-b78ebdec85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71a142c-6378-42ce-a9a9-9a21abbe8129}" ma:internalName="TaxCatchAll" ma:showField="CatchAllData" ma:web="c0daa3f2-deb3-4a6d-a4db-b78ebdec85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CF5BF3-58A8-4688-9A6D-4359A8E03D8B}">
  <ds:schemaRefs>
    <ds:schemaRef ds:uri="http://schemas.microsoft.com/sharepoint/v3/contenttype/forms"/>
  </ds:schemaRefs>
</ds:datastoreItem>
</file>

<file path=customXml/itemProps2.xml><?xml version="1.0" encoding="utf-8"?>
<ds:datastoreItem xmlns:ds="http://schemas.openxmlformats.org/officeDocument/2006/customXml" ds:itemID="{6628D01C-873A-4F12-91BB-30039819B349}">
  <ds:schemaRefs>
    <ds:schemaRef ds:uri="http://schemas.microsoft.com/office/2006/documentManagement/types"/>
    <ds:schemaRef ds:uri="http://www.w3.org/XML/1998/namespace"/>
    <ds:schemaRef ds:uri="http://purl.org/dc/elements/1.1/"/>
    <ds:schemaRef ds:uri="http://schemas.microsoft.com/office/infopath/2007/PartnerControls"/>
    <ds:schemaRef ds:uri="http://purl.org/dc/dcmitype/"/>
    <ds:schemaRef ds:uri="http://purl.org/dc/terms/"/>
    <ds:schemaRef ds:uri="e6278d8c-ab87-4b69-ab61-941c8e20b4b2"/>
    <ds:schemaRef ds:uri="http://schemas.openxmlformats.org/package/2006/metadata/core-properties"/>
    <ds:schemaRef ds:uri="c0daa3f2-deb3-4a6d-a4db-b78ebdec85d7"/>
    <ds:schemaRef ds:uri="http://schemas.microsoft.com/office/2006/metadata/properties"/>
  </ds:schemaRefs>
</ds:datastoreItem>
</file>

<file path=customXml/itemProps3.xml><?xml version="1.0" encoding="utf-8"?>
<ds:datastoreItem xmlns:ds="http://schemas.openxmlformats.org/officeDocument/2006/customXml" ds:itemID="{87B51A87-2291-44FD-866B-DBB03357DBF5}">
  <ds:schemaRefs>
    <ds:schemaRef ds:uri="c0daa3f2-deb3-4a6d-a4db-b78ebdec85d7"/>
    <ds:schemaRef ds:uri="e6278d8c-ab87-4b69-ab61-941c8e20b4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1303</TotalTime>
  <Words>3005</Words>
  <Application>Microsoft Office PowerPoint</Application>
  <PresentationFormat>Widescreen</PresentationFormat>
  <Paragraphs>412</Paragraphs>
  <Slides>48</Slides>
  <Notes>25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48</vt:i4>
      </vt:variant>
    </vt:vector>
  </HeadingPairs>
  <TitlesOfParts>
    <vt:vector size="65" baseType="lpstr">
      <vt:lpstr>STXihei</vt:lpstr>
      <vt:lpstr>Arial</vt:lpstr>
      <vt:lpstr>Calibri</vt:lpstr>
      <vt:lpstr>Calibri heading</vt:lpstr>
      <vt:lpstr>Calibri Light</vt:lpstr>
      <vt:lpstr>Courier New</vt:lpstr>
      <vt:lpstr>Segoe UI</vt:lpstr>
      <vt:lpstr>Segoe UI Historic</vt:lpstr>
      <vt:lpstr>Symbol</vt:lpstr>
      <vt:lpstr>Times New Roman</vt:lpstr>
      <vt:lpstr>Wingdings 2</vt:lpstr>
      <vt:lpstr>Office Theme</vt:lpstr>
      <vt:lpstr>1_Office Theme</vt:lpstr>
      <vt:lpstr>1_Frame</vt:lpstr>
      <vt:lpstr>2_Office Theme</vt:lpstr>
      <vt:lpstr>3_Office Theme</vt:lpstr>
      <vt:lpstr>4_Office Theme</vt:lpstr>
      <vt:lpstr>Sustaining Recovery for Patients on MOUD–Part 1 </vt:lpstr>
      <vt:lpstr>QIN-QIO Partnership to Address the Opioid Epidemic</vt:lpstr>
      <vt:lpstr>Learning Objectives</vt:lpstr>
      <vt:lpstr>Guest Speakers</vt:lpstr>
      <vt:lpstr>MOUD through Primary Care</vt:lpstr>
      <vt:lpstr>MOUD through Primary Care </vt:lpstr>
      <vt:lpstr>MOUD Through Primary Care  </vt:lpstr>
      <vt:lpstr>Points of Entry</vt:lpstr>
      <vt:lpstr>Points of Entry </vt:lpstr>
      <vt:lpstr>Clinic Flow</vt:lpstr>
      <vt:lpstr>Pitfalls</vt:lpstr>
      <vt:lpstr>Patient Support</vt:lpstr>
      <vt:lpstr>North Dakota Health &amp; Human Services</vt:lpstr>
      <vt:lpstr>History and Gaps </vt:lpstr>
      <vt:lpstr>North Dakota Behavioral Health System Study April 2018</vt:lpstr>
      <vt:lpstr>Solutions</vt:lpstr>
      <vt:lpstr>Decision Points</vt:lpstr>
      <vt:lpstr>Free Through Recovery</vt:lpstr>
      <vt:lpstr>Free Through Recovery </vt:lpstr>
      <vt:lpstr>Free Through Recovery  </vt:lpstr>
      <vt:lpstr>Free Through Recovery   </vt:lpstr>
      <vt:lpstr>Free Through Recovery    </vt:lpstr>
      <vt:lpstr>Implementation Tasks</vt:lpstr>
      <vt:lpstr>Successes/Challenges</vt:lpstr>
      <vt:lpstr>Community Connect</vt:lpstr>
      <vt:lpstr>Expansion Beyond DOCR Specific Population</vt:lpstr>
      <vt:lpstr>Successes/Challenges </vt:lpstr>
      <vt:lpstr>1915(i) </vt:lpstr>
      <vt:lpstr>What is the 1915(i)        </vt:lpstr>
      <vt:lpstr>Target Population</vt:lpstr>
      <vt:lpstr>1915(i) Services</vt:lpstr>
      <vt:lpstr>Individual Enrollment</vt:lpstr>
      <vt:lpstr>Benefits</vt:lpstr>
      <vt:lpstr>Other Support Programs</vt:lpstr>
      <vt:lpstr>Adult and Aging </vt:lpstr>
      <vt:lpstr>Identified Needs</vt:lpstr>
      <vt:lpstr>Peer Support and Adult and Aging Services</vt:lpstr>
      <vt:lpstr>Transition Services</vt:lpstr>
      <vt:lpstr>Housing Navigation Services</vt:lpstr>
      <vt:lpstr>State Funded Services</vt:lpstr>
      <vt:lpstr>Contact Information</vt:lpstr>
      <vt:lpstr>Meet One of Our Upcoming Speakers</vt:lpstr>
      <vt:lpstr>Questions</vt:lpstr>
      <vt:lpstr>Your State-Specific QIO Point of Contact</vt:lpstr>
      <vt:lpstr>White House Opioid Challenge</vt:lpstr>
      <vt:lpstr>What’s Next</vt:lpstr>
      <vt:lpstr>Certificate of Attendance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Sustaining Recovery for Patients on MOUD–Part 1 </dc:title>
  <dc:subject>Ensuring Medication for Opioid Use Disorder (MOUD) Treatment through the Care Continuum Webinar Series</dc:subject>
  <dc:creator>In partnership with all Quality Innovation Network-Quality Improvement Organizations</dc:creator>
  <cp:keywords>QIN-QIO, MOUD, recovery, patients, medication, Opioid</cp:keywords>
  <dc:description/>
  <cp:lastModifiedBy>Jenna Zubia</cp:lastModifiedBy>
  <cp:revision>28</cp:revision>
  <dcterms:created xsi:type="dcterms:W3CDTF">2021-07-12T22:38:23Z</dcterms:created>
  <dcterms:modified xsi:type="dcterms:W3CDTF">2024-10-04T18:23:16Z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0x010100D055C478EA8ECB43AC45B08998AAB3C0</vt:lpwstr>
  </property>
  <property fmtid="{D5CDD505-2E9C-101B-9397-08002B2CF9AE}" pid="3" name="MediaServiceImageTags">
    <vt:lpwstr/>
  </property>
</Properties>
</file>