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2"/>
  </p:notesMasterIdLst>
  <p:handoutMasterIdLst>
    <p:handoutMasterId r:id="rId33"/>
  </p:handoutMasterIdLst>
  <p:sldIdLst>
    <p:sldId id="265" r:id="rId5"/>
    <p:sldId id="259" r:id="rId6"/>
    <p:sldId id="260" r:id="rId7"/>
    <p:sldId id="262" r:id="rId8"/>
    <p:sldId id="268" r:id="rId9"/>
    <p:sldId id="269" r:id="rId10"/>
    <p:sldId id="270" r:id="rId11"/>
    <p:sldId id="288" r:id="rId12"/>
    <p:sldId id="285" r:id="rId13"/>
    <p:sldId id="289" r:id="rId14"/>
    <p:sldId id="271" r:id="rId15"/>
    <p:sldId id="279" r:id="rId16"/>
    <p:sldId id="280" r:id="rId17"/>
    <p:sldId id="278" r:id="rId18"/>
    <p:sldId id="297" r:id="rId19"/>
    <p:sldId id="294" r:id="rId20"/>
    <p:sldId id="277" r:id="rId21"/>
    <p:sldId id="276" r:id="rId22"/>
    <p:sldId id="275" r:id="rId23"/>
    <p:sldId id="273" r:id="rId24"/>
    <p:sldId id="295" r:id="rId25"/>
    <p:sldId id="296" r:id="rId26"/>
    <p:sldId id="272" r:id="rId27"/>
    <p:sldId id="281" r:id="rId28"/>
    <p:sldId id="282" r:id="rId29"/>
    <p:sldId id="287" r:id="rId30"/>
    <p:sldId id="26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len Anderson" initials="EA" lastIdx="3" clrIdx="0">
    <p:extLst/>
  </p:cmAuthor>
  <p:cmAuthor id="2" name="Perry, Melissa" initials="P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0" autoAdjust="0"/>
    <p:restoredTop sz="93685" autoAdjust="0"/>
  </p:normalViewPr>
  <p:slideViewPr>
    <p:cSldViewPr>
      <p:cViewPr varScale="1">
        <p:scale>
          <a:sx n="47" d="100"/>
          <a:sy n="47" d="100"/>
        </p:scale>
        <p:origin x="558" y="54"/>
      </p:cViewPr>
      <p:guideLst>
        <p:guide orient="horz" pos="2160"/>
        <p:guide pos="2880"/>
      </p:guideLst>
    </p:cSldViewPr>
  </p:slideViewPr>
  <p:outlineViewPr>
    <p:cViewPr>
      <p:scale>
        <a:sx n="33" d="100"/>
        <a:sy n="33" d="100"/>
      </p:scale>
      <p:origin x="0" y="-32632"/>
    </p:cViewPr>
  </p:outlineViewPr>
  <p:notesTextViewPr>
    <p:cViewPr>
      <p:scale>
        <a:sx n="1" d="1"/>
        <a:sy n="1" d="1"/>
      </p:scale>
      <p:origin x="0" y="0"/>
    </p:cViewPr>
  </p:notesTextViewPr>
  <p:sorterViewPr>
    <p:cViewPr>
      <p:scale>
        <a:sx n="66" d="100"/>
        <a:sy n="66" d="100"/>
      </p:scale>
      <p:origin x="0" y="0"/>
    </p:cViewPr>
  </p:sorterViewPr>
  <p:notesViewPr>
    <p:cSldViewPr>
      <p:cViewPr>
        <p:scale>
          <a:sx n="83" d="100"/>
          <a:sy n="83" d="100"/>
        </p:scale>
        <p:origin x="3352" y="-8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938867" y="369711"/>
            <a:ext cx="2971800" cy="457200"/>
          </a:xfrm>
          <a:prstGeom prst="rect">
            <a:avLst/>
          </a:prstGeom>
        </p:spPr>
        <p:txBody>
          <a:bodyPr vert="horz" lIns="91440" tIns="45720" rIns="91440" bIns="45720" rtlCol="0"/>
          <a:lstStyle>
            <a:lvl1pPr algn="l">
              <a:defRPr sz="1200"/>
            </a:lvl1pPr>
          </a:lstStyle>
          <a:p>
            <a:pPr algn="ctr"/>
            <a:r>
              <a:rPr lang="en-US" dirty="0">
                <a:latin typeface="Times New Roman" panose="02020603050405020304" pitchFamily="18" charset="0"/>
                <a:cs typeface="Times New Roman" panose="02020603050405020304" pitchFamily="18" charset="0"/>
              </a:rPr>
              <a:t>Presentation Title</a:t>
            </a:r>
          </a:p>
        </p:txBody>
      </p:sp>
      <p:sp>
        <p:nvSpPr>
          <p:cNvPr id="5" name="Slide Number Placeholder 4"/>
          <p:cNvSpPr>
            <a:spLocks noGrp="1"/>
          </p:cNvSpPr>
          <p:nvPr>
            <p:ph type="sldNum" sz="quarter" idx="3"/>
          </p:nvPr>
        </p:nvSpPr>
        <p:spPr>
          <a:xfrm>
            <a:off x="1629651" y="8424333"/>
            <a:ext cx="3595878" cy="457200"/>
          </a:xfrm>
          <a:prstGeom prst="rect">
            <a:avLst/>
          </a:prstGeom>
        </p:spPr>
        <p:txBody>
          <a:bodyPr vert="horz" lIns="91440" tIns="45720" rIns="91440" bIns="45720" rtlCol="0" anchor="b"/>
          <a:lstStyle>
            <a:lvl1pPr algn="r">
              <a:defRPr sz="1200"/>
            </a:lvl1pPr>
          </a:lstStyle>
          <a:p>
            <a:pPr algn="ctr"/>
            <a:r>
              <a:rPr lang="en-US" dirty="0">
                <a:latin typeface="Times New Roman" panose="02020603050405020304" pitchFamily="18" charset="0"/>
                <a:cs typeface="Times New Roman" panose="02020603050405020304" pitchFamily="18" charset="0"/>
              </a:rPr>
              <a:t>Health Services Advisory Group, Inc.</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t>
            </a:r>
            <a:fld id="{C421F214-65C1-4BD1-A29A-E6049B2E585B}" type="slidenum">
              <a:rPr lang="en-US" smtClean="0">
                <a:latin typeface="Times New Roman" panose="02020603050405020304" pitchFamily="18" charset="0"/>
                <a:cs typeface="Times New Roman" panose="02020603050405020304" pitchFamily="18" charset="0"/>
              </a:rPr>
              <a:pPr algn="ctr"/>
              <a:t>‹#›</a:t>
            </a:fld>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08219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821E7E-F56A-4A6E-8EBB-DFE43C9C1E83}" type="datetimeFigureOut">
              <a:rPr lang="en-US" smtClean="0"/>
              <a:t>4/5/2018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478A91-E263-46B9-A7AE-71D8ABBACD49}" type="slidenum">
              <a:rPr lang="en-US" smtClean="0"/>
              <a:t>‹#›</a:t>
            </a:fld>
            <a:endParaRPr lang="en-US"/>
          </a:p>
        </p:txBody>
      </p:sp>
    </p:spTree>
    <p:extLst>
      <p:ext uri="{BB962C8B-B14F-4D97-AF65-F5344CB8AC3E}">
        <p14:creationId xmlns:p14="http://schemas.microsoft.com/office/powerpoint/2010/main" val="1038006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1</a:t>
            </a:fld>
            <a:endParaRPr lang="en-US"/>
          </a:p>
        </p:txBody>
      </p:sp>
    </p:spTree>
    <p:extLst>
      <p:ext uri="{BB962C8B-B14F-4D97-AF65-F5344CB8AC3E}">
        <p14:creationId xmlns:p14="http://schemas.microsoft.com/office/powerpoint/2010/main" val="1183686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Universal Behavior Precautions are</a:t>
            </a:r>
            <a:r>
              <a:rPr lang="en-US" baseline="0" dirty="0"/>
              <a:t> all about being</a:t>
            </a:r>
            <a:r>
              <a:rPr lang="en-US" dirty="0"/>
              <a:t> proactive, rather than reactive.  They are about defusing and de-escalating a situation BEFORE it gets out of control.  </a:t>
            </a:r>
          </a:p>
          <a:p>
            <a:endParaRPr lang="en-US" dirty="0"/>
          </a:p>
          <a:p>
            <a:pPr marL="171450" indent="-171450">
              <a:buFontTx/>
              <a:buChar char="-"/>
            </a:pPr>
            <a:r>
              <a:rPr lang="en-US" baseline="0" dirty="0"/>
              <a:t>To be proactive, we need to recognize the signs of escalation:  The person’s voice becomes louder, they fidget or squirm, they may move their hands or head and lean forward as they talk, and they may make verbal sounds like loud sighing, mmm-huh, </a:t>
            </a:r>
            <a:r>
              <a:rPr lang="en-US" baseline="0" dirty="0" err="1"/>
              <a:t>pfffftt</a:t>
            </a:r>
            <a:r>
              <a:rPr lang="en-US" baseline="0" dirty="0"/>
              <a:t>, etc. &lt;illustrate&gt;.  </a:t>
            </a:r>
          </a:p>
          <a:p>
            <a:pPr marL="171450" indent="-171450">
              <a:buFontTx/>
              <a:buChar char="-"/>
            </a:pPr>
            <a:endParaRPr lang="en-US" baseline="0" dirty="0"/>
          </a:p>
          <a:p>
            <a:pPr marL="171450" indent="-171450">
              <a:buFontTx/>
              <a:buChar char="-"/>
            </a:pPr>
            <a:r>
              <a:rPr lang="en-US" baseline="0" dirty="0"/>
              <a:t>Typically, you will see a gradual build-up of energy and intensity in the person as you interact with them, but there are some people who go from 0 to 60 rather quickly,.  Either way, when you begin to notice these signs of escalation, it is time to take action to defuse the situation by using de-escalation techniques.</a:t>
            </a:r>
          </a:p>
          <a:p>
            <a:pPr marL="171450" indent="-171450">
              <a:buFontTx/>
              <a:buChar char="-"/>
            </a:pPr>
            <a:endParaRPr lang="en-US" baseline="0" dirty="0"/>
          </a:p>
          <a:p>
            <a:pPr marL="171450" indent="-171450">
              <a:buFontTx/>
              <a:buChar cha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11</a:t>
            </a:fld>
            <a:endParaRPr lang="en-US"/>
          </a:p>
        </p:txBody>
      </p:sp>
    </p:spTree>
    <p:extLst>
      <p:ext uri="{BB962C8B-B14F-4D97-AF65-F5344CB8AC3E}">
        <p14:creationId xmlns:p14="http://schemas.microsoft.com/office/powerpoint/2010/main" val="3499961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a:t>Because an escalating situation can upset other patients and family members in the vicinity and even become physical, it is important for staff to intervene by relocating the individual to an exam room, the clinic manager’s office, or another quiet location.  Reducing stimulation so that all parties can communicate more effectively can interrupt escalation and defuse a potentially volatile situation. </a:t>
            </a:r>
          </a:p>
          <a:p>
            <a:pPr marL="171450" indent="-171450">
              <a:buFontTx/>
              <a:buChar char="-"/>
            </a:pPr>
            <a:endParaRPr lang="en-US" baseline="0" dirty="0"/>
          </a:p>
          <a:p>
            <a:pPr marL="171450" indent="-171450">
              <a:buFontTx/>
              <a:buChar char="-"/>
            </a:pPr>
            <a:r>
              <a:rPr lang="en-US" baseline="0" dirty="0"/>
              <a:t>Inform the patient or family member about any delays or changes, and offer alternatives – give them choices – whenever possible.  </a:t>
            </a:r>
          </a:p>
          <a:p>
            <a:pPr marL="171450" indent="-171450">
              <a:buFontTx/>
              <a:buChar char="-"/>
            </a:pPr>
            <a:endParaRPr lang="en-US" baseline="0" dirty="0"/>
          </a:p>
          <a:p>
            <a:pPr marL="171450" indent="-171450">
              <a:buFontTx/>
              <a:buChar char="-"/>
            </a:pPr>
            <a:r>
              <a:rPr lang="en-US" baseline="0" dirty="0"/>
              <a:t>Because a person’s auditory processing abilities decrease as their emotions increase, we need to optimize their ability to hear what you are saying and respond appropriately.  A noisy waiting room or treatment floor with other people present is typically not the optimal place to resolve a conflict.</a:t>
            </a:r>
            <a:endParaRPr lang="en-US" dirty="0"/>
          </a:p>
          <a:p>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12</a:t>
            </a:fld>
            <a:endParaRPr lang="en-US"/>
          </a:p>
        </p:txBody>
      </p:sp>
    </p:spTree>
    <p:extLst>
      <p:ext uri="{BB962C8B-B14F-4D97-AF65-F5344CB8AC3E}">
        <p14:creationId xmlns:p14="http://schemas.microsoft.com/office/powerpoint/2010/main" val="1533781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aseline="0" dirty="0"/>
              <a:t>   </a:t>
            </a:r>
            <a:r>
              <a:rPr lang="en-US" dirty="0"/>
              <a:t>Arguing, defending actions</a:t>
            </a:r>
            <a:r>
              <a:rPr lang="en-US" baseline="0" dirty="0"/>
              <a:t> taken previously, and responding to every point the person makes with a counter-point of your own will not de-escalate the situation and may, in fact, result in escalation of the person’s anger.</a:t>
            </a:r>
            <a:endParaRPr lang="en-US" dirty="0"/>
          </a:p>
          <a:p>
            <a:endParaRPr lang="en-US" dirty="0"/>
          </a:p>
          <a:p>
            <a:pPr marL="171450" indent="-171450">
              <a:buFontTx/>
              <a:buChar char="-"/>
            </a:pPr>
            <a:r>
              <a:rPr lang="en-US" baseline="0" dirty="0"/>
              <a:t>Avoid standing with your arms crossed or hands on your hips because most people interpret these postures as threatening or aggressive.  Offer the upset person a chair and the opportunity to sit if they are not already sitting, and then sit down so that you can talk with them on their level.  </a:t>
            </a:r>
          </a:p>
          <a:p>
            <a:pPr marL="171450" indent="-171450">
              <a:buFontTx/>
              <a:buChar char="-"/>
            </a:pPr>
            <a:endParaRPr lang="en-US" baseline="0" dirty="0"/>
          </a:p>
          <a:p>
            <a:pPr marL="171450" indent="-171450">
              <a:buFontTx/>
              <a:buChar char="-"/>
            </a:pPr>
            <a:r>
              <a:rPr lang="en-US" baseline="0" dirty="0"/>
              <a:t>Speak calmly and slowly but firmly about the limits of the situation, i.e., “We do not have any open chairs on the first shift, but I can put you on the waiting list.”</a:t>
            </a:r>
          </a:p>
          <a:p>
            <a:pPr marL="171450" indent="-171450">
              <a:buFontTx/>
              <a:buChar char="-"/>
            </a:pPr>
            <a:endParaRPr lang="en-US" baseline="0" dirty="0"/>
          </a:p>
          <a:p>
            <a:pPr marL="171450" indent="-171450">
              <a:buFontTx/>
              <a:buChar char="-"/>
            </a:pPr>
            <a:r>
              <a:rPr lang="en-US" baseline="0" dirty="0"/>
              <a:t>Give the upset person plenty of space – do not invade their personal space.  An inappropriately-timed touch of the hand or arm can be considered condescending or even threatening.</a:t>
            </a:r>
          </a:p>
          <a:p>
            <a:pPr marL="171450" indent="-171450">
              <a:buFontTx/>
              <a:buChar char="-"/>
            </a:pPr>
            <a:endParaRPr lang="en-US" baseline="0" dirty="0"/>
          </a:p>
          <a:p>
            <a:pPr marL="171450" indent="-171450">
              <a:buFontTx/>
              <a:buChar char="-"/>
            </a:pPr>
            <a:r>
              <a:rPr lang="en-US" baseline="0" dirty="0"/>
              <a:t>Allow the patient or family member some time to tell their story and express their feelings about the situation.  Venting can be cathartic, and perceiving that they have been heard can result in de-escalation.  </a:t>
            </a:r>
          </a:p>
          <a:p>
            <a:pPr marL="171450" indent="-171450">
              <a:buFontTx/>
              <a:buChar char="-"/>
            </a:pPr>
            <a:endParaRPr lang="en-US" baseline="0" dirty="0"/>
          </a:p>
          <a:p>
            <a:pPr marL="171450" indent="-171450">
              <a:buFontTx/>
              <a:buChar char="-"/>
            </a:pPr>
            <a:r>
              <a:rPr lang="en-US" baseline="0" dirty="0"/>
              <a:t>Responding to verbal attacks only serves to personalize the issue and escalate the situation.</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13</a:t>
            </a:fld>
            <a:endParaRPr lang="en-US"/>
          </a:p>
        </p:txBody>
      </p:sp>
    </p:spTree>
    <p:extLst>
      <p:ext uri="{BB962C8B-B14F-4D97-AF65-F5344CB8AC3E}">
        <p14:creationId xmlns:p14="http://schemas.microsoft.com/office/powerpoint/2010/main" val="192392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aseline="0" dirty="0"/>
              <a:t> A patient </a:t>
            </a:r>
            <a:r>
              <a:rPr lang="en-US" dirty="0"/>
              <a:t>cares about his</a:t>
            </a:r>
            <a:r>
              <a:rPr lang="en-US" baseline="0" dirty="0"/>
              <a:t> or her needs being met – whether for </a:t>
            </a:r>
            <a:r>
              <a:rPr lang="en-US" dirty="0"/>
              <a:t>symptom relief, a schedule that is not working, or their perception of being ignored – and not about the rules and regulations of our alphabet soup of regulatory bodies.</a:t>
            </a:r>
          </a:p>
          <a:p>
            <a:endParaRPr lang="en-US" dirty="0"/>
          </a:p>
          <a:p>
            <a:r>
              <a:rPr lang="en-US" dirty="0"/>
              <a:t>-</a:t>
            </a:r>
            <a:r>
              <a:rPr lang="en-US" baseline="0" dirty="0"/>
              <a:t> </a:t>
            </a:r>
            <a:r>
              <a:rPr lang="en-US" dirty="0"/>
              <a:t>Phrase issues based on their purpose – </a:t>
            </a:r>
            <a:r>
              <a:rPr lang="en-US" b="1" dirty="0"/>
              <a:t>such as patient safety or healthcare issues </a:t>
            </a:r>
            <a:r>
              <a:rPr lang="en-US" dirty="0"/>
              <a:t>- not because of a rule or policy that the clinic must follow.  An example would be</a:t>
            </a:r>
            <a:r>
              <a:rPr lang="en-US" baseline="0" dirty="0"/>
              <a:t> when a family member is upset about being asked to stay in the waiting room during changeover.  Instead of quoting the regulation, you can say, “We ask family members to remain in the waiting room until all patients in the pod are on their dialysis machines because we want you and your loved one to be safe.”  If the person asks about the specific safety concerns, you can explain about the risk of their exposure to blood during cannulation and the risk to their loved one of an infected access or venous catheter during cannulation.</a:t>
            </a:r>
            <a:endParaRPr lang="en-US" dirty="0"/>
          </a:p>
          <a:p>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14</a:t>
            </a:fld>
            <a:endParaRPr lang="en-US"/>
          </a:p>
        </p:txBody>
      </p:sp>
    </p:spTree>
    <p:extLst>
      <p:ext uri="{BB962C8B-B14F-4D97-AF65-F5344CB8AC3E}">
        <p14:creationId xmlns:p14="http://schemas.microsoft.com/office/powerpoint/2010/main" val="3619635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15</a:t>
            </a:fld>
            <a:endParaRPr lang="en-US"/>
          </a:p>
        </p:txBody>
      </p:sp>
    </p:spTree>
    <p:extLst>
      <p:ext uri="{BB962C8B-B14F-4D97-AF65-F5344CB8AC3E}">
        <p14:creationId xmlns:p14="http://schemas.microsoft.com/office/powerpoint/2010/main" val="1909907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 is the correct answer</a:t>
            </a:r>
          </a:p>
          <a:p>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16</a:t>
            </a:fld>
            <a:endParaRPr lang="en-US"/>
          </a:p>
        </p:txBody>
      </p:sp>
    </p:spTree>
    <p:extLst>
      <p:ext uri="{BB962C8B-B14F-4D97-AF65-F5344CB8AC3E}">
        <p14:creationId xmlns:p14="http://schemas.microsoft.com/office/powerpoint/2010/main" val="3516555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If a</a:t>
            </a:r>
            <a:r>
              <a:rPr lang="en-US" baseline="0" dirty="0"/>
              <a:t> family member, caregiver or friend is available to help calm the patient, do not hesitate to ask for their assistance.  Their presence may be comforting and calming to the person, and they may be able to help facilitate communication between the patient and staff. </a:t>
            </a:r>
          </a:p>
          <a:p>
            <a:pPr marL="171450" indent="-171450">
              <a:buFontTx/>
              <a:buChar char="-"/>
            </a:pPr>
            <a:endParaRPr lang="en-US" baseline="0" dirty="0"/>
          </a:p>
          <a:p>
            <a:pPr marL="171450" indent="-171450">
              <a:buFontTx/>
              <a:buChar char="-"/>
            </a:pPr>
            <a:r>
              <a:rPr lang="en-US" baseline="0" dirty="0"/>
              <a:t>Limit the noise and traffic in the treatment area as much as you can, and keep your communication as simple and straightforward as possible.  Remember that the auditory processing abilities of the upset person may be decreased when emotions are running high.  </a:t>
            </a:r>
          </a:p>
          <a:p>
            <a:pPr marL="171450" indent="-171450">
              <a:buFontTx/>
              <a:buChar char="-"/>
            </a:pPr>
            <a:endParaRPr lang="en-US" baseline="0" dirty="0"/>
          </a:p>
          <a:p>
            <a:pPr marL="171450" indent="-171450">
              <a:buFontTx/>
              <a:buChar char="-"/>
            </a:pPr>
            <a:r>
              <a:rPr lang="en-US" dirty="0"/>
              <a:t>If,</a:t>
            </a:r>
            <a:r>
              <a:rPr lang="en-US" baseline="0" dirty="0"/>
              <a:t> despite your best efforts, the situation continues to escalate and the person’s behavior becomes physically aggressive, do not hesitate to call security or the police.  We have a responsibility to protect our patients, their family members and our staff.</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17</a:t>
            </a:fld>
            <a:endParaRPr lang="en-US"/>
          </a:p>
        </p:txBody>
      </p:sp>
    </p:spTree>
    <p:extLst>
      <p:ext uri="{BB962C8B-B14F-4D97-AF65-F5344CB8AC3E}">
        <p14:creationId xmlns:p14="http://schemas.microsoft.com/office/powerpoint/2010/main" val="1326123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Certainly in the case of an out-of-control patient or family member, and even with a patient for</a:t>
            </a:r>
            <a:r>
              <a:rPr lang="en-US" baseline="0" dirty="0"/>
              <a:t> whom de-escalation techniques were successful, an authority figure such as the clinic manager, facility administrator or medical director may need to talk with the patient about behaviors that are unacceptable and inappropriate in the clinic.  </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18</a:t>
            </a:fld>
            <a:endParaRPr lang="en-US"/>
          </a:p>
        </p:txBody>
      </p:sp>
    </p:spTree>
    <p:extLst>
      <p:ext uri="{BB962C8B-B14F-4D97-AF65-F5344CB8AC3E}">
        <p14:creationId xmlns:p14="http://schemas.microsoft.com/office/powerpoint/2010/main" val="3659037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Although it can be</a:t>
            </a:r>
            <a:r>
              <a:rPr lang="en-US" baseline="0" dirty="0"/>
              <a:t> quite challenging to remain calm and retain your professional demeanor when a patient loses control, it is essential.  </a:t>
            </a:r>
            <a:endParaRPr lang="en-US" dirty="0"/>
          </a:p>
          <a:p>
            <a:endParaRPr lang="en-US" dirty="0"/>
          </a:p>
          <a:p>
            <a:r>
              <a:rPr lang="en-US" dirty="0"/>
              <a:t>- No</a:t>
            </a:r>
            <a:r>
              <a:rPr lang="en-US" baseline="0" dirty="0"/>
              <a:t> matter what an upset patient says, do not take it personally.  </a:t>
            </a:r>
            <a:r>
              <a:rPr lang="en-US" dirty="0"/>
              <a:t>Remember</a:t>
            </a:r>
            <a:r>
              <a:rPr lang="en-US" baseline="0" dirty="0"/>
              <a:t> that the reason for the patient’s anger is really not about us – it is about them and what they are going through and feeling.</a:t>
            </a:r>
            <a:endParaRPr lang="en-US" dirty="0"/>
          </a:p>
          <a:p>
            <a:endParaRPr lang="en-US" dirty="0"/>
          </a:p>
          <a:p>
            <a:pPr marL="171450" indent="-171450">
              <a:buFontTx/>
              <a:buChar char="-"/>
            </a:pPr>
            <a:r>
              <a:rPr lang="en-US" baseline="0" dirty="0"/>
              <a:t>Help the patient get their emotions and behavior back in control by using a calm voice and simple statements.  F</a:t>
            </a:r>
            <a:r>
              <a:rPr lang="en-US" dirty="0"/>
              <a:t>or example,</a:t>
            </a:r>
            <a:r>
              <a:rPr lang="en-US" baseline="0" dirty="0"/>
              <a:t> you can say,</a:t>
            </a:r>
            <a:r>
              <a:rPr lang="en-US" dirty="0"/>
              <a:t> </a:t>
            </a:r>
            <a:r>
              <a:rPr lang="en-US" baseline="0" dirty="0"/>
              <a:t>“I see that you’re very upset, and I want to help you,” or </a:t>
            </a:r>
            <a:r>
              <a:rPr lang="en-US" dirty="0"/>
              <a:t>“I want to hear what you’re saying, but I can’t do that while</a:t>
            </a:r>
            <a:r>
              <a:rPr lang="en-US" baseline="0" dirty="0"/>
              <a:t> </a:t>
            </a:r>
            <a:r>
              <a:rPr lang="en-US" dirty="0"/>
              <a:t>you’re yelling.”</a:t>
            </a:r>
          </a:p>
          <a:p>
            <a:pPr marL="171450" indent="-171450">
              <a:buFontTx/>
              <a:buChar char="-"/>
            </a:pPr>
            <a:endParaRPr lang="en-US" dirty="0"/>
          </a:p>
          <a:p>
            <a:r>
              <a:rPr lang="en-US" dirty="0"/>
              <a:t>-</a:t>
            </a:r>
            <a:r>
              <a:rPr lang="en-US" baseline="0" dirty="0"/>
              <a:t>   E</a:t>
            </a:r>
            <a:r>
              <a:rPr lang="en-US" dirty="0"/>
              <a:t>xcess stimulation reduces auditory discrimination, so try to decrease the noise and stimulation around a person who is losing control of their emotions. </a:t>
            </a:r>
          </a:p>
          <a:p>
            <a:endParaRPr lang="en-US" dirty="0"/>
          </a:p>
          <a:p>
            <a:pPr marL="171450" indent="-171450">
              <a:buFontTx/>
              <a:buChar char="-"/>
            </a:pPr>
            <a:r>
              <a:rPr lang="en-US" baseline="0" dirty="0"/>
              <a:t>Relocating the upset person to a quiet room or calling security or the police for assistance if necessary will help ensure the safety of other patients and staff.</a:t>
            </a:r>
          </a:p>
          <a:p>
            <a:pPr marL="171450" indent="-171450">
              <a:buFontTx/>
              <a:buChar char="-"/>
            </a:pPr>
            <a:endParaRPr lang="en-US" baseline="0" dirty="0"/>
          </a:p>
          <a:p>
            <a:pPr marL="171450" indent="-171450">
              <a:buFontTx/>
              <a:buChar char="-"/>
            </a:pPr>
            <a:r>
              <a:rPr lang="en-US" baseline="0" dirty="0"/>
              <a:t>It is even more important to respect a patient’s personal space when they have lost control so that you do not inadvertently provoke a physical altercation.</a:t>
            </a:r>
          </a:p>
          <a:p>
            <a:pPr marL="171450" indent="-171450">
              <a:buFontTx/>
              <a:buChar char="-"/>
            </a:pPr>
            <a:endParaRPr lang="en-US" baseline="0" dirty="0"/>
          </a:p>
          <a:p>
            <a:pPr marL="171450" indent="-171450">
              <a:buFontTx/>
              <a:buChar char="-"/>
            </a:pPr>
            <a:r>
              <a:rPr lang="en-US" baseline="0" dirty="0"/>
              <a:t>Use phrases like, “I want to help you, but I need you to stop yelling so we can talk,” or “I want to help you, but I need you to sit down and talk calmly with me.”  Please do not tell the upset person to “calm down” because it almost never works and usually has the opposite effect - causing the person to become even more upset.</a:t>
            </a:r>
          </a:p>
          <a:p>
            <a:pPr marL="171450" indent="-171450">
              <a:buFontTx/>
              <a:buChar char="-"/>
            </a:pPr>
            <a:endParaRPr lang="en-US" baseline="0"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Ask</a:t>
            </a:r>
            <a:r>
              <a:rPr lang="en-US" baseline="0" dirty="0"/>
              <a:t> a colleague for help if the patient loses control.  </a:t>
            </a:r>
          </a:p>
          <a:p>
            <a:pPr marL="171450" indent="-171450">
              <a:buFontTx/>
              <a:buChar char="-"/>
            </a:pPr>
            <a:endParaRPr lang="en-US" dirty="0"/>
          </a:p>
          <a:p>
            <a:pPr marL="0" indent="0">
              <a:buFontTx/>
              <a:buNone/>
            </a:pP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19</a:t>
            </a:fld>
            <a:endParaRPr lang="en-US"/>
          </a:p>
        </p:txBody>
      </p:sp>
    </p:spTree>
    <p:extLst>
      <p:ext uri="{BB962C8B-B14F-4D97-AF65-F5344CB8AC3E}">
        <p14:creationId xmlns:p14="http://schemas.microsoft.com/office/powerpoint/2010/main" val="28809947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Asking</a:t>
            </a:r>
            <a:r>
              <a:rPr lang="en-US" baseline="0" dirty="0"/>
              <a:t> for help from someone who is not involved in the present situation – like the clinic manager, the social worker, or a colleague who has a particularly good rapport with the patient – might change the dynamics of the situation and help de-escalate the patient.</a:t>
            </a:r>
          </a:p>
          <a:p>
            <a:endParaRPr lang="en-US" baseline="0" dirty="0"/>
          </a:p>
          <a:p>
            <a:r>
              <a:rPr lang="en-US" baseline="0" dirty="0"/>
              <a:t>- Again, do not hesitate to call 911 if you believe the upset patient, other patients, family members or staff are at imminent risk of harm.</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20</a:t>
            </a:fld>
            <a:endParaRPr lang="en-US"/>
          </a:p>
        </p:txBody>
      </p:sp>
    </p:spTree>
    <p:extLst>
      <p:ext uri="{BB962C8B-B14F-4D97-AF65-F5344CB8AC3E}">
        <p14:creationId xmlns:p14="http://schemas.microsoft.com/office/powerpoint/2010/main" val="1596974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dirty="0"/>
              <a:t>The reason</a:t>
            </a:r>
            <a:r>
              <a:rPr lang="en-US" sz="1200" baseline="0" dirty="0"/>
              <a:t> to use “Universal Behavioral Precautions” is to avoid situations that can escalate to the point that patients or family members become verbally or physically abusive.</a:t>
            </a:r>
          </a:p>
          <a:p>
            <a:pPr marL="171450" indent="-171450">
              <a:buFontTx/>
              <a:buChar char="-"/>
            </a:pPr>
            <a:endParaRPr lang="en-US" sz="1200" baseline="0" dirty="0"/>
          </a:p>
          <a:p>
            <a:pPr marL="171450" indent="-171450">
              <a:buFontTx/>
              <a:buChar char="-"/>
            </a:pPr>
            <a:r>
              <a:rPr lang="en-US" sz="1200" dirty="0"/>
              <a:t>T</a:t>
            </a:r>
            <a:r>
              <a:rPr lang="en-US" sz="1200" baseline="0" dirty="0"/>
              <a:t>o avoid these potentially volatile situations, we first have to be able to recognize escalating behaviors and then </a:t>
            </a:r>
            <a:r>
              <a:rPr lang="en-US" sz="1200" dirty="0"/>
              <a:t>proactively</a:t>
            </a:r>
            <a:r>
              <a:rPr lang="en-US" sz="1200" baseline="0" dirty="0"/>
              <a:t> use de-escalation techniques to reduce the risk of harm.</a:t>
            </a:r>
          </a:p>
          <a:p>
            <a:pPr marL="171450" indent="-171450">
              <a:buFontTx/>
              <a:buChar char="-"/>
            </a:pPr>
            <a:endParaRPr lang="en-US" sz="1200" baseline="0" dirty="0"/>
          </a:p>
          <a:p>
            <a:pPr marL="171450" indent="-171450">
              <a:buFontTx/>
              <a:buChar char="-"/>
            </a:pPr>
            <a:r>
              <a:rPr lang="en-US" sz="1200" baseline="0" dirty="0"/>
              <a:t>The safety of dialysis center staff - as well as other patients and family members - is of utmost importance to the Network and to your clinic management.</a:t>
            </a:r>
            <a:endParaRPr lang="en-US" sz="1200" dirty="0"/>
          </a:p>
        </p:txBody>
      </p:sp>
      <p:sp>
        <p:nvSpPr>
          <p:cNvPr id="4" name="Slide Number Placeholder 3"/>
          <p:cNvSpPr>
            <a:spLocks noGrp="1"/>
          </p:cNvSpPr>
          <p:nvPr>
            <p:ph type="sldNum" sz="quarter" idx="10"/>
          </p:nvPr>
        </p:nvSpPr>
        <p:spPr/>
        <p:txBody>
          <a:bodyPr/>
          <a:lstStyle/>
          <a:p>
            <a:fld id="{FB478A91-E263-46B9-A7AE-71D8ABBACD49}" type="slidenum">
              <a:rPr lang="en-US" smtClean="0"/>
              <a:t>2</a:t>
            </a:fld>
            <a:endParaRPr lang="en-US"/>
          </a:p>
        </p:txBody>
      </p:sp>
    </p:spTree>
    <p:extLst>
      <p:ext uri="{BB962C8B-B14F-4D97-AF65-F5344CB8AC3E}">
        <p14:creationId xmlns:p14="http://schemas.microsoft.com/office/powerpoint/2010/main" val="20853952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21</a:t>
            </a:fld>
            <a:endParaRPr lang="en-US"/>
          </a:p>
        </p:txBody>
      </p:sp>
    </p:spTree>
    <p:extLst>
      <p:ext uri="{BB962C8B-B14F-4D97-AF65-F5344CB8AC3E}">
        <p14:creationId xmlns:p14="http://schemas.microsoft.com/office/powerpoint/2010/main" val="1664691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Cis the correct answer</a:t>
            </a:r>
          </a:p>
          <a:p>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22</a:t>
            </a:fld>
            <a:endParaRPr lang="en-US"/>
          </a:p>
        </p:txBody>
      </p:sp>
    </p:spTree>
    <p:extLst>
      <p:ext uri="{BB962C8B-B14F-4D97-AF65-F5344CB8AC3E}">
        <p14:creationId xmlns:p14="http://schemas.microsoft.com/office/powerpoint/2010/main" val="2339850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After the incident has been resolved, patients or family members who lost control may</a:t>
            </a:r>
            <a:r>
              <a:rPr lang="en-US" baseline="0" dirty="0"/>
              <a:t> feel embarrassed and fear being rejected by staff members.  So it is important to reassure them of your desire to continue helping while they respect the facility’s safety guidelines. </a:t>
            </a:r>
          </a:p>
          <a:p>
            <a:pPr marL="171450" indent="-171450">
              <a:buFontTx/>
              <a:buChar char="-"/>
            </a:pPr>
            <a:endParaRPr lang="en-US" baseline="0" dirty="0"/>
          </a:p>
          <a:p>
            <a:pPr marL="171450" indent="-171450">
              <a:buFontTx/>
              <a:buChar char="-"/>
            </a:pPr>
            <a:r>
              <a:rPr lang="en-US" baseline="0" dirty="0"/>
              <a:t>Explain that such incidents can be avoided in the future if the patient or family member will bring issues to the attention of the appropriate staff member </a:t>
            </a:r>
            <a:r>
              <a:rPr lang="en-US" b="1" baseline="0" dirty="0"/>
              <a:t>when they occur </a:t>
            </a:r>
            <a:r>
              <a:rPr lang="en-US" baseline="0" dirty="0"/>
              <a:t>and before they build up over time and cause frustration and anger to get out of hand.  </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23</a:t>
            </a:fld>
            <a:endParaRPr lang="en-US"/>
          </a:p>
        </p:txBody>
      </p:sp>
    </p:spTree>
    <p:extLst>
      <p:ext uri="{BB962C8B-B14F-4D97-AF65-F5344CB8AC3E}">
        <p14:creationId xmlns:p14="http://schemas.microsoft.com/office/powerpoint/2010/main" val="2074924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Should a patient or family member verbally or physically threaten</a:t>
            </a:r>
            <a:r>
              <a:rPr lang="en-US" baseline="0" dirty="0"/>
              <a:t> someone, report the threat to your clinic manager immediately, document the occurrence on an incident report, and contact risk management and/or the ESRD Network for consultation about next steps.</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24</a:t>
            </a:fld>
            <a:endParaRPr lang="en-US"/>
          </a:p>
        </p:txBody>
      </p:sp>
    </p:spTree>
    <p:extLst>
      <p:ext uri="{BB962C8B-B14F-4D97-AF65-F5344CB8AC3E}">
        <p14:creationId xmlns:p14="http://schemas.microsoft.com/office/powerpoint/2010/main" val="2607260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Safety is the utmost consideration when working with patients</a:t>
            </a:r>
            <a:r>
              <a:rPr lang="en-US" baseline="0" dirty="0"/>
              <a:t> or family members who are upset and acting out.  </a:t>
            </a:r>
          </a:p>
          <a:p>
            <a:endParaRPr lang="en-US" baseline="0" dirty="0"/>
          </a:p>
          <a:p>
            <a:pPr marL="171450" indent="-171450">
              <a:buFontTx/>
              <a:buChar char="-"/>
            </a:pPr>
            <a:r>
              <a:rPr lang="en-US" dirty="0"/>
              <a:t>Fear,</a:t>
            </a:r>
            <a:r>
              <a:rPr lang="en-US" baseline="0" dirty="0"/>
              <a:t> frustration </a:t>
            </a:r>
            <a:r>
              <a:rPr lang="en-US" dirty="0"/>
              <a:t>and overwhelming stress have</a:t>
            </a:r>
            <a:r>
              <a:rPr lang="en-US" baseline="0" dirty="0"/>
              <a:t> the potential to cause even a mild-mannered person to become verbally, and occasionally, even physically abusive.  </a:t>
            </a:r>
          </a:p>
          <a:p>
            <a:pPr marL="171450" indent="-171450">
              <a:buFontTx/>
              <a:buChar char="-"/>
            </a:pPr>
            <a:endParaRPr lang="en-US" baseline="0" dirty="0"/>
          </a:p>
          <a:p>
            <a:pPr marL="171450" indent="-171450">
              <a:buFontTx/>
              <a:buChar char="-"/>
            </a:pPr>
            <a:r>
              <a:rPr lang="en-US" baseline="0" dirty="0"/>
              <a:t>People say and do things under extreme duress that they would not typically, so we need to be prepared to recognize signs of escalation and use de-escalation techniques to proactively defuse potentially volatile situations. </a:t>
            </a:r>
          </a:p>
          <a:p>
            <a:pPr marL="171450" indent="-171450">
              <a:buFontTx/>
              <a:buChar char="-"/>
            </a:pPr>
            <a:endParaRPr lang="en-US" baseline="0" dirty="0"/>
          </a:p>
          <a:p>
            <a:pPr marL="171450" indent="-171450">
              <a:buFontTx/>
              <a:buChar char="-"/>
            </a:pPr>
            <a:r>
              <a:rPr lang="en-US" baseline="0" dirty="0"/>
              <a:t>Questions?</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25</a:t>
            </a:fld>
            <a:endParaRPr lang="en-US"/>
          </a:p>
        </p:txBody>
      </p:sp>
    </p:spTree>
    <p:extLst>
      <p:ext uri="{BB962C8B-B14F-4D97-AF65-F5344CB8AC3E}">
        <p14:creationId xmlns:p14="http://schemas.microsoft.com/office/powerpoint/2010/main" val="345865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478A91-E263-46B9-A7AE-71D8ABBACD49}" type="slidenum">
              <a:rPr lang="en-US" smtClean="0"/>
              <a:t>26</a:t>
            </a:fld>
            <a:endParaRPr lang="en-US"/>
          </a:p>
        </p:txBody>
      </p:sp>
    </p:spTree>
    <p:extLst>
      <p:ext uri="{BB962C8B-B14F-4D97-AF65-F5344CB8AC3E}">
        <p14:creationId xmlns:p14="http://schemas.microsoft.com/office/powerpoint/2010/main" val="25597532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27</a:t>
            </a:fld>
            <a:endParaRPr lang="en-US"/>
          </a:p>
        </p:txBody>
      </p:sp>
    </p:spTree>
    <p:extLst>
      <p:ext uri="{BB962C8B-B14F-4D97-AF65-F5344CB8AC3E}">
        <p14:creationId xmlns:p14="http://schemas.microsoft.com/office/powerpoint/2010/main" val="901121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Sounds good, doesn’t it?  We all know that defusing a person’s anger</a:t>
            </a:r>
            <a:r>
              <a:rPr lang="en-US" baseline="0" dirty="0"/>
              <a:t> while maintaining a calm and professional demeanor is certainly NOT an easy task.  </a:t>
            </a:r>
          </a:p>
          <a:p>
            <a:pPr marL="171450" indent="-171450">
              <a:buFontTx/>
              <a:buChar char="-"/>
            </a:pPr>
            <a:endParaRPr lang="en-US" baseline="0" dirty="0"/>
          </a:p>
          <a:p>
            <a:pPr marL="171450" indent="-171450">
              <a:buFontTx/>
              <a:buChar char="-"/>
            </a:pPr>
            <a:r>
              <a:rPr lang="en-US" baseline="0" dirty="0"/>
              <a:t>However, it usually helps to start by understanding the reasons why a person becomes angry or frustrated.</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3</a:t>
            </a:fld>
            <a:endParaRPr lang="en-US"/>
          </a:p>
        </p:txBody>
      </p:sp>
    </p:spTree>
    <p:extLst>
      <p:ext uri="{BB962C8B-B14F-4D97-AF65-F5344CB8AC3E}">
        <p14:creationId xmlns:p14="http://schemas.microsoft.com/office/powerpoint/2010/main" val="1871075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dirty="0"/>
              <a:t>The anger a patient feels can</a:t>
            </a:r>
            <a:r>
              <a:rPr lang="en-US" baseline="0" dirty="0"/>
              <a:t> be</a:t>
            </a:r>
            <a:r>
              <a:rPr lang="en-US" dirty="0"/>
              <a:t> a response to their</a:t>
            </a:r>
            <a:r>
              <a:rPr lang="en-US" baseline="0" dirty="0"/>
              <a:t> perception of</a:t>
            </a:r>
            <a:r>
              <a:rPr lang="en-US" dirty="0"/>
              <a:t> loss of control over their body</a:t>
            </a:r>
            <a:r>
              <a:rPr lang="en-US" baseline="0" dirty="0"/>
              <a:t> and their life - </a:t>
            </a:r>
            <a:r>
              <a:rPr lang="en-US" dirty="0"/>
              <a:t>and the feelings of vulnerability</a:t>
            </a:r>
            <a:r>
              <a:rPr lang="en-US" baseline="0" dirty="0"/>
              <a:t> and fear that typically accompany that       sense of loss</a:t>
            </a:r>
            <a:r>
              <a:rPr lang="en-US" dirty="0"/>
              <a:t>.  Similarly, an angry outburst by a family member can be a response</a:t>
            </a:r>
            <a:r>
              <a:rPr lang="en-US" baseline="0" dirty="0"/>
              <a:t> to the fear they feel about what may happen to their loved one and to the relationship they share with their loved one. </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baseline="0" dirty="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dirty="0"/>
              <a:t>Being</a:t>
            </a:r>
            <a:r>
              <a:rPr lang="en-US" baseline="0" dirty="0"/>
              <a:t> in the</a:t>
            </a:r>
            <a:r>
              <a:rPr lang="en-US" dirty="0"/>
              <a:t> patient role can engender feelings of powerlessness, particularly to someone who has no</a:t>
            </a:r>
            <a:r>
              <a:rPr lang="en-US" baseline="0" dirty="0"/>
              <a:t> previous </a:t>
            </a:r>
            <a:r>
              <a:rPr lang="en-US" dirty="0"/>
              <a:t>experience</a:t>
            </a:r>
            <a:r>
              <a:rPr lang="en-US" baseline="0" dirty="0"/>
              <a:t> with</a:t>
            </a:r>
            <a:r>
              <a:rPr lang="en-US" dirty="0"/>
              <a:t> significant illness,</a:t>
            </a:r>
            <a:r>
              <a:rPr lang="en-US" baseline="0" dirty="0"/>
              <a:t> and cause the person to feel angry at their care providers.</a:t>
            </a:r>
            <a:endParaRPr lang="en-US" dirty="0"/>
          </a:p>
          <a:p>
            <a:endParaRPr lang="en-US" dirty="0"/>
          </a:p>
          <a:p>
            <a:pPr marL="171450" indent="-171450">
              <a:buFontTx/>
              <a:buChar char="-"/>
            </a:pPr>
            <a:r>
              <a:rPr lang="en-US" dirty="0"/>
              <a:t>Sometimes, patients displace the anger they feel about</a:t>
            </a:r>
            <a:r>
              <a:rPr lang="en-US" baseline="0" dirty="0"/>
              <a:t> </a:t>
            </a:r>
            <a:r>
              <a:rPr lang="en-US" dirty="0"/>
              <a:t>their situation on the healthcare workers with whom they feel safe.  </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4</a:t>
            </a:fld>
            <a:endParaRPr lang="en-US"/>
          </a:p>
        </p:txBody>
      </p:sp>
    </p:spTree>
    <p:extLst>
      <p:ext uri="{BB962C8B-B14F-4D97-AF65-F5344CB8AC3E}">
        <p14:creationId xmlns:p14="http://schemas.microsoft.com/office/powerpoint/2010/main" val="905639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aseline="0" dirty="0"/>
              <a:t> We know that behavior is a form of communication, so it is important to realize that the anger expressed by a patient or family member is most likely their way of communicating vulnerability, frustration, stress overload, fear, helplessness, powerlessness, etc. – and that realization is the foundation for effective de-escalation strategies.</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5</a:t>
            </a:fld>
            <a:endParaRPr lang="en-US"/>
          </a:p>
        </p:txBody>
      </p:sp>
    </p:spTree>
    <p:extLst>
      <p:ext uri="{BB962C8B-B14F-4D97-AF65-F5344CB8AC3E}">
        <p14:creationId xmlns:p14="http://schemas.microsoft.com/office/powerpoint/2010/main" val="394444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It is important to identify yourself</a:t>
            </a:r>
            <a:r>
              <a:rPr lang="en-US" baseline="0" dirty="0"/>
              <a:t> and your role,</a:t>
            </a:r>
            <a:r>
              <a:rPr lang="en-US" dirty="0"/>
              <a:t> particularly if the patient and family member are new to the clinic.  You may think the person remembers who you</a:t>
            </a:r>
            <a:r>
              <a:rPr lang="en-US" baseline="0" dirty="0"/>
              <a:t> are and what you do, but that is not necessarily the case.  After more than 3 years as a social worker at my clinic, I still have a few patients who confuse me with the RD and ask me for their labs. </a:t>
            </a:r>
          </a:p>
          <a:p>
            <a:pPr marL="171450" indent="-171450">
              <a:buFontTx/>
              <a:buChar char="-"/>
            </a:pPr>
            <a:endParaRPr lang="en-US" baseline="0" dirty="0"/>
          </a:p>
          <a:p>
            <a:pPr marL="171450" indent="-171450">
              <a:buFontTx/>
              <a:buChar char="-"/>
            </a:pPr>
            <a:r>
              <a:rPr lang="en-US" baseline="0" dirty="0"/>
              <a:t>Anticipating their questions and concerns demonstrates understanding and sensitivity.  People who are feeling vulnerable and angry want to know why something happened the way it did – and what is coming next.  They may want explanations of processes and procedures, but not complicated ones with medical jargon and big words.</a:t>
            </a:r>
          </a:p>
          <a:p>
            <a:pPr marL="171450" indent="-171450">
              <a:buFontTx/>
              <a:buChar char="-"/>
            </a:pPr>
            <a:endParaRPr lang="en-US" baseline="0" dirty="0"/>
          </a:p>
          <a:p>
            <a:pPr marL="171450" indent="-171450">
              <a:buFontTx/>
              <a:buChar char="-"/>
            </a:pPr>
            <a:r>
              <a:rPr lang="en-US" baseline="0" dirty="0"/>
              <a:t>Most of all, they want to be heard and understood.  So listen actively, re-state what they told you about their issue, and acknowledge the emotions they are expressing through their words, facial expressions and body language.  To summarize this section:  Empathize, empathize, empathize!!!</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6</a:t>
            </a:fld>
            <a:endParaRPr lang="en-US"/>
          </a:p>
        </p:txBody>
      </p:sp>
    </p:spTree>
    <p:extLst>
      <p:ext uri="{BB962C8B-B14F-4D97-AF65-F5344CB8AC3E}">
        <p14:creationId xmlns:p14="http://schemas.microsoft.com/office/powerpoint/2010/main" val="1381719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However,</a:t>
            </a:r>
            <a:r>
              <a:rPr lang="en-US" baseline="0" dirty="0"/>
              <a:t> if</a:t>
            </a:r>
            <a:r>
              <a:rPr lang="en-US" dirty="0"/>
              <a:t> actively listening and re-stating the details of their plight</a:t>
            </a:r>
            <a:r>
              <a:rPr lang="en-US" baseline="0" dirty="0"/>
              <a:t>, as you understood them, does not match their perception, tell them that you are concerned about their situation and are trying your best to understand so that you can address their concerns.  Ask them about what they want that they are not getting.  </a:t>
            </a:r>
          </a:p>
          <a:p>
            <a:pPr marL="171450" indent="-171450">
              <a:buFontTx/>
              <a:buChar char="-"/>
            </a:pPr>
            <a:endParaRPr lang="en-US" baseline="0" dirty="0"/>
          </a:p>
          <a:p>
            <a:pPr marL="171450" indent="-171450">
              <a:buFontTx/>
              <a:buChar char="-"/>
            </a:pPr>
            <a:r>
              <a:rPr lang="en-US" baseline="0" dirty="0"/>
              <a:t>Once you understand their perception of the situation, you can begin to address their concerns, formulate a solution, and offer an alternative.</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7</a:t>
            </a:fld>
            <a:endParaRPr lang="en-US"/>
          </a:p>
        </p:txBody>
      </p:sp>
    </p:spTree>
    <p:extLst>
      <p:ext uri="{BB962C8B-B14F-4D97-AF65-F5344CB8AC3E}">
        <p14:creationId xmlns:p14="http://schemas.microsoft.com/office/powerpoint/2010/main" val="96230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9</a:t>
            </a:fld>
            <a:endParaRPr lang="en-US"/>
          </a:p>
        </p:txBody>
      </p:sp>
    </p:spTree>
    <p:extLst>
      <p:ext uri="{BB962C8B-B14F-4D97-AF65-F5344CB8AC3E}">
        <p14:creationId xmlns:p14="http://schemas.microsoft.com/office/powerpoint/2010/main" val="3228367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 is the correct</a:t>
            </a:r>
            <a:r>
              <a:rPr lang="en-US" baseline="0" dirty="0"/>
              <a:t> answer</a:t>
            </a:r>
            <a:endParaRPr lang="en-US" dirty="0"/>
          </a:p>
        </p:txBody>
      </p:sp>
      <p:sp>
        <p:nvSpPr>
          <p:cNvPr id="4" name="Slide Number Placeholder 3"/>
          <p:cNvSpPr>
            <a:spLocks noGrp="1"/>
          </p:cNvSpPr>
          <p:nvPr>
            <p:ph type="sldNum" sz="quarter" idx="10"/>
          </p:nvPr>
        </p:nvSpPr>
        <p:spPr/>
        <p:txBody>
          <a:bodyPr/>
          <a:lstStyle/>
          <a:p>
            <a:fld id="{FB478A91-E263-46B9-A7AE-71D8ABBACD49}" type="slidenum">
              <a:rPr lang="en-US" smtClean="0"/>
              <a:t>10</a:t>
            </a:fld>
            <a:endParaRPr lang="en-US"/>
          </a:p>
        </p:txBody>
      </p:sp>
    </p:spTree>
    <p:extLst>
      <p:ext uri="{BB962C8B-B14F-4D97-AF65-F5344CB8AC3E}">
        <p14:creationId xmlns:p14="http://schemas.microsoft.com/office/powerpoint/2010/main" val="16253302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9100" y="2362200"/>
            <a:ext cx="8305800" cy="1524000"/>
          </a:xfrm>
        </p:spPr>
        <p:txBody>
          <a:bodyPr>
            <a:noAutofit/>
          </a:bodyPr>
          <a:lstStyle>
            <a:lvl1pPr>
              <a:defRPr sz="4000">
                <a:solidFill>
                  <a:schemeClr val="tx1"/>
                </a:solidFill>
                <a:latin typeface="Calibri" panose="020F0502020204030204" pitchFamily="34" charset="0"/>
                <a:ea typeface="Tahoma" panose="020B0604030504040204" pitchFamily="34" charset="0"/>
                <a:cs typeface="Tahoma" panose="020B060403050404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419100" y="3962400"/>
            <a:ext cx="8305800" cy="1752600"/>
          </a:xfrm>
        </p:spPr>
        <p:txBody>
          <a:bodyPr>
            <a:normAutofit/>
          </a:bodyPr>
          <a:lstStyle>
            <a:lvl1pPr marL="0" indent="0" algn="ctr">
              <a:buNone/>
              <a:defRPr sz="3200">
                <a:solidFill>
                  <a:schemeClr val="tx1"/>
                </a:solidFill>
                <a:latin typeface="Calibri" panose="020F050202020403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Slide Number Placeholder 5"/>
          <p:cNvSpPr>
            <a:spLocks noGrp="1"/>
          </p:cNvSpPr>
          <p:nvPr>
            <p:ph type="sldNum" sz="quarter" idx="12"/>
          </p:nvPr>
        </p:nvSpPr>
        <p:spPr>
          <a:xfrm>
            <a:off x="457200" y="6477000"/>
            <a:ext cx="762000" cy="3810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596219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85000"/>
                    <a:lumOff val="15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F20639-1699-4958-8469-EAD60A3B590A}" type="datetime1">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D2427-4AE7-4AFA-820A-FD7DD64A3144}" type="slidenum">
              <a:rPr lang="en-US" smtClean="0"/>
              <a:t>‹#›</a:t>
            </a:fld>
            <a:endParaRPr lang="en-US"/>
          </a:p>
        </p:txBody>
      </p:sp>
    </p:spTree>
    <p:extLst>
      <p:ext uri="{BB962C8B-B14F-4D97-AF65-F5344CB8AC3E}">
        <p14:creationId xmlns:p14="http://schemas.microsoft.com/office/powerpoint/2010/main" val="2449580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chemeClr val="tx1">
                    <a:lumMod val="85000"/>
                    <a:lumOff val="15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CECB65-2BB2-4600-B132-72E877AF0804}" type="datetime1">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D2427-4AE7-4AFA-820A-FD7DD64A3144}" type="slidenum">
              <a:rPr lang="en-US" smtClean="0"/>
              <a:t>‹#›</a:t>
            </a:fld>
            <a:endParaRPr lang="en-US"/>
          </a:p>
        </p:txBody>
      </p:sp>
    </p:spTree>
    <p:extLst>
      <p:ext uri="{BB962C8B-B14F-4D97-AF65-F5344CB8AC3E}">
        <p14:creationId xmlns:p14="http://schemas.microsoft.com/office/powerpoint/2010/main" val="3461047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ank You">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419100" y="2362200"/>
            <a:ext cx="8305800" cy="1524000"/>
          </a:xfrm>
        </p:spPr>
        <p:txBody>
          <a:bodyPr>
            <a:noAutofit/>
          </a:bodyPr>
          <a:lstStyle>
            <a:lvl1pPr>
              <a:defRPr sz="4000">
                <a:solidFill>
                  <a:schemeClr val="tx1"/>
                </a:solidFill>
                <a:latin typeface="Calibri" panose="020F0502020204030204" pitchFamily="34" charset="0"/>
                <a:ea typeface="Tahoma" panose="020B0604030504040204" pitchFamily="34" charset="0"/>
                <a:cs typeface="Tahoma" panose="020B0604030504040204" pitchFamily="34" charset="0"/>
              </a:defRPr>
            </a:lvl1pPr>
          </a:lstStyle>
          <a:p>
            <a:r>
              <a:rPr lang="en-US"/>
              <a:t>Click to edit Master title style</a:t>
            </a:r>
            <a:endParaRPr lang="en-US" dirty="0"/>
          </a:p>
        </p:txBody>
      </p:sp>
      <p:sp>
        <p:nvSpPr>
          <p:cNvPr id="5" name="Subtitle 2"/>
          <p:cNvSpPr>
            <a:spLocks noGrp="1"/>
          </p:cNvSpPr>
          <p:nvPr>
            <p:ph type="subTitle" idx="1"/>
          </p:nvPr>
        </p:nvSpPr>
        <p:spPr>
          <a:xfrm>
            <a:off x="419100" y="3962400"/>
            <a:ext cx="8305800" cy="1752600"/>
          </a:xfrm>
        </p:spPr>
        <p:txBody>
          <a:bodyPr>
            <a:normAutofit/>
          </a:bodyPr>
          <a:lstStyle>
            <a:lvl1pPr marL="0" indent="0" algn="ctr">
              <a:buNone/>
              <a:defRPr sz="3200">
                <a:solidFill>
                  <a:schemeClr val="tx1"/>
                </a:solidFill>
                <a:latin typeface="Calibri" panose="020F050202020403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Slide Number Placeholder 5"/>
          <p:cNvSpPr>
            <a:spLocks noGrp="1"/>
          </p:cNvSpPr>
          <p:nvPr>
            <p:ph type="sldNum" sz="quarter" idx="12"/>
          </p:nvPr>
        </p:nvSpPr>
        <p:spPr>
          <a:xfrm>
            <a:off x="457200" y="6477000"/>
            <a:ext cx="762000" cy="3810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369484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228600" y="0"/>
            <a:ext cx="8686800" cy="1066800"/>
          </a:xfrm>
        </p:spPr>
        <p:txBody>
          <a:bodyPr lIns="0" tIns="45720" rIns="0" anchor="ctr" anchorCtr="0">
            <a:noAutofit/>
          </a:bodyPr>
          <a:lstStyle>
            <a:lvl1pPr algn="l">
              <a:lnSpc>
                <a:spcPts val="3700"/>
              </a:lnSpc>
              <a:defRPr sz="4000" b="1" baseline="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457200" y="1219200"/>
            <a:ext cx="8229600" cy="4906963"/>
          </a:xfrm>
        </p:spPr>
        <p:txBody>
          <a:bodyPr/>
          <a:lstStyle>
            <a:lvl1pPr>
              <a:defRPr sz="3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vl2pPr>
              <a:defRPr sz="28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2pPr>
            <a:lvl3pPr>
              <a:defRPr sz="2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3pPr>
            <a:lvl4pPr>
              <a:defRPr>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4pPr>
            <a:lvl5pPr>
              <a:defRPr>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99262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ansition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p:nvPr>
        </p:nvSpPr>
        <p:spPr>
          <a:xfrm>
            <a:off x="419100" y="2362200"/>
            <a:ext cx="8305800" cy="1524000"/>
          </a:xfrm>
        </p:spPr>
        <p:txBody>
          <a:bodyPr>
            <a:noAutofit/>
          </a:bodyPr>
          <a:lstStyle>
            <a:lvl1pPr>
              <a:defRPr sz="4000">
                <a:solidFill>
                  <a:schemeClr val="tx1"/>
                </a:solidFill>
                <a:latin typeface="Calibri" panose="020F0502020204030204" pitchFamily="34" charset="0"/>
                <a:ea typeface="Tahoma" panose="020B0604030504040204" pitchFamily="34" charset="0"/>
                <a:cs typeface="Tahoma" panose="020B0604030504040204" pitchFamily="34" charset="0"/>
              </a:defRPr>
            </a:lvl1pPr>
          </a:lstStyle>
          <a:p>
            <a:r>
              <a:rPr lang="en-US"/>
              <a:t>Click to edit Master title style</a:t>
            </a:r>
            <a:endParaRPr lang="en-US" dirty="0"/>
          </a:p>
        </p:txBody>
      </p:sp>
      <p:sp>
        <p:nvSpPr>
          <p:cNvPr id="7" name="Subtitle 2"/>
          <p:cNvSpPr>
            <a:spLocks noGrp="1"/>
          </p:cNvSpPr>
          <p:nvPr>
            <p:ph type="subTitle" idx="1"/>
          </p:nvPr>
        </p:nvSpPr>
        <p:spPr>
          <a:xfrm>
            <a:off x="419100" y="3962400"/>
            <a:ext cx="8305800" cy="1752600"/>
          </a:xfrm>
        </p:spPr>
        <p:txBody>
          <a:bodyPr>
            <a:normAutofit/>
          </a:bodyPr>
          <a:lstStyle>
            <a:lvl1pPr marL="0" indent="0" algn="ctr">
              <a:buNone/>
              <a:defRPr sz="3200">
                <a:solidFill>
                  <a:schemeClr val="tx1"/>
                </a:solidFill>
                <a:latin typeface="Calibri" panose="020F050202020403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892232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19200"/>
            <a:ext cx="4038600" cy="4906963"/>
          </a:xfrm>
        </p:spPr>
        <p:txBody>
          <a:bodyPr/>
          <a:lstStyle>
            <a:lvl1pPr>
              <a:defRPr sz="3200">
                <a:solidFill>
                  <a:schemeClr val="tx1">
                    <a:lumMod val="85000"/>
                    <a:lumOff val="15000"/>
                  </a:schemeClr>
                </a:solidFill>
              </a:defRPr>
            </a:lvl1pPr>
            <a:lvl2pPr>
              <a:defRPr sz="28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19200"/>
            <a:ext cx="4038600" cy="4906963"/>
          </a:xfrm>
        </p:spPr>
        <p:txBody>
          <a:bodyPr/>
          <a:lstStyle>
            <a:lvl1pPr>
              <a:defRPr sz="3200">
                <a:solidFill>
                  <a:schemeClr val="tx1">
                    <a:lumMod val="85000"/>
                    <a:lumOff val="15000"/>
                  </a:schemeClr>
                </a:solidFill>
              </a:defRPr>
            </a:lvl1pPr>
            <a:lvl2pPr>
              <a:defRPr sz="28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p:cNvSpPr>
            <a:spLocks noGrp="1"/>
          </p:cNvSpPr>
          <p:nvPr>
            <p:ph type="title"/>
          </p:nvPr>
        </p:nvSpPr>
        <p:spPr bwMode="white">
          <a:xfrm>
            <a:off x="228600" y="0"/>
            <a:ext cx="8686800" cy="1066800"/>
          </a:xfrm>
        </p:spPr>
        <p:txBody>
          <a:bodyPr lIns="0" rIns="0" anchor="ctr" anchorCtr="0">
            <a:noAutofit/>
          </a:bodyPr>
          <a:lstStyle>
            <a:lvl1pPr algn="l">
              <a:lnSpc>
                <a:spcPts val="3700"/>
              </a:lnSpc>
              <a:defRPr sz="4000" b="1">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9"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2228122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43000"/>
            <a:ext cx="4040188" cy="1031875"/>
          </a:xfrm>
        </p:spPr>
        <p:txBody>
          <a:bodyPr anchor="b">
            <a:noAutofit/>
          </a:bodyPr>
          <a:lstStyle>
            <a:lvl1pPr marL="0" indent="0">
              <a:buNone/>
              <a:defRPr sz="3200" b="1">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143000"/>
            <a:ext cx="4041775" cy="1031875"/>
          </a:xfrm>
        </p:spPr>
        <p:txBody>
          <a:bodyPr anchor="b">
            <a:noAutofit/>
          </a:bodyPr>
          <a:lstStyle>
            <a:lvl1pPr marL="0" indent="0">
              <a:buNone/>
              <a:defRPr sz="3200" b="1">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
        <p:nvSpPr>
          <p:cNvPr id="11" name="Title 1"/>
          <p:cNvSpPr>
            <a:spLocks noGrp="1"/>
          </p:cNvSpPr>
          <p:nvPr>
            <p:ph type="title"/>
          </p:nvPr>
        </p:nvSpPr>
        <p:spPr bwMode="white">
          <a:xfrm>
            <a:off x="228600" y="0"/>
            <a:ext cx="8686800" cy="1066800"/>
          </a:xfrm>
        </p:spPr>
        <p:txBody>
          <a:bodyPr lIns="0" rIns="0" anchor="ctr" anchorCtr="0">
            <a:noAutofit/>
          </a:bodyPr>
          <a:lstStyle>
            <a:lvl1pPr algn="l">
              <a:lnSpc>
                <a:spcPts val="3700"/>
              </a:lnSpc>
              <a:defRPr sz="4000" b="1">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r>
              <a:rPr lang="en-US" dirty="0"/>
              <a:t>Click to edit Master title style</a:t>
            </a:r>
          </a:p>
        </p:txBody>
      </p:sp>
    </p:spTree>
    <p:extLst>
      <p:ext uri="{BB962C8B-B14F-4D97-AF65-F5344CB8AC3E}">
        <p14:creationId xmlns:p14="http://schemas.microsoft.com/office/powerpoint/2010/main" val="4014373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228600" y="0"/>
            <a:ext cx="8686800" cy="1066800"/>
          </a:xfrm>
        </p:spPr>
        <p:txBody>
          <a:bodyPr lIns="0" rIns="0" anchor="ctr" anchorCtr="0">
            <a:noAutofit/>
          </a:bodyPr>
          <a:lstStyle>
            <a:lvl1pPr algn="l">
              <a:lnSpc>
                <a:spcPts val="3700"/>
              </a:lnSpc>
              <a:defRPr sz="4000" b="1">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7"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3428771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1665644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1143000"/>
            <a:ext cx="3008313" cy="1676400"/>
          </a:xfrm>
        </p:spPr>
        <p:txBody>
          <a:bodyPr anchor="b">
            <a:noAutofit/>
          </a:bodyPr>
          <a:lstStyle>
            <a:lvl1pPr algn="l">
              <a:defRPr sz="3600" b="0">
                <a:solidFill>
                  <a:schemeClr val="tx1">
                    <a:lumMod val="85000"/>
                    <a:lumOff val="1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3575050" y="1143000"/>
            <a:ext cx="5111750" cy="4983163"/>
          </a:xfrm>
        </p:spPr>
        <p:txBody>
          <a:bodyPr/>
          <a:lstStyle>
            <a:lvl1pPr>
              <a:defRPr sz="3200">
                <a:solidFill>
                  <a:schemeClr val="tx1">
                    <a:lumMod val="85000"/>
                    <a:lumOff val="15000"/>
                  </a:schemeClr>
                </a:solidFill>
              </a:defRPr>
            </a:lvl1pPr>
            <a:lvl2pPr>
              <a:defRPr sz="28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19100" y="2971800"/>
            <a:ext cx="3008313" cy="3154363"/>
          </a:xfrm>
        </p:spPr>
        <p:txBody>
          <a:bodyPr>
            <a:normAutofit/>
          </a:bodyPr>
          <a:lstStyle>
            <a:lvl1pPr marL="0" indent="0">
              <a:buNone/>
              <a:defRPr sz="32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2161812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0" y="4724400"/>
            <a:ext cx="6132512" cy="566738"/>
          </a:xfrm>
        </p:spPr>
        <p:txBody>
          <a:bodyPr anchor="b">
            <a:noAutofit/>
          </a:bodyPr>
          <a:lstStyle>
            <a:lvl1pPr algn="l">
              <a:defRPr sz="3600" b="0">
                <a:solidFill>
                  <a:schemeClr val="tx1">
                    <a:lumMod val="85000"/>
                    <a:lumOff val="15000"/>
                  </a:schemeClr>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847056" y="457200"/>
            <a:ext cx="5486400" cy="4114800"/>
          </a:xfrm>
        </p:spPr>
        <p:txBody>
          <a:bodyPr/>
          <a:lstStyle>
            <a:lvl1pPr marL="0" indent="0">
              <a:buNone/>
              <a:defRPr sz="3200">
                <a:solidFill>
                  <a:schemeClr val="tx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42256" y="5367338"/>
            <a:ext cx="6096000" cy="804862"/>
          </a:xfrm>
        </p:spPr>
        <p:txBody>
          <a:bodyPr>
            <a:normAutofit/>
          </a:bodyPr>
          <a:lstStyle>
            <a:lvl1pPr marL="0" indent="0">
              <a:buNone/>
              <a:defRPr sz="32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5"/>
          <p:cNvSpPr>
            <a:spLocks noGrp="1"/>
          </p:cNvSpPr>
          <p:nvPr>
            <p:ph type="sldNum" sz="quarter" idx="12"/>
          </p:nvPr>
        </p:nvSpPr>
        <p:spPr>
          <a:xfrm>
            <a:off x="457200" y="6248400"/>
            <a:ext cx="762000" cy="533400"/>
          </a:xfrm>
        </p:spPr>
        <p:txBody>
          <a:bodyPr/>
          <a:lstStyle>
            <a:lvl1pPr algn="l">
              <a:defRPr sz="14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stStyle>
          <a:p>
            <a:fld id="{F1932CD8-2456-4537-B600-04522923C878}" type="slidenum">
              <a:rPr lang="en-US" smtClean="0"/>
              <a:pPr/>
              <a:t>‹#›</a:t>
            </a:fld>
            <a:endParaRPr lang="en-US" dirty="0"/>
          </a:p>
        </p:txBody>
      </p:sp>
    </p:spTree>
    <p:extLst>
      <p:ext uri="{BB962C8B-B14F-4D97-AF65-F5344CB8AC3E}">
        <p14:creationId xmlns:p14="http://schemas.microsoft.com/office/powerpoint/2010/main" val="399874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4E82D-28B4-43C8-A932-F4B81A8B5B64}" type="datetime1">
              <a:rPr lang="en-US" smtClean="0"/>
              <a:t>4/5/2018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D2427-4AE7-4AFA-820A-FD7DD64A3144}" type="slidenum">
              <a:rPr lang="en-US" smtClean="0"/>
              <a:t>‹#›</a:t>
            </a:fld>
            <a:endParaRPr lang="en-US"/>
          </a:p>
        </p:txBody>
      </p:sp>
    </p:spTree>
    <p:extLst>
      <p:ext uri="{BB962C8B-B14F-4D97-AF65-F5344CB8AC3E}">
        <p14:creationId xmlns:p14="http://schemas.microsoft.com/office/powerpoint/2010/main" val="1127340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36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lumMod val="85000"/>
              <a:lumOff val="15000"/>
            </a:schemeClr>
          </a:solidFill>
          <a:latin typeface="Calibri" panose="020F050202020403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abss.k12.nc.us/cms/lib/NC01001905/Centricity/Domain/2536/3.02%20%20Activity%20Workplace%20Violence%20PP%20.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abss.k12.nc.us/cms/lib/NC01001905/Centricity/Domain/2536/3.02%20%20Activity%20Workplace%20Violence%20PP%20.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hsag.com/ESRD-IVD"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apugh@nw17.esrd.net" TargetMode="External"/><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19100" y="2133600"/>
            <a:ext cx="8305800" cy="1752600"/>
          </a:xfrm>
        </p:spPr>
        <p:txBody>
          <a:bodyPr/>
          <a:lstStyle/>
          <a:p>
            <a:r>
              <a:rPr lang="en-US" b="1" dirty="0">
                <a:solidFill>
                  <a:schemeClr val="tx1">
                    <a:lumMod val="85000"/>
                    <a:lumOff val="15000"/>
                  </a:schemeClr>
                </a:solidFill>
              </a:rPr>
              <a:t>Universal Behavioral Precautions:</a:t>
            </a:r>
            <a:br>
              <a:rPr lang="en-US" b="1" dirty="0">
                <a:solidFill>
                  <a:schemeClr val="tx1">
                    <a:lumMod val="85000"/>
                    <a:lumOff val="15000"/>
                  </a:schemeClr>
                </a:solidFill>
              </a:rPr>
            </a:br>
            <a:r>
              <a:rPr lang="en-US" b="1" dirty="0">
                <a:solidFill>
                  <a:schemeClr val="tx1">
                    <a:lumMod val="85000"/>
                    <a:lumOff val="15000"/>
                  </a:schemeClr>
                </a:solidFill>
              </a:rPr>
              <a:t>Techniques of Verbal De-escalation</a:t>
            </a:r>
          </a:p>
        </p:txBody>
      </p:sp>
      <p:sp>
        <p:nvSpPr>
          <p:cNvPr id="6" name="Subtitle 5"/>
          <p:cNvSpPr>
            <a:spLocks noGrp="1"/>
          </p:cNvSpPr>
          <p:nvPr>
            <p:ph type="subTitle" idx="1"/>
          </p:nvPr>
        </p:nvSpPr>
        <p:spPr>
          <a:xfrm>
            <a:off x="419100" y="3810000"/>
            <a:ext cx="8305800" cy="2514600"/>
          </a:xfrm>
        </p:spPr>
        <p:txBody>
          <a:bodyPr>
            <a:normAutofit lnSpcReduction="10000"/>
          </a:bodyPr>
          <a:lstStyle/>
          <a:p>
            <a:pPr>
              <a:spcBef>
                <a:spcPts val="0"/>
              </a:spcBef>
            </a:pPr>
            <a:r>
              <a:rPr lang="en-US" sz="2400" b="1" dirty="0"/>
              <a:t>Anne Pugh, MSW, LCSW</a:t>
            </a:r>
          </a:p>
          <a:p>
            <a:pPr>
              <a:spcBef>
                <a:spcPts val="0"/>
              </a:spcBef>
              <a:spcAft>
                <a:spcPts val="600"/>
              </a:spcAft>
            </a:pPr>
            <a:r>
              <a:rPr lang="en-US" sz="2000" i="1" dirty="0"/>
              <a:t>Patient Services Manager</a:t>
            </a:r>
            <a:br>
              <a:rPr lang="en-US" sz="2000" dirty="0"/>
            </a:br>
            <a:r>
              <a:rPr lang="en-US" sz="2000" dirty="0"/>
              <a:t>Health Services Advisory Group (HSAG)</a:t>
            </a:r>
          </a:p>
          <a:p>
            <a:pPr>
              <a:spcBef>
                <a:spcPts val="0"/>
              </a:spcBef>
            </a:pPr>
            <a:r>
              <a:rPr lang="en-US" sz="2400"/>
              <a:t>April 20, </a:t>
            </a:r>
            <a:r>
              <a:rPr lang="en-US" sz="2400" dirty="0"/>
              <a:t>2018</a:t>
            </a:r>
          </a:p>
          <a:p>
            <a:pPr>
              <a:spcBef>
                <a:spcPts val="0"/>
              </a:spcBef>
            </a:pPr>
            <a:endParaRPr lang="en-US" sz="1600" i="1" dirty="0"/>
          </a:p>
          <a:p>
            <a:pPr>
              <a:spcBef>
                <a:spcPts val="0"/>
              </a:spcBef>
            </a:pPr>
            <a:r>
              <a:rPr lang="en-US" sz="1200" i="1" dirty="0"/>
              <a:t>Originally Presented by:</a:t>
            </a:r>
          </a:p>
          <a:p>
            <a:pPr>
              <a:spcBef>
                <a:spcPts val="0"/>
              </a:spcBef>
            </a:pPr>
            <a:r>
              <a:rPr lang="en-US" sz="1200" b="1" dirty="0"/>
              <a:t>Maureen Rasmussen, MSW</a:t>
            </a:r>
          </a:p>
          <a:p>
            <a:pPr>
              <a:spcBef>
                <a:spcPts val="0"/>
              </a:spcBef>
            </a:pPr>
            <a:r>
              <a:rPr lang="en-US" sz="1100" i="1" dirty="0"/>
              <a:t>Nephrology Social Worker</a:t>
            </a:r>
          </a:p>
          <a:p>
            <a:pPr>
              <a:spcBef>
                <a:spcPts val="0"/>
              </a:spcBef>
            </a:pPr>
            <a:r>
              <a:rPr lang="en-US" sz="1100" dirty="0"/>
              <a:t>American Renal Associates, St. Petersburg, FL</a:t>
            </a:r>
            <a:br>
              <a:rPr lang="en-US" sz="1100" dirty="0"/>
            </a:br>
            <a:r>
              <a:rPr lang="en-US" sz="1200" b="1" dirty="0"/>
              <a:t>September 19, 2017</a:t>
            </a:r>
          </a:p>
        </p:txBody>
      </p:sp>
    </p:spTree>
    <p:extLst>
      <p:ext uri="{BB962C8B-B14F-4D97-AF65-F5344CB8AC3E}">
        <p14:creationId xmlns:p14="http://schemas.microsoft.com/office/powerpoint/2010/main" val="919520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this situation be handled?</a:t>
            </a:r>
          </a:p>
        </p:txBody>
      </p:sp>
      <p:sp>
        <p:nvSpPr>
          <p:cNvPr id="3" name="Content Placeholder 2"/>
          <p:cNvSpPr>
            <a:spLocks noGrp="1"/>
          </p:cNvSpPr>
          <p:nvPr>
            <p:ph idx="1"/>
          </p:nvPr>
        </p:nvSpPr>
        <p:spPr/>
        <p:txBody>
          <a:bodyPr>
            <a:noAutofit/>
          </a:bodyPr>
          <a:lstStyle/>
          <a:p>
            <a:pPr marL="514350" indent="-514350">
              <a:buFont typeface="+mj-lt"/>
              <a:buAutoNum type="alphaUcPeriod"/>
            </a:pPr>
            <a:r>
              <a:rPr lang="en-US" sz="1800" dirty="0"/>
              <a:t>The tech summons the charge nurse who tells Mr. Johnson that he needs to calm down and go home because he won’t allow the tech to cannulate him and therefore will not receive his dialysis treatment today. She advises Mr. Johnson to follow the facility rules and work on improving his attitude so that he won’t have to be put on a behavior contract when he returns.</a:t>
            </a:r>
          </a:p>
          <a:p>
            <a:pPr marL="514350" indent="-514350">
              <a:buFont typeface="+mj-lt"/>
              <a:buAutoNum type="alphaUcPeriod"/>
            </a:pPr>
            <a:r>
              <a:rPr lang="en-US" sz="1800" dirty="0"/>
              <a:t>The tech notifies the charge nurse who asks the social worker to talk with </a:t>
            </a:r>
            <a:br>
              <a:rPr lang="en-US" sz="1800" dirty="0"/>
            </a:br>
            <a:r>
              <a:rPr lang="en-US" sz="1800" dirty="0"/>
              <a:t>Mr. Johnson. The SW actively listens to the his concerns, empathizes with his feelings about the departure of his favorite tech and normalizes his feelings of fear about a new tech cannulating his access. She asks Mr. Johnson to give the new tech a chance and reminds him that Dottie was also new at one time. The SW also apologizes for the way that Mr. Johnson heard about Dottie’s departure and agrees to inform the clinic manager of Mr. Johnson’s suggestion that patients be informed of personnel changes “in a better way.”</a:t>
            </a:r>
          </a:p>
          <a:p>
            <a:pPr marL="514350" indent="-514350">
              <a:buFont typeface="+mj-lt"/>
              <a:buAutoNum type="alphaUcPeriod"/>
            </a:pPr>
            <a:r>
              <a:rPr lang="en-US" sz="1800" dirty="0"/>
              <a:t>The clinic manager and social worker are told about the incident. They trigger the patient as “Unstable” and place Mr. Johnson on a behavior contract.</a:t>
            </a:r>
          </a:p>
          <a:p>
            <a:pPr marL="514350" indent="-514350">
              <a:buFont typeface="+mj-lt"/>
              <a:buAutoNum type="alphaUcPeriod"/>
            </a:pPr>
            <a:r>
              <a:rPr lang="en-US" sz="1800" dirty="0"/>
              <a:t>None of the above</a:t>
            </a:r>
          </a:p>
        </p:txBody>
      </p:sp>
      <p:sp>
        <p:nvSpPr>
          <p:cNvPr id="4" name="Slide Number Placeholder 3"/>
          <p:cNvSpPr>
            <a:spLocks noGrp="1"/>
          </p:cNvSpPr>
          <p:nvPr>
            <p:ph type="sldNum" sz="quarter" idx="12"/>
          </p:nvPr>
        </p:nvSpPr>
        <p:spPr/>
        <p:txBody>
          <a:bodyPr/>
          <a:lstStyle/>
          <a:p>
            <a:fld id="{F1932CD8-2456-4537-B600-04522923C878}" type="slidenum">
              <a:rPr lang="en-US" smtClean="0"/>
              <a:pPr/>
              <a:t>10</a:t>
            </a:fld>
            <a:endParaRPr lang="en-US" dirty="0"/>
          </a:p>
        </p:txBody>
      </p:sp>
    </p:spTree>
    <p:extLst>
      <p:ext uri="{BB962C8B-B14F-4D97-AF65-F5344CB8AC3E}">
        <p14:creationId xmlns:p14="http://schemas.microsoft.com/office/powerpoint/2010/main" val="4275570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990600"/>
          </a:xfrm>
        </p:spPr>
        <p:txBody>
          <a:bodyPr/>
          <a:lstStyle/>
          <a:p>
            <a:pPr>
              <a:lnSpc>
                <a:spcPct val="80000"/>
              </a:lnSpc>
            </a:pPr>
            <a:r>
              <a:rPr lang="en-US" dirty="0"/>
              <a:t>Tips for Defusing a </a:t>
            </a:r>
            <a:br>
              <a:rPr lang="en-US" dirty="0"/>
            </a:br>
            <a:r>
              <a:rPr lang="en-US" dirty="0"/>
              <a:t>Potentially Volatile Situation</a:t>
            </a:r>
          </a:p>
        </p:txBody>
      </p:sp>
      <p:sp>
        <p:nvSpPr>
          <p:cNvPr id="3" name="Content Placeholder 2"/>
          <p:cNvSpPr>
            <a:spLocks noGrp="1"/>
          </p:cNvSpPr>
          <p:nvPr>
            <p:ph idx="1"/>
          </p:nvPr>
        </p:nvSpPr>
        <p:spPr/>
        <p:txBody>
          <a:bodyPr/>
          <a:lstStyle/>
          <a:p>
            <a:pPr marL="0" indent="0">
              <a:spcBef>
                <a:spcPct val="0"/>
              </a:spcBef>
              <a:buNone/>
            </a:pPr>
            <a:r>
              <a:rPr lang="en-US" altLang="en-US" dirty="0">
                <a:solidFill>
                  <a:schemeClr val="tx1"/>
                </a:solidFill>
              </a:rPr>
              <a:t>Be proactive, not reactive! </a:t>
            </a:r>
          </a:p>
          <a:p>
            <a:pPr>
              <a:spcBef>
                <a:spcPct val="0"/>
              </a:spcBef>
            </a:pPr>
            <a:r>
              <a:rPr lang="en-US" altLang="en-US" sz="2800" dirty="0">
                <a:solidFill>
                  <a:schemeClr val="tx1"/>
                </a:solidFill>
              </a:rPr>
              <a:t>Notice when a situation begins to escalate by the signs, including:</a:t>
            </a:r>
          </a:p>
          <a:p>
            <a:pPr lvl="1">
              <a:spcBef>
                <a:spcPct val="0"/>
              </a:spcBef>
            </a:pPr>
            <a:r>
              <a:rPr lang="en-US" altLang="en-US" sz="2400" dirty="0">
                <a:solidFill>
                  <a:schemeClr val="tx1"/>
                </a:solidFill>
              </a:rPr>
              <a:t>Louder voice.</a:t>
            </a:r>
          </a:p>
          <a:p>
            <a:pPr lvl="1">
              <a:spcBef>
                <a:spcPct val="0"/>
              </a:spcBef>
            </a:pPr>
            <a:r>
              <a:rPr lang="en-US" altLang="en-US" sz="2400" dirty="0">
                <a:solidFill>
                  <a:schemeClr val="tx1"/>
                </a:solidFill>
              </a:rPr>
              <a:t>Fidgeting, verbal sounds.</a:t>
            </a:r>
          </a:p>
          <a:p>
            <a:pPr lvl="1">
              <a:spcBef>
                <a:spcPct val="0"/>
              </a:spcBef>
              <a:spcAft>
                <a:spcPts val="600"/>
              </a:spcAft>
            </a:pPr>
            <a:r>
              <a:rPr lang="en-US" altLang="en-US" sz="2400" dirty="0">
                <a:solidFill>
                  <a:schemeClr val="tx1"/>
                </a:solidFill>
              </a:rPr>
              <a:t>Build-up of energy.</a:t>
            </a:r>
          </a:p>
          <a:p>
            <a:pPr>
              <a:spcBef>
                <a:spcPct val="0"/>
              </a:spcBef>
            </a:pPr>
            <a:r>
              <a:rPr lang="en-US" altLang="en-US" sz="2800" dirty="0">
                <a:solidFill>
                  <a:schemeClr val="tx1"/>
                </a:solidFill>
              </a:rPr>
              <a:t>Stay in control by actively defusing the patient, family, or visitor before a situation gets disruptive.</a:t>
            </a: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F1932CD8-2456-4537-B600-04522923C878}" type="slidenum">
              <a:rPr lang="en-US" smtClean="0"/>
              <a:pPr/>
              <a:t>11</a:t>
            </a:fld>
            <a:endParaRPr lang="en-US" dirty="0"/>
          </a:p>
        </p:txBody>
      </p:sp>
    </p:spTree>
    <p:extLst>
      <p:ext uri="{BB962C8B-B14F-4D97-AF65-F5344CB8AC3E}">
        <p14:creationId xmlns:p14="http://schemas.microsoft.com/office/powerpoint/2010/main" val="1069875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Recognize the Signs of Escalation</a:t>
            </a:r>
          </a:p>
        </p:txBody>
      </p:sp>
      <p:sp>
        <p:nvSpPr>
          <p:cNvPr id="3" name="Content Placeholder 2"/>
          <p:cNvSpPr>
            <a:spLocks noGrp="1"/>
          </p:cNvSpPr>
          <p:nvPr>
            <p:ph idx="1"/>
          </p:nvPr>
        </p:nvSpPr>
        <p:spPr/>
        <p:txBody>
          <a:bodyPr>
            <a:normAutofit/>
          </a:bodyPr>
          <a:lstStyle/>
          <a:p>
            <a:pPr marL="0" indent="0">
              <a:spcBef>
                <a:spcPts val="0"/>
              </a:spcBef>
              <a:spcAft>
                <a:spcPts val="600"/>
              </a:spcAft>
              <a:buNone/>
            </a:pPr>
            <a:r>
              <a:rPr lang="en-US" altLang="en-US" dirty="0">
                <a:solidFill>
                  <a:schemeClr val="tx1"/>
                </a:solidFill>
              </a:rPr>
              <a:t>If a situation continues to escalate:</a:t>
            </a:r>
          </a:p>
          <a:p>
            <a:pPr>
              <a:spcBef>
                <a:spcPts val="0"/>
              </a:spcBef>
              <a:spcAft>
                <a:spcPts val="600"/>
              </a:spcAft>
            </a:pPr>
            <a:r>
              <a:rPr lang="en-US" altLang="en-US" sz="2800" dirty="0">
                <a:solidFill>
                  <a:schemeClr val="tx1"/>
                </a:solidFill>
              </a:rPr>
              <a:t>It can become physical.</a:t>
            </a:r>
          </a:p>
          <a:p>
            <a:pPr>
              <a:spcBef>
                <a:spcPts val="0"/>
              </a:spcBef>
            </a:pPr>
            <a:r>
              <a:rPr lang="en-US" altLang="en-US" sz="2800" dirty="0">
                <a:solidFill>
                  <a:schemeClr val="tx1"/>
                </a:solidFill>
              </a:rPr>
              <a:t>Staff need to defuse the situation by:  </a:t>
            </a:r>
          </a:p>
          <a:p>
            <a:pPr lvl="1">
              <a:spcBef>
                <a:spcPts val="0"/>
              </a:spcBef>
            </a:pPr>
            <a:r>
              <a:rPr lang="en-US" altLang="en-US" sz="2400" dirty="0">
                <a:solidFill>
                  <a:schemeClr val="tx1"/>
                </a:solidFill>
              </a:rPr>
              <a:t>Reducing stimulation by moving patient to a more </a:t>
            </a:r>
            <a:br>
              <a:rPr lang="en-US" altLang="en-US" sz="2400" dirty="0">
                <a:solidFill>
                  <a:schemeClr val="tx1"/>
                </a:solidFill>
              </a:rPr>
            </a:br>
            <a:r>
              <a:rPr lang="en-US" altLang="en-US" sz="2400" dirty="0">
                <a:solidFill>
                  <a:schemeClr val="tx1"/>
                </a:solidFill>
              </a:rPr>
              <a:t>quiet location.</a:t>
            </a:r>
          </a:p>
          <a:p>
            <a:pPr lvl="1">
              <a:spcBef>
                <a:spcPts val="0"/>
              </a:spcBef>
            </a:pPr>
            <a:r>
              <a:rPr lang="en-US" altLang="en-US" sz="2400" dirty="0">
                <a:solidFill>
                  <a:schemeClr val="tx1"/>
                </a:solidFill>
              </a:rPr>
              <a:t>Communicating information about delays and/or changes. </a:t>
            </a:r>
          </a:p>
          <a:p>
            <a:pPr lvl="1">
              <a:spcBef>
                <a:spcPts val="0"/>
              </a:spcBef>
              <a:spcAft>
                <a:spcPts val="1200"/>
              </a:spcAft>
            </a:pPr>
            <a:r>
              <a:rPr lang="en-US" altLang="en-US" sz="2400" dirty="0">
                <a:solidFill>
                  <a:schemeClr val="tx1"/>
                </a:solidFill>
              </a:rPr>
              <a:t>Providing the patient/family choices whenever possible.</a:t>
            </a:r>
          </a:p>
          <a:p>
            <a:pPr marL="857250" indent="-857250">
              <a:spcBef>
                <a:spcPts val="0"/>
              </a:spcBef>
              <a:spcAft>
                <a:spcPts val="600"/>
              </a:spcAft>
              <a:buNone/>
            </a:pPr>
            <a:r>
              <a:rPr lang="en-US" altLang="en-US" sz="2800" b="1" dirty="0">
                <a:solidFill>
                  <a:schemeClr val="tx1"/>
                </a:solidFill>
              </a:rPr>
              <a:t>Note:  </a:t>
            </a:r>
            <a:r>
              <a:rPr lang="en-US" altLang="en-US" sz="2800" dirty="0">
                <a:solidFill>
                  <a:schemeClr val="tx1"/>
                </a:solidFill>
              </a:rPr>
              <a:t>As emotions increase, auditory processing abilities decrease.</a:t>
            </a:r>
          </a:p>
        </p:txBody>
      </p:sp>
      <p:sp>
        <p:nvSpPr>
          <p:cNvPr id="4" name="Slide Number Placeholder 3"/>
          <p:cNvSpPr>
            <a:spLocks noGrp="1"/>
          </p:cNvSpPr>
          <p:nvPr>
            <p:ph type="sldNum" sz="quarter" idx="12"/>
          </p:nvPr>
        </p:nvSpPr>
        <p:spPr/>
        <p:txBody>
          <a:bodyPr/>
          <a:lstStyle/>
          <a:p>
            <a:fld id="{F1932CD8-2456-4537-B600-04522923C878}" type="slidenum">
              <a:rPr lang="en-US" smtClean="0"/>
              <a:pPr/>
              <a:t>12</a:t>
            </a:fld>
            <a:endParaRPr lang="en-US" dirty="0"/>
          </a:p>
        </p:txBody>
      </p:sp>
    </p:spTree>
    <p:extLst>
      <p:ext uri="{BB962C8B-B14F-4D97-AF65-F5344CB8AC3E}">
        <p14:creationId xmlns:p14="http://schemas.microsoft.com/office/powerpoint/2010/main" val="2290536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57200" y="1143001"/>
            <a:ext cx="4040188" cy="609600"/>
          </a:xfrm>
        </p:spPr>
        <p:txBody>
          <a:bodyPr/>
          <a:lstStyle/>
          <a:p>
            <a:pPr algn="ctr"/>
            <a:r>
              <a:rPr lang="en-US" dirty="0"/>
              <a:t>DOs</a:t>
            </a:r>
          </a:p>
        </p:txBody>
      </p:sp>
      <p:sp>
        <p:nvSpPr>
          <p:cNvPr id="3" name="Content Placeholder 2"/>
          <p:cNvSpPr>
            <a:spLocks noGrp="1"/>
          </p:cNvSpPr>
          <p:nvPr>
            <p:ph sz="half" idx="2"/>
          </p:nvPr>
        </p:nvSpPr>
        <p:spPr>
          <a:xfrm>
            <a:off x="457200" y="1828802"/>
            <a:ext cx="4040188" cy="4297361"/>
          </a:xfrm>
        </p:spPr>
        <p:txBody>
          <a:bodyPr>
            <a:normAutofit/>
          </a:bodyPr>
          <a:lstStyle/>
          <a:p>
            <a:pPr>
              <a:spcBef>
                <a:spcPts val="0"/>
              </a:spcBef>
              <a:spcAft>
                <a:spcPts val="600"/>
              </a:spcAft>
            </a:pPr>
            <a:r>
              <a:rPr lang="en-US" sz="2600" dirty="0">
                <a:solidFill>
                  <a:schemeClr val="tx1"/>
                </a:solidFill>
              </a:rPr>
              <a:t>Calmly but firmly outline the limits of the setting.</a:t>
            </a:r>
          </a:p>
          <a:p>
            <a:pPr>
              <a:spcBef>
                <a:spcPts val="0"/>
              </a:spcBef>
              <a:spcAft>
                <a:spcPts val="600"/>
              </a:spcAft>
            </a:pPr>
            <a:r>
              <a:rPr lang="en-US" sz="2600" dirty="0">
                <a:solidFill>
                  <a:schemeClr val="tx1"/>
                </a:solidFill>
              </a:rPr>
              <a:t>Allow a frustrated patient time to vent.</a:t>
            </a:r>
          </a:p>
          <a:p>
            <a:pPr>
              <a:spcBef>
                <a:spcPts val="0"/>
              </a:spcBef>
              <a:spcAft>
                <a:spcPts val="600"/>
              </a:spcAft>
            </a:pPr>
            <a:r>
              <a:rPr lang="en-US" sz="2600" dirty="0">
                <a:solidFill>
                  <a:schemeClr val="tx1"/>
                </a:solidFill>
              </a:rPr>
              <a:t>Give an upset patient, family or visitor plenty </a:t>
            </a:r>
            <a:br>
              <a:rPr lang="en-US" sz="2600" dirty="0">
                <a:solidFill>
                  <a:schemeClr val="tx1"/>
                </a:solidFill>
              </a:rPr>
            </a:br>
            <a:r>
              <a:rPr lang="en-US" sz="2600" dirty="0">
                <a:solidFill>
                  <a:schemeClr val="tx1"/>
                </a:solidFill>
              </a:rPr>
              <a:t>of personal space.</a:t>
            </a:r>
          </a:p>
          <a:p>
            <a:pPr>
              <a:spcBef>
                <a:spcPts val="0"/>
              </a:spcBef>
              <a:spcAft>
                <a:spcPts val="600"/>
              </a:spcAft>
            </a:pPr>
            <a:endParaRPr lang="en-US" sz="2600" dirty="0">
              <a:solidFill>
                <a:schemeClr val="tx1"/>
              </a:solidFill>
            </a:endParaRPr>
          </a:p>
          <a:p>
            <a:endParaRPr lang="en-US" dirty="0"/>
          </a:p>
        </p:txBody>
      </p:sp>
      <p:sp>
        <p:nvSpPr>
          <p:cNvPr id="7" name="Text Placeholder 6"/>
          <p:cNvSpPr>
            <a:spLocks noGrp="1"/>
          </p:cNvSpPr>
          <p:nvPr>
            <p:ph type="body" sz="quarter" idx="3"/>
          </p:nvPr>
        </p:nvSpPr>
        <p:spPr>
          <a:xfrm>
            <a:off x="4645025" y="1143001"/>
            <a:ext cx="4041775" cy="609600"/>
          </a:xfrm>
        </p:spPr>
        <p:txBody>
          <a:bodyPr/>
          <a:lstStyle/>
          <a:p>
            <a:pPr algn="ctr"/>
            <a:r>
              <a:rPr lang="en-US" dirty="0"/>
              <a:t>DON’Ts</a:t>
            </a:r>
          </a:p>
        </p:txBody>
      </p:sp>
      <p:sp>
        <p:nvSpPr>
          <p:cNvPr id="8" name="Content Placeholder 7"/>
          <p:cNvSpPr>
            <a:spLocks noGrp="1"/>
          </p:cNvSpPr>
          <p:nvPr>
            <p:ph sz="quarter" idx="4"/>
          </p:nvPr>
        </p:nvSpPr>
        <p:spPr>
          <a:xfrm>
            <a:off x="4645025" y="1828802"/>
            <a:ext cx="4194175" cy="4297361"/>
          </a:xfrm>
        </p:spPr>
        <p:txBody>
          <a:bodyPr/>
          <a:lstStyle/>
          <a:p>
            <a:pPr>
              <a:spcBef>
                <a:spcPts val="0"/>
              </a:spcBef>
              <a:spcAft>
                <a:spcPts val="600"/>
              </a:spcAft>
            </a:pPr>
            <a:r>
              <a:rPr lang="en-US" sz="2600" dirty="0">
                <a:solidFill>
                  <a:schemeClr val="tx1"/>
                </a:solidFill>
              </a:rPr>
              <a:t>Avoid arguing or defending previous actions.</a:t>
            </a:r>
          </a:p>
          <a:p>
            <a:pPr>
              <a:spcBef>
                <a:spcPts val="0"/>
              </a:spcBef>
              <a:spcAft>
                <a:spcPts val="600"/>
              </a:spcAft>
            </a:pPr>
            <a:r>
              <a:rPr lang="en-US" sz="2600" dirty="0">
                <a:solidFill>
                  <a:schemeClr val="tx1"/>
                </a:solidFill>
              </a:rPr>
              <a:t>Avoid using threatening body language.</a:t>
            </a:r>
          </a:p>
          <a:p>
            <a:pPr>
              <a:spcBef>
                <a:spcPts val="0"/>
              </a:spcBef>
              <a:spcAft>
                <a:spcPts val="600"/>
              </a:spcAft>
            </a:pPr>
            <a:r>
              <a:rPr lang="en-US" sz="2600" dirty="0">
                <a:solidFill>
                  <a:schemeClr val="tx1"/>
                </a:solidFill>
              </a:rPr>
              <a:t>Ignore personal verbal “attacks.”</a:t>
            </a:r>
          </a:p>
          <a:p>
            <a:pPr>
              <a:spcBef>
                <a:spcPts val="0"/>
              </a:spcBef>
              <a:spcAft>
                <a:spcPts val="600"/>
              </a:spcAft>
            </a:pPr>
            <a:endParaRPr lang="en-US" dirty="0">
              <a:solidFill>
                <a:schemeClr val="tx1"/>
              </a:solidFill>
            </a:endParaRPr>
          </a:p>
          <a:p>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13</a:t>
            </a:fld>
            <a:endParaRPr lang="en-US" dirty="0"/>
          </a:p>
        </p:txBody>
      </p:sp>
      <p:sp>
        <p:nvSpPr>
          <p:cNvPr id="2" name="Title 1"/>
          <p:cNvSpPr>
            <a:spLocks noGrp="1"/>
          </p:cNvSpPr>
          <p:nvPr>
            <p:ph type="title"/>
          </p:nvPr>
        </p:nvSpPr>
        <p:spPr/>
        <p:txBody>
          <a:bodyPr/>
          <a:lstStyle/>
          <a:p>
            <a:r>
              <a:rPr lang="en-US" dirty="0"/>
              <a:t>Defusing “DOs” and “DON’Ts”</a:t>
            </a:r>
          </a:p>
        </p:txBody>
      </p:sp>
    </p:spTree>
    <p:extLst>
      <p:ext uri="{BB962C8B-B14F-4D97-AF65-F5344CB8AC3E}">
        <p14:creationId xmlns:p14="http://schemas.microsoft.com/office/powerpoint/2010/main" val="3515749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the Patient, Not the Rules</a:t>
            </a:r>
          </a:p>
        </p:txBody>
      </p:sp>
      <p:sp>
        <p:nvSpPr>
          <p:cNvPr id="3" name="Content Placeholder 2"/>
          <p:cNvSpPr>
            <a:spLocks noGrp="1"/>
          </p:cNvSpPr>
          <p:nvPr>
            <p:ph idx="1"/>
          </p:nvPr>
        </p:nvSpPr>
        <p:spPr/>
        <p:txBody>
          <a:bodyPr/>
          <a:lstStyle/>
          <a:p>
            <a:pPr marL="0" indent="0">
              <a:spcBef>
                <a:spcPts val="0"/>
              </a:spcBef>
              <a:spcAft>
                <a:spcPts val="600"/>
              </a:spcAft>
              <a:buNone/>
            </a:pPr>
            <a:r>
              <a:rPr lang="en-US" dirty="0">
                <a:solidFill>
                  <a:schemeClr val="tx1"/>
                </a:solidFill>
              </a:rPr>
              <a:t>A patient’s perception of whether his or her needs are being recognized and met is what </a:t>
            </a:r>
            <a:br>
              <a:rPr lang="en-US" dirty="0">
                <a:solidFill>
                  <a:schemeClr val="tx1"/>
                </a:solidFill>
              </a:rPr>
            </a:br>
            <a:r>
              <a:rPr lang="en-US" dirty="0">
                <a:solidFill>
                  <a:schemeClr val="tx1"/>
                </a:solidFill>
              </a:rPr>
              <a:t>is important.</a:t>
            </a:r>
          </a:p>
          <a:p>
            <a:pPr>
              <a:spcBef>
                <a:spcPts val="0"/>
              </a:spcBef>
              <a:spcAft>
                <a:spcPts val="600"/>
              </a:spcAft>
            </a:pPr>
            <a:r>
              <a:rPr lang="en-US" sz="2800" spc="-20" dirty="0">
                <a:solidFill>
                  <a:schemeClr val="tx1"/>
                </a:solidFill>
              </a:rPr>
              <a:t>Patients, families, and visitors do not care about the rules of the Centers for Medicare &amp; Medicaid Services (CMS), the state, or any other regulatory bodies.</a:t>
            </a:r>
          </a:p>
          <a:p>
            <a:pPr>
              <a:spcBef>
                <a:spcPts val="0"/>
              </a:spcBef>
              <a:spcAft>
                <a:spcPts val="600"/>
              </a:spcAft>
            </a:pPr>
            <a:r>
              <a:rPr lang="en-US" sz="2800" spc="-20" dirty="0">
                <a:solidFill>
                  <a:schemeClr val="tx1"/>
                </a:solidFill>
              </a:rPr>
              <a:t>Phrase issues based on their purpose, not because of a rule or policy.</a:t>
            </a:r>
          </a:p>
          <a:p>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14</a:t>
            </a:fld>
            <a:endParaRPr lang="en-US" dirty="0"/>
          </a:p>
        </p:txBody>
      </p:sp>
    </p:spTree>
    <p:extLst>
      <p:ext uri="{BB962C8B-B14F-4D97-AF65-F5344CB8AC3E}">
        <p14:creationId xmlns:p14="http://schemas.microsoft.com/office/powerpoint/2010/main" val="3107629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Scenario #2</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solidFill>
                  <a:schemeClr val="tx1"/>
                </a:solidFill>
              </a:rPr>
              <a:t>Mr. Jones’ wife died unexpectedly three months ago. He is a long-time patient of the facility and has always been easy-going, friendly, and appreciative.  However, Mr. Jones arrives for his treatment today looking sullen and tells the tech he needs to speak with the social worker (SW) “right away.”  He tells the SW that he has to change shifts because the friend who has been driving him to and from dialysis since his wife died is moving away next week, and his daughter can only drive him to and from a first shift chair time because of her work schedule. The SW informs Mr. Jones that there are no first shift spots currently available and agrees to put him on the waiting list. Before she has a chance to discuss transportation alternatives with Mr. Jones, he says in a loud voice, “I can’t believe you’re telling me no! I never ask you people for anything! This is ridiculous!” The patients in the area turn to look at Mr. Jones because they are so surprised to hear him yelling. Mr. Jones notices the patients staring; his eyes fill with tears and he says, “Just forget it—I don’t need your help. Leave me alone.” He puts his head back on the chair and closes his eyes, and the tech comes over to cannulate Mr. Jones.  </a:t>
            </a:r>
          </a:p>
          <a:p>
            <a:pPr marL="0" indent="0">
              <a:buNone/>
            </a:pPr>
            <a:r>
              <a:rPr lang="en-US" dirty="0">
                <a:solidFill>
                  <a:schemeClr val="tx1"/>
                </a:solidFill>
              </a:rPr>
              <a:t>How should this situation be handled?</a:t>
            </a:r>
          </a:p>
        </p:txBody>
      </p:sp>
      <p:sp>
        <p:nvSpPr>
          <p:cNvPr id="4" name="Slide Number Placeholder 3"/>
          <p:cNvSpPr>
            <a:spLocks noGrp="1"/>
          </p:cNvSpPr>
          <p:nvPr>
            <p:ph type="sldNum" sz="quarter" idx="12"/>
          </p:nvPr>
        </p:nvSpPr>
        <p:spPr/>
        <p:txBody>
          <a:bodyPr/>
          <a:lstStyle/>
          <a:p>
            <a:fld id="{F1932CD8-2456-4537-B600-04522923C878}" type="slidenum">
              <a:rPr lang="en-US" smtClean="0"/>
              <a:pPr/>
              <a:t>15</a:t>
            </a:fld>
            <a:endParaRPr lang="en-US" dirty="0"/>
          </a:p>
        </p:txBody>
      </p:sp>
    </p:spTree>
    <p:extLst>
      <p:ext uri="{BB962C8B-B14F-4D97-AF65-F5344CB8AC3E}">
        <p14:creationId xmlns:p14="http://schemas.microsoft.com/office/powerpoint/2010/main" val="1144577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this situation be handled?</a:t>
            </a:r>
          </a:p>
        </p:txBody>
      </p:sp>
      <p:sp>
        <p:nvSpPr>
          <p:cNvPr id="3" name="Content Placeholder 2"/>
          <p:cNvSpPr>
            <a:spLocks noGrp="1"/>
          </p:cNvSpPr>
          <p:nvPr>
            <p:ph idx="1"/>
          </p:nvPr>
        </p:nvSpPr>
        <p:spPr/>
        <p:txBody>
          <a:bodyPr>
            <a:normAutofit/>
          </a:bodyPr>
          <a:lstStyle/>
          <a:p>
            <a:pPr marL="514350" indent="-514350">
              <a:buFont typeface="+mj-lt"/>
              <a:buAutoNum type="alphaUcPeriod"/>
            </a:pPr>
            <a:r>
              <a:rPr lang="en-US" sz="2000" dirty="0"/>
              <a:t>The social worker respects Mr. Jones’ request to leave him alone because he seems calm at the moment, and she walks away without saying anything. The SW will try to talk with Mr. Jones later today after his treatment is completed.</a:t>
            </a:r>
          </a:p>
          <a:p>
            <a:pPr marL="514350" indent="-514350">
              <a:buFont typeface="+mj-lt"/>
              <a:buAutoNum type="alphaUcPeriod"/>
            </a:pPr>
            <a:r>
              <a:rPr lang="en-US" sz="2000" dirty="0"/>
              <a:t>The SW sits down at Mr. Jones’ chairside and is quiet for a minute, giving him some time to regain his composure. Then she says, “I can see that you’re upset, and I want to help you. Would you like to talk with me in one of the exam rooms where it’s quiet? I can tell you about other transportation options to consider using until you clear the waiting list. </a:t>
            </a:r>
          </a:p>
          <a:p>
            <a:pPr marL="514350" indent="-514350">
              <a:buFont typeface="+mj-lt"/>
              <a:buAutoNum type="alphaUcPeriod"/>
            </a:pPr>
            <a:r>
              <a:rPr lang="en-US" sz="2000" dirty="0"/>
              <a:t>The SW puts her hand on Mr. Jones’ arm, leans towards him and says, “Losing your wife must have been so difficult, and I know you’re still grieving. It’s alright that you got upset. Don’t worry.”</a:t>
            </a:r>
          </a:p>
          <a:p>
            <a:pPr marL="514350" indent="-514350">
              <a:buFont typeface="+mj-lt"/>
              <a:buAutoNum type="alphaUcPeriod"/>
            </a:pPr>
            <a:r>
              <a:rPr lang="en-US" sz="2000" dirty="0"/>
              <a:t>None of the above</a:t>
            </a:r>
          </a:p>
        </p:txBody>
      </p:sp>
      <p:sp>
        <p:nvSpPr>
          <p:cNvPr id="4" name="Slide Number Placeholder 3"/>
          <p:cNvSpPr>
            <a:spLocks noGrp="1"/>
          </p:cNvSpPr>
          <p:nvPr>
            <p:ph type="sldNum" sz="quarter" idx="12"/>
          </p:nvPr>
        </p:nvSpPr>
        <p:spPr/>
        <p:txBody>
          <a:bodyPr/>
          <a:lstStyle/>
          <a:p>
            <a:fld id="{F1932CD8-2456-4537-B600-04522923C878}" type="slidenum">
              <a:rPr lang="en-US" smtClean="0"/>
              <a:pPr/>
              <a:t>16</a:t>
            </a:fld>
            <a:endParaRPr lang="en-US" dirty="0"/>
          </a:p>
        </p:txBody>
      </p:sp>
    </p:spTree>
    <p:extLst>
      <p:ext uri="{BB962C8B-B14F-4D97-AF65-F5344CB8AC3E}">
        <p14:creationId xmlns:p14="http://schemas.microsoft.com/office/powerpoint/2010/main" val="139941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990600"/>
          </a:xfrm>
        </p:spPr>
        <p:txBody>
          <a:bodyPr/>
          <a:lstStyle/>
          <a:p>
            <a:pPr>
              <a:lnSpc>
                <a:spcPct val="80000"/>
              </a:lnSpc>
            </a:pPr>
            <a:r>
              <a:rPr lang="en-US" dirty="0"/>
              <a:t>Tips for Dealing with Agitated Patients, Family Members, or Visitors </a:t>
            </a:r>
          </a:p>
        </p:txBody>
      </p:sp>
      <p:sp>
        <p:nvSpPr>
          <p:cNvPr id="3" name="Content Placeholder 2"/>
          <p:cNvSpPr>
            <a:spLocks noGrp="1"/>
          </p:cNvSpPr>
          <p:nvPr>
            <p:ph idx="1"/>
          </p:nvPr>
        </p:nvSpPr>
        <p:spPr>
          <a:xfrm>
            <a:off x="419100" y="1204118"/>
            <a:ext cx="8305800" cy="4906963"/>
          </a:xfrm>
        </p:spPr>
        <p:txBody>
          <a:bodyPr/>
          <a:lstStyle/>
          <a:p>
            <a:pPr>
              <a:spcBef>
                <a:spcPts val="0"/>
              </a:spcBef>
              <a:spcAft>
                <a:spcPts val="600"/>
              </a:spcAft>
            </a:pPr>
            <a:r>
              <a:rPr lang="en-US" sz="3000" dirty="0">
                <a:solidFill>
                  <a:schemeClr val="tx1"/>
                </a:solidFill>
              </a:rPr>
              <a:t>If there is a family member, caregiver, or friend available, consider asking that individual to join the patient on the treatment floor to provide a calming influence.</a:t>
            </a:r>
          </a:p>
          <a:p>
            <a:pPr>
              <a:spcBef>
                <a:spcPts val="0"/>
              </a:spcBef>
              <a:spcAft>
                <a:spcPts val="600"/>
              </a:spcAft>
            </a:pPr>
            <a:r>
              <a:rPr lang="en-US" sz="3000" dirty="0">
                <a:solidFill>
                  <a:schemeClr val="tx1"/>
                </a:solidFill>
              </a:rPr>
              <a:t>Limit stimulation and traffic in the treatment area.</a:t>
            </a:r>
          </a:p>
          <a:p>
            <a:pPr>
              <a:spcBef>
                <a:spcPts val="0"/>
              </a:spcBef>
              <a:spcAft>
                <a:spcPts val="600"/>
              </a:spcAft>
            </a:pPr>
            <a:r>
              <a:rPr lang="en-US" sz="3000" dirty="0">
                <a:solidFill>
                  <a:schemeClr val="tx1"/>
                </a:solidFill>
              </a:rPr>
              <a:t>Keep communication as direct as possible by using plain language. </a:t>
            </a:r>
          </a:p>
          <a:p>
            <a:pPr>
              <a:spcBef>
                <a:spcPts val="0"/>
              </a:spcBef>
              <a:spcAft>
                <a:spcPts val="600"/>
              </a:spcAft>
            </a:pPr>
            <a:r>
              <a:rPr lang="en-US" sz="3000" dirty="0">
                <a:solidFill>
                  <a:schemeClr val="tx1"/>
                </a:solidFill>
              </a:rPr>
              <a:t>Call for help if necessary.</a:t>
            </a:r>
          </a:p>
          <a:p>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17</a:t>
            </a:fld>
            <a:endParaRPr lang="en-US" dirty="0"/>
          </a:p>
        </p:txBody>
      </p:sp>
    </p:spTree>
    <p:extLst>
      <p:ext uri="{BB962C8B-B14F-4D97-AF65-F5344CB8AC3E}">
        <p14:creationId xmlns:p14="http://schemas.microsoft.com/office/powerpoint/2010/main" val="737525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990600"/>
          </a:xfrm>
        </p:spPr>
        <p:txBody>
          <a:bodyPr/>
          <a:lstStyle/>
          <a:p>
            <a:pPr>
              <a:lnSpc>
                <a:spcPct val="80000"/>
              </a:lnSpc>
            </a:pPr>
            <a:r>
              <a:rPr lang="en-US" dirty="0"/>
              <a:t>When All Else Fails—</a:t>
            </a:r>
            <a:br>
              <a:rPr lang="en-US" dirty="0"/>
            </a:br>
            <a:r>
              <a:rPr lang="en-US" dirty="0"/>
              <a:t>Management Intervention</a:t>
            </a:r>
          </a:p>
        </p:txBody>
      </p:sp>
      <p:sp>
        <p:nvSpPr>
          <p:cNvPr id="3" name="Content Placeholder 2"/>
          <p:cNvSpPr>
            <a:spLocks noGrp="1"/>
          </p:cNvSpPr>
          <p:nvPr>
            <p:ph idx="1"/>
          </p:nvPr>
        </p:nvSpPr>
        <p:spPr>
          <a:xfrm>
            <a:off x="533400" y="1213643"/>
            <a:ext cx="8077200" cy="4906963"/>
          </a:xfrm>
        </p:spPr>
        <p:txBody>
          <a:bodyPr/>
          <a:lstStyle/>
          <a:p>
            <a:pPr marL="0" indent="0">
              <a:buNone/>
            </a:pPr>
            <a:r>
              <a:rPr lang="en-US" sz="3000" dirty="0">
                <a:solidFill>
                  <a:schemeClr val="tx1"/>
                </a:solidFill>
              </a:rPr>
              <a:t>If all of your attempts to defuse a situation are unsuccessful, someone who is perceived as the person with control and power (e.g., the clinic manager) may need to intervene with patients and family members to define unacceptable and inappropriate behaviors. </a:t>
            </a:r>
          </a:p>
          <a:p>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18</a:t>
            </a:fld>
            <a:endParaRPr lang="en-US" dirty="0"/>
          </a:p>
        </p:txBody>
      </p:sp>
    </p:spTree>
    <p:extLst>
      <p:ext uri="{BB962C8B-B14F-4D97-AF65-F5344CB8AC3E}">
        <p14:creationId xmlns:p14="http://schemas.microsoft.com/office/powerpoint/2010/main" val="2380610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a Patient Loses Control … </a:t>
            </a:r>
          </a:p>
        </p:txBody>
      </p:sp>
      <p:sp>
        <p:nvSpPr>
          <p:cNvPr id="3" name="Content Placeholder 2"/>
          <p:cNvSpPr>
            <a:spLocks noGrp="1"/>
          </p:cNvSpPr>
          <p:nvPr>
            <p:ph idx="1"/>
          </p:nvPr>
        </p:nvSpPr>
        <p:spPr>
          <a:xfrm>
            <a:off x="419100" y="1204118"/>
            <a:ext cx="8305800" cy="4906963"/>
          </a:xfrm>
        </p:spPr>
        <p:txBody>
          <a:bodyPr>
            <a:normAutofit fontScale="92500"/>
          </a:bodyPr>
          <a:lstStyle/>
          <a:p>
            <a:pPr>
              <a:spcBef>
                <a:spcPts val="0"/>
              </a:spcBef>
              <a:spcAft>
                <a:spcPts val="600"/>
              </a:spcAft>
            </a:pPr>
            <a:r>
              <a:rPr lang="en-US" sz="2800" dirty="0">
                <a:solidFill>
                  <a:schemeClr val="tx1"/>
                </a:solidFill>
              </a:rPr>
              <a:t>Remain professional and in control.</a:t>
            </a:r>
          </a:p>
          <a:p>
            <a:pPr>
              <a:spcBef>
                <a:spcPts val="0"/>
              </a:spcBef>
              <a:spcAft>
                <a:spcPts val="600"/>
              </a:spcAft>
            </a:pPr>
            <a:r>
              <a:rPr lang="en-US" sz="2800" dirty="0">
                <a:solidFill>
                  <a:schemeClr val="tx1"/>
                </a:solidFill>
              </a:rPr>
              <a:t>Remember, it is not personal.</a:t>
            </a:r>
          </a:p>
          <a:p>
            <a:pPr>
              <a:spcBef>
                <a:spcPts val="0"/>
              </a:spcBef>
            </a:pPr>
            <a:r>
              <a:rPr lang="en-US" sz="2800" dirty="0">
                <a:solidFill>
                  <a:schemeClr val="tx1"/>
                </a:solidFill>
              </a:rPr>
              <a:t>Use a calm voice and simple statements.</a:t>
            </a:r>
            <a:r>
              <a:rPr lang="en-US" sz="3000" dirty="0">
                <a:solidFill>
                  <a:schemeClr val="tx1"/>
                </a:solidFill>
              </a:rPr>
              <a:t>  </a:t>
            </a:r>
          </a:p>
          <a:p>
            <a:pPr lvl="1">
              <a:spcBef>
                <a:spcPts val="0"/>
              </a:spcBef>
              <a:spcAft>
                <a:spcPts val="600"/>
              </a:spcAft>
            </a:pPr>
            <a:r>
              <a:rPr lang="en-US" sz="2400" dirty="0">
                <a:solidFill>
                  <a:schemeClr val="tx1"/>
                </a:solidFill>
              </a:rPr>
              <a:t>The patient cannot process as well as normal.</a:t>
            </a:r>
          </a:p>
          <a:p>
            <a:pPr>
              <a:spcBef>
                <a:spcPts val="0"/>
              </a:spcBef>
              <a:spcAft>
                <a:spcPts val="600"/>
              </a:spcAft>
            </a:pPr>
            <a:r>
              <a:rPr lang="en-US" sz="2800" dirty="0">
                <a:solidFill>
                  <a:schemeClr val="tx1"/>
                </a:solidFill>
              </a:rPr>
              <a:t>Help the patient regain composure.</a:t>
            </a:r>
          </a:p>
          <a:p>
            <a:pPr>
              <a:spcBef>
                <a:spcPts val="0"/>
              </a:spcBef>
              <a:spcAft>
                <a:spcPts val="600"/>
              </a:spcAft>
            </a:pPr>
            <a:r>
              <a:rPr lang="en-US" sz="2800" dirty="0">
                <a:solidFill>
                  <a:schemeClr val="tx1"/>
                </a:solidFill>
              </a:rPr>
              <a:t>Reduce outside stimulation.</a:t>
            </a:r>
          </a:p>
          <a:p>
            <a:pPr>
              <a:spcBef>
                <a:spcPts val="0"/>
              </a:spcBef>
              <a:spcAft>
                <a:spcPts val="600"/>
              </a:spcAft>
            </a:pPr>
            <a:r>
              <a:rPr lang="en-US" sz="2800" dirty="0">
                <a:solidFill>
                  <a:schemeClr val="tx1"/>
                </a:solidFill>
              </a:rPr>
              <a:t>Ensure a safe environment for other patients and staff.</a:t>
            </a:r>
          </a:p>
          <a:p>
            <a:pPr>
              <a:spcBef>
                <a:spcPts val="0"/>
              </a:spcBef>
              <a:spcAft>
                <a:spcPts val="600"/>
              </a:spcAft>
            </a:pPr>
            <a:r>
              <a:rPr lang="en-US" sz="2800" dirty="0">
                <a:solidFill>
                  <a:schemeClr val="tx1"/>
                </a:solidFill>
              </a:rPr>
              <a:t>Respect personal space.</a:t>
            </a:r>
          </a:p>
          <a:p>
            <a:pPr>
              <a:spcBef>
                <a:spcPts val="0"/>
              </a:spcBef>
              <a:spcAft>
                <a:spcPts val="600"/>
              </a:spcAft>
            </a:pPr>
            <a:r>
              <a:rPr lang="en-US" sz="2800" dirty="0">
                <a:solidFill>
                  <a:schemeClr val="tx1"/>
                </a:solidFill>
              </a:rPr>
              <a:t>Use phrases like, “I want to help you, but I need you to …”</a:t>
            </a:r>
          </a:p>
          <a:p>
            <a:pPr>
              <a:spcBef>
                <a:spcPts val="0"/>
              </a:spcBef>
              <a:spcAft>
                <a:spcPts val="600"/>
              </a:spcAft>
            </a:pPr>
            <a:r>
              <a:rPr lang="en-US" sz="2800" dirty="0">
                <a:solidFill>
                  <a:schemeClr val="tx1"/>
                </a:solidFill>
              </a:rPr>
              <a:t>Ask for assistance from colleagues.</a:t>
            </a:r>
          </a:p>
          <a:p>
            <a:pPr>
              <a:spcBef>
                <a:spcPts val="0"/>
              </a:spcBef>
              <a:spcAft>
                <a:spcPts val="600"/>
              </a:spcAft>
            </a:pPr>
            <a:endParaRPr lang="en-US" sz="2800" dirty="0">
              <a:solidFill>
                <a:schemeClr val="tx1"/>
              </a:solidFill>
            </a:endParaRPr>
          </a:p>
          <a:p>
            <a:pPr>
              <a:spcBef>
                <a:spcPts val="0"/>
              </a:spcBef>
              <a:spcAft>
                <a:spcPts val="600"/>
              </a:spcAft>
            </a:pPr>
            <a:endParaRPr lang="en-US" sz="3000" dirty="0">
              <a:solidFill>
                <a:schemeClr val="tx1"/>
              </a:solidFill>
            </a:endParaRPr>
          </a:p>
          <a:p>
            <a:pPr>
              <a:spcBef>
                <a:spcPts val="0"/>
              </a:spcBef>
              <a:spcAft>
                <a:spcPts val="600"/>
              </a:spcAft>
            </a:pPr>
            <a:endParaRPr lang="en-US" sz="3000" dirty="0">
              <a:solidFill>
                <a:schemeClr val="tx1"/>
              </a:solidFill>
            </a:endParaRPr>
          </a:p>
        </p:txBody>
      </p:sp>
      <p:sp>
        <p:nvSpPr>
          <p:cNvPr id="4" name="Slide Number Placeholder 3"/>
          <p:cNvSpPr>
            <a:spLocks noGrp="1"/>
          </p:cNvSpPr>
          <p:nvPr>
            <p:ph type="sldNum" sz="quarter" idx="12"/>
          </p:nvPr>
        </p:nvSpPr>
        <p:spPr/>
        <p:txBody>
          <a:bodyPr/>
          <a:lstStyle/>
          <a:p>
            <a:fld id="{F1932CD8-2456-4537-B600-04522923C878}" type="slidenum">
              <a:rPr lang="en-US" smtClean="0"/>
              <a:pPr/>
              <a:t>19</a:t>
            </a:fld>
            <a:endParaRPr lang="en-US" dirty="0"/>
          </a:p>
        </p:txBody>
      </p:sp>
    </p:spTree>
    <p:extLst>
      <p:ext uri="{BB962C8B-B14F-4D97-AF65-F5344CB8AC3E}">
        <p14:creationId xmlns:p14="http://schemas.microsoft.com/office/powerpoint/2010/main" val="2662464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lumMod val="85000"/>
                    <a:lumOff val="15000"/>
                  </a:schemeClr>
                </a:solidFill>
              </a:rPr>
              <a:t>Purpose</a:t>
            </a:r>
          </a:p>
        </p:txBody>
      </p:sp>
      <p:sp>
        <p:nvSpPr>
          <p:cNvPr id="3" name="Content Placeholder 2"/>
          <p:cNvSpPr>
            <a:spLocks noGrp="1"/>
          </p:cNvSpPr>
          <p:nvPr>
            <p:ph idx="1"/>
          </p:nvPr>
        </p:nvSpPr>
        <p:spPr>
          <a:xfrm>
            <a:off x="457200" y="1219200"/>
            <a:ext cx="8229600" cy="3657600"/>
          </a:xfrm>
        </p:spPr>
        <p:txBody>
          <a:bodyPr>
            <a:normAutofit lnSpcReduction="10000"/>
          </a:bodyPr>
          <a:lstStyle/>
          <a:p>
            <a:pPr marL="0" indent="0">
              <a:spcBef>
                <a:spcPts val="0"/>
              </a:spcBef>
              <a:spcAft>
                <a:spcPts val="600"/>
              </a:spcAft>
              <a:buNone/>
            </a:pPr>
            <a:r>
              <a:rPr lang="en-US" altLang="en-US" dirty="0"/>
              <a:t>This presentation will:</a:t>
            </a:r>
          </a:p>
          <a:p>
            <a:pPr marL="609600" indent="-609600">
              <a:spcBef>
                <a:spcPts val="0"/>
              </a:spcBef>
              <a:spcAft>
                <a:spcPts val="600"/>
              </a:spcAft>
            </a:pPr>
            <a:r>
              <a:rPr lang="en-US" altLang="en-US" sz="2800" dirty="0">
                <a:solidFill>
                  <a:schemeClr val="tx1"/>
                </a:solidFill>
              </a:rPr>
              <a:t>Help you to recognize situations that impact potential verbal and physical abuse by a patient </a:t>
            </a:r>
            <a:br>
              <a:rPr lang="en-US" altLang="en-US" sz="2800" dirty="0">
                <a:solidFill>
                  <a:schemeClr val="tx1"/>
                </a:solidFill>
              </a:rPr>
            </a:br>
            <a:r>
              <a:rPr lang="en-US" altLang="en-US" sz="2800" dirty="0">
                <a:solidFill>
                  <a:schemeClr val="tx1"/>
                </a:solidFill>
              </a:rPr>
              <a:t>or visitor toward staff. </a:t>
            </a:r>
          </a:p>
          <a:p>
            <a:pPr marL="609600" indent="-609600">
              <a:spcBef>
                <a:spcPts val="0"/>
              </a:spcBef>
              <a:spcAft>
                <a:spcPts val="600"/>
              </a:spcAft>
            </a:pPr>
            <a:r>
              <a:rPr lang="en-US" altLang="en-US" sz="2800" dirty="0">
                <a:solidFill>
                  <a:schemeClr val="tx1"/>
                </a:solidFill>
              </a:rPr>
              <a:t>Provide tools to help you de-escalate a potentially volatile situation.</a:t>
            </a:r>
          </a:p>
          <a:p>
            <a:pPr marL="0" indent="0" algn="ctr">
              <a:spcBef>
                <a:spcPts val="0"/>
              </a:spcBef>
              <a:spcAft>
                <a:spcPts val="600"/>
              </a:spcAft>
              <a:buNone/>
            </a:pPr>
            <a:r>
              <a:rPr lang="en-US" altLang="en-US" b="1" dirty="0">
                <a:solidFill>
                  <a:schemeClr val="tx1"/>
                </a:solidFill>
              </a:rPr>
              <a:t>Your safety and welfare </a:t>
            </a:r>
            <a:br>
              <a:rPr lang="en-US" altLang="en-US" b="1" dirty="0">
                <a:solidFill>
                  <a:schemeClr val="tx1"/>
                </a:solidFill>
              </a:rPr>
            </a:br>
            <a:r>
              <a:rPr lang="en-US" altLang="en-US" b="1" dirty="0">
                <a:solidFill>
                  <a:schemeClr val="tx1"/>
                </a:solidFill>
              </a:rPr>
              <a:t>are very important to us!</a:t>
            </a:r>
          </a:p>
        </p:txBody>
      </p:sp>
      <p:sp>
        <p:nvSpPr>
          <p:cNvPr id="4" name="Slide Number Placeholder 3"/>
          <p:cNvSpPr>
            <a:spLocks noGrp="1"/>
          </p:cNvSpPr>
          <p:nvPr>
            <p:ph type="sldNum" sz="quarter" idx="12"/>
          </p:nvPr>
        </p:nvSpPr>
        <p:spPr/>
        <p:txBody>
          <a:bodyPr/>
          <a:lstStyle/>
          <a:p>
            <a:fld id="{F1932CD8-2456-4537-B600-04522923C878}" type="slidenum">
              <a:rPr lang="en-US" smtClean="0"/>
              <a:pPr/>
              <a:t>2</a:t>
            </a:fld>
            <a:endParaRPr lang="en-US" dirty="0"/>
          </a:p>
        </p:txBody>
      </p:sp>
      <p:sp>
        <p:nvSpPr>
          <p:cNvPr id="5" name="TextBox 4"/>
          <p:cNvSpPr txBox="1"/>
          <p:nvPr/>
        </p:nvSpPr>
        <p:spPr>
          <a:xfrm>
            <a:off x="838200" y="6321201"/>
            <a:ext cx="6705600" cy="387798"/>
          </a:xfrm>
          <a:prstGeom prst="rect">
            <a:avLst/>
          </a:prstGeom>
          <a:noFill/>
        </p:spPr>
        <p:txBody>
          <a:bodyPr wrap="square" rtlCol="0">
            <a:spAutoFit/>
          </a:bodyPr>
          <a:lstStyle/>
          <a:p>
            <a:pPr marL="57150" indent="-57150">
              <a:lnSpc>
                <a:spcPct val="80000"/>
              </a:lnSpc>
            </a:pPr>
            <a:r>
              <a:rPr lang="en-US" sz="1200" dirty="0"/>
              <a:t>*</a:t>
            </a:r>
            <a:r>
              <a:rPr lang="en-US" sz="1200" dirty="0">
                <a:hlinkClick r:id="rId3" invalidUrl="https://www.abss.k12.nc.us/cms/lib/NC01001905/Centricity/Domain/2536/3.02  Activity Workplace Violence PP .pdf"/>
              </a:rPr>
              <a:t>https://www.abss.k12.nc.us/cms/lib/NC01001905/Centricity/Domain/2536/3.02%20%20Activity%20Workplace%20Violence%20PP%20.pdf</a:t>
            </a:r>
            <a:r>
              <a:rPr lang="en-US" sz="1200" dirty="0"/>
              <a:t> </a:t>
            </a:r>
            <a:endParaRPr lang="en-US" sz="1600" dirty="0"/>
          </a:p>
        </p:txBody>
      </p:sp>
    </p:spTree>
    <p:extLst>
      <p:ext uri="{BB962C8B-B14F-4D97-AF65-F5344CB8AC3E}">
        <p14:creationId xmlns:p14="http://schemas.microsoft.com/office/powerpoint/2010/main" val="4235945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 No Shame in Asking for Help</a:t>
            </a:r>
          </a:p>
        </p:txBody>
      </p:sp>
      <p:sp>
        <p:nvSpPr>
          <p:cNvPr id="3" name="Content Placeholder 2"/>
          <p:cNvSpPr>
            <a:spLocks noGrp="1"/>
          </p:cNvSpPr>
          <p:nvPr>
            <p:ph idx="1"/>
          </p:nvPr>
        </p:nvSpPr>
        <p:spPr/>
        <p:txBody>
          <a:bodyPr/>
          <a:lstStyle/>
          <a:p>
            <a:pPr>
              <a:spcBef>
                <a:spcPts val="0"/>
              </a:spcBef>
              <a:spcAft>
                <a:spcPts val="600"/>
              </a:spcAft>
            </a:pPr>
            <a:r>
              <a:rPr lang="en-US" sz="3000" dirty="0">
                <a:solidFill>
                  <a:schemeClr val="tx1"/>
                </a:solidFill>
              </a:rPr>
              <a:t>Sometimes getting assistance from someone who is neutral or has a different approach, like the social worker or clinic manager, can change the dynamics of a situation and help to de-escalate the patient.</a:t>
            </a:r>
          </a:p>
          <a:p>
            <a:pPr>
              <a:spcBef>
                <a:spcPts val="0"/>
              </a:spcBef>
              <a:spcAft>
                <a:spcPts val="600"/>
              </a:spcAft>
            </a:pPr>
            <a:r>
              <a:rPr lang="en-US" sz="3000" dirty="0">
                <a:solidFill>
                  <a:schemeClr val="tx1"/>
                </a:solidFill>
              </a:rPr>
              <a:t>Do not hesitate to call 911 if necessary.</a:t>
            </a:r>
          </a:p>
          <a:p>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20</a:t>
            </a:fld>
            <a:endParaRPr lang="en-US" dirty="0"/>
          </a:p>
        </p:txBody>
      </p:sp>
    </p:spTree>
    <p:extLst>
      <p:ext uri="{BB962C8B-B14F-4D97-AF65-F5344CB8AC3E}">
        <p14:creationId xmlns:p14="http://schemas.microsoft.com/office/powerpoint/2010/main" val="912026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Scenario #3</a:t>
            </a:r>
          </a:p>
        </p:txBody>
      </p:sp>
      <p:sp>
        <p:nvSpPr>
          <p:cNvPr id="3" name="Content Placeholder 2"/>
          <p:cNvSpPr>
            <a:spLocks noGrp="1"/>
          </p:cNvSpPr>
          <p:nvPr>
            <p:ph idx="1"/>
          </p:nvPr>
        </p:nvSpPr>
        <p:spPr>
          <a:xfrm>
            <a:off x="457200" y="1066800"/>
            <a:ext cx="8229600" cy="5105400"/>
          </a:xfrm>
        </p:spPr>
        <p:txBody>
          <a:bodyPr>
            <a:normAutofit fontScale="62500" lnSpcReduction="20000"/>
          </a:bodyPr>
          <a:lstStyle/>
          <a:p>
            <a:pPr marL="0" indent="0">
              <a:lnSpc>
                <a:spcPct val="120000"/>
              </a:lnSpc>
              <a:spcBef>
                <a:spcPts val="0"/>
              </a:spcBef>
              <a:spcAft>
                <a:spcPts val="600"/>
              </a:spcAft>
              <a:buNone/>
            </a:pPr>
            <a:r>
              <a:rPr lang="en-US" dirty="0"/>
              <a:t>Ms. Smith, whose county-subsidized transportation gets her to the facility 30 minutes early for most treatments, arrives 45 minutes early </a:t>
            </a:r>
            <a:r>
              <a:rPr lang="en-US" dirty="0">
                <a:solidFill>
                  <a:schemeClr val="tx1"/>
                </a:solidFill>
              </a:rPr>
              <a:t>today, so she </a:t>
            </a:r>
            <a:r>
              <a:rPr lang="en-US" dirty="0"/>
              <a:t>sits down in the waiting room. Ms. Smith sees several patients who arrived after she did being called in for their treatments and starts cursing about being ignored. Although her name was not called, Ms. Smith walks through the door right behind another patient and starts yelling at the tech who is assisting the patient ahead of her, demanding that the tech put her on the machine immediately. The tech explains that the patients who were called in ahead of her had earlier appointments; but Ms. Smith is having none of this. </a:t>
            </a:r>
            <a:r>
              <a:rPr lang="en-US" dirty="0">
                <a:solidFill>
                  <a:schemeClr val="tx1"/>
                </a:solidFill>
              </a:rPr>
              <a:t>She </a:t>
            </a:r>
            <a:r>
              <a:rPr lang="en-US" dirty="0"/>
              <a:t>yells and curses at the charge nurse who comes over to check on the situation and asks Ms. Smith to go back to the waiting room until she is called for her appointment. Although it is 15 minutes prior to Ms. Smith’s chair time, she loudly tells the charge nurse, “I’m not going anywhere until you put me on that f#@%</a:t>
            </a:r>
            <a:r>
              <a:rPr lang="en-US" dirty="0" err="1"/>
              <a:t>ing</a:t>
            </a:r>
            <a:r>
              <a:rPr lang="en-US" dirty="0"/>
              <a:t> machine!” Ms. Smith’s yelling and cursing is beginning to disturb patients in the vicinity.  </a:t>
            </a:r>
          </a:p>
        </p:txBody>
      </p:sp>
      <p:sp>
        <p:nvSpPr>
          <p:cNvPr id="4" name="Slide Number Placeholder 3"/>
          <p:cNvSpPr>
            <a:spLocks noGrp="1"/>
          </p:cNvSpPr>
          <p:nvPr>
            <p:ph type="sldNum" sz="quarter" idx="12"/>
          </p:nvPr>
        </p:nvSpPr>
        <p:spPr/>
        <p:txBody>
          <a:bodyPr/>
          <a:lstStyle/>
          <a:p>
            <a:fld id="{F1932CD8-2456-4537-B600-04522923C878}" type="slidenum">
              <a:rPr lang="en-US" smtClean="0"/>
              <a:pPr/>
              <a:t>21</a:t>
            </a:fld>
            <a:endParaRPr lang="en-US" dirty="0"/>
          </a:p>
        </p:txBody>
      </p:sp>
    </p:spTree>
    <p:extLst>
      <p:ext uri="{BB962C8B-B14F-4D97-AF65-F5344CB8AC3E}">
        <p14:creationId xmlns:p14="http://schemas.microsoft.com/office/powerpoint/2010/main" val="2116150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this situation be handled?</a:t>
            </a:r>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lphaUcPeriod"/>
            </a:pPr>
            <a:r>
              <a:rPr lang="en-US" dirty="0"/>
              <a:t>The charge nurse tells Ms. Smith that yelling and cursing are against facility rules, and she will have to calm down right away because she is disturbing the other patients. She also tells Ms. Smith to go back into the waiting room and wait for her name to be called when it is her turn.</a:t>
            </a:r>
          </a:p>
          <a:p>
            <a:pPr marL="514350" indent="-514350">
              <a:buFont typeface="+mj-lt"/>
              <a:buAutoNum type="alphaUcPeriod"/>
            </a:pPr>
            <a:r>
              <a:rPr lang="en-US" dirty="0"/>
              <a:t>The charge nurse directs the tech in Ms. Smith’s pod to put Ms. Smith on the machine right away and let the patient she was about to cannulate wait until Ms. Smith is on her machine.  </a:t>
            </a:r>
            <a:br>
              <a:rPr lang="en-US" dirty="0"/>
            </a:br>
            <a:r>
              <a:rPr lang="en-US" dirty="0"/>
              <a:t>She then tells Ms. Smith, “Ok fine, we are putting you on early.”</a:t>
            </a:r>
          </a:p>
          <a:p>
            <a:pPr marL="514350" indent="-514350">
              <a:buFont typeface="+mj-lt"/>
              <a:buAutoNum type="alphaUcPeriod"/>
            </a:pPr>
            <a:r>
              <a:rPr lang="en-US" dirty="0"/>
              <a:t>The charge nurse asks the clinic manager, who has known </a:t>
            </a:r>
            <a:br>
              <a:rPr lang="en-US" dirty="0"/>
            </a:br>
            <a:r>
              <a:rPr lang="en-US" dirty="0"/>
              <a:t>Ms. Smith for five years, to talk with her. The clinic manager informs Ms. Smith that her chair is not yet ready and asks </a:t>
            </a:r>
            <a:br>
              <a:rPr lang="en-US" dirty="0"/>
            </a:br>
            <a:r>
              <a:rPr lang="en-US" dirty="0"/>
              <a:t>Ms. Smith to accompany her into the clinic manager’s office so they can talk about her concerns. She says, “I want to help you, but I need you to stop yelling and cursing.” The clinic manager also asks the social worker to join the conversation.</a:t>
            </a:r>
          </a:p>
          <a:p>
            <a:pPr marL="514350" indent="-514350">
              <a:buFont typeface="+mj-lt"/>
              <a:buAutoNum type="alphaUcPeriod"/>
            </a:pPr>
            <a:r>
              <a:rPr lang="en-US" dirty="0"/>
              <a:t>None of the above</a:t>
            </a:r>
          </a:p>
        </p:txBody>
      </p:sp>
      <p:sp>
        <p:nvSpPr>
          <p:cNvPr id="4" name="Slide Number Placeholder 3"/>
          <p:cNvSpPr>
            <a:spLocks noGrp="1"/>
          </p:cNvSpPr>
          <p:nvPr>
            <p:ph type="sldNum" sz="quarter" idx="12"/>
          </p:nvPr>
        </p:nvSpPr>
        <p:spPr/>
        <p:txBody>
          <a:bodyPr/>
          <a:lstStyle/>
          <a:p>
            <a:fld id="{F1932CD8-2456-4537-B600-04522923C878}" type="slidenum">
              <a:rPr lang="en-US" smtClean="0"/>
              <a:pPr/>
              <a:t>22</a:t>
            </a:fld>
            <a:endParaRPr lang="en-US" dirty="0"/>
          </a:p>
        </p:txBody>
      </p:sp>
    </p:spTree>
    <p:extLst>
      <p:ext uri="{BB962C8B-B14F-4D97-AF65-F5344CB8AC3E}">
        <p14:creationId xmlns:p14="http://schemas.microsoft.com/office/powerpoint/2010/main" val="1261977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914400"/>
          </a:xfrm>
        </p:spPr>
        <p:txBody>
          <a:bodyPr/>
          <a:lstStyle/>
          <a:p>
            <a:pPr>
              <a:lnSpc>
                <a:spcPct val="80000"/>
              </a:lnSpc>
            </a:pPr>
            <a:r>
              <a:rPr lang="en-US" dirty="0"/>
              <a:t>Re-establish Therapeutic Rapport </a:t>
            </a:r>
            <a:br>
              <a:rPr lang="en-US" dirty="0"/>
            </a:br>
            <a:r>
              <a:rPr lang="en-US" dirty="0"/>
              <a:t>After an Incident</a:t>
            </a:r>
          </a:p>
        </p:txBody>
      </p:sp>
      <p:sp>
        <p:nvSpPr>
          <p:cNvPr id="3" name="Content Placeholder 2"/>
          <p:cNvSpPr>
            <a:spLocks noGrp="1"/>
          </p:cNvSpPr>
          <p:nvPr>
            <p:ph idx="1"/>
          </p:nvPr>
        </p:nvSpPr>
        <p:spPr/>
        <p:txBody>
          <a:bodyPr>
            <a:normAutofit/>
          </a:bodyPr>
          <a:lstStyle/>
          <a:p>
            <a:pPr marL="0" indent="0">
              <a:spcBef>
                <a:spcPts val="0"/>
              </a:spcBef>
              <a:spcAft>
                <a:spcPts val="600"/>
              </a:spcAft>
              <a:buNone/>
            </a:pPr>
            <a:r>
              <a:rPr lang="en-US" altLang="en-US" dirty="0">
                <a:solidFill>
                  <a:schemeClr val="tx1"/>
                </a:solidFill>
              </a:rPr>
              <a:t>Patients fear that after “losing control” they will be rejected.</a:t>
            </a:r>
          </a:p>
          <a:p>
            <a:pPr>
              <a:spcBef>
                <a:spcPts val="0"/>
              </a:spcBef>
              <a:spcAft>
                <a:spcPts val="600"/>
              </a:spcAft>
            </a:pPr>
            <a:r>
              <a:rPr lang="en-US" altLang="en-US" sz="2800" dirty="0">
                <a:solidFill>
                  <a:schemeClr val="tx1"/>
                </a:solidFill>
              </a:rPr>
              <a:t>Reassure the patient, family, or visitor of your desire to help, as long as they can respect the safety guidelines of the facility.</a:t>
            </a:r>
          </a:p>
          <a:p>
            <a:pPr>
              <a:spcBef>
                <a:spcPts val="0"/>
              </a:spcBef>
              <a:spcAft>
                <a:spcPts val="600"/>
              </a:spcAft>
            </a:pPr>
            <a:r>
              <a:rPr lang="en-US" altLang="en-US" sz="2800" dirty="0">
                <a:solidFill>
                  <a:schemeClr val="tx1"/>
                </a:solidFill>
              </a:rPr>
              <a:t>Discuss the need for the staff and patient to address frustrations </a:t>
            </a:r>
            <a:r>
              <a:rPr lang="en-US" altLang="en-US" sz="2800" b="1" i="1" dirty="0">
                <a:solidFill>
                  <a:schemeClr val="tx1"/>
                </a:solidFill>
              </a:rPr>
              <a:t>before</a:t>
            </a:r>
            <a:r>
              <a:rPr lang="en-US" altLang="en-US" sz="2800" dirty="0">
                <a:solidFill>
                  <a:schemeClr val="tx1"/>
                </a:solidFill>
              </a:rPr>
              <a:t> they get out of hand.</a:t>
            </a:r>
          </a:p>
        </p:txBody>
      </p:sp>
      <p:sp>
        <p:nvSpPr>
          <p:cNvPr id="4" name="Slide Number Placeholder 3"/>
          <p:cNvSpPr>
            <a:spLocks noGrp="1"/>
          </p:cNvSpPr>
          <p:nvPr>
            <p:ph type="sldNum" sz="quarter" idx="12"/>
          </p:nvPr>
        </p:nvSpPr>
        <p:spPr/>
        <p:txBody>
          <a:bodyPr/>
          <a:lstStyle/>
          <a:p>
            <a:fld id="{F1932CD8-2456-4537-B600-04522923C878}" type="slidenum">
              <a:rPr lang="en-US" smtClean="0"/>
              <a:pPr/>
              <a:t>23</a:t>
            </a:fld>
            <a:endParaRPr lang="en-US" dirty="0"/>
          </a:p>
        </p:txBody>
      </p:sp>
    </p:spTree>
    <p:extLst>
      <p:ext uri="{BB962C8B-B14F-4D97-AF65-F5344CB8AC3E}">
        <p14:creationId xmlns:p14="http://schemas.microsoft.com/office/powerpoint/2010/main" val="2745211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Protocol</a:t>
            </a:r>
          </a:p>
        </p:txBody>
      </p:sp>
      <p:sp>
        <p:nvSpPr>
          <p:cNvPr id="3" name="Content Placeholder 2"/>
          <p:cNvSpPr>
            <a:spLocks noGrp="1"/>
          </p:cNvSpPr>
          <p:nvPr>
            <p:ph idx="1"/>
          </p:nvPr>
        </p:nvSpPr>
        <p:spPr>
          <a:xfrm>
            <a:off x="457200" y="1219201"/>
            <a:ext cx="8229600" cy="2971799"/>
          </a:xfrm>
        </p:spPr>
        <p:txBody>
          <a:bodyPr>
            <a:normAutofit lnSpcReduction="10000"/>
          </a:bodyPr>
          <a:lstStyle/>
          <a:p>
            <a:pPr marL="0" indent="0">
              <a:spcBef>
                <a:spcPts val="0"/>
              </a:spcBef>
              <a:spcAft>
                <a:spcPts val="600"/>
              </a:spcAft>
              <a:buNone/>
            </a:pPr>
            <a:r>
              <a:rPr lang="en-US" dirty="0">
                <a:solidFill>
                  <a:schemeClr val="tx1"/>
                </a:solidFill>
              </a:rPr>
              <a:t>Whenever a patient, family member, or visitor expresses verbal or physical threats:</a:t>
            </a:r>
          </a:p>
          <a:p>
            <a:pPr>
              <a:spcBef>
                <a:spcPts val="0"/>
              </a:spcBef>
              <a:spcAft>
                <a:spcPts val="600"/>
              </a:spcAft>
            </a:pPr>
            <a:r>
              <a:rPr lang="en-US" sz="2800" b="1" dirty="0">
                <a:solidFill>
                  <a:schemeClr val="tx1"/>
                </a:solidFill>
              </a:rPr>
              <a:t>Report</a:t>
            </a:r>
            <a:r>
              <a:rPr lang="en-US" sz="2800" dirty="0">
                <a:solidFill>
                  <a:schemeClr val="tx1"/>
                </a:solidFill>
              </a:rPr>
              <a:t> the incident to the clinic manager.</a:t>
            </a:r>
          </a:p>
          <a:p>
            <a:pPr>
              <a:spcBef>
                <a:spcPts val="0"/>
              </a:spcBef>
              <a:spcAft>
                <a:spcPts val="600"/>
              </a:spcAft>
            </a:pPr>
            <a:r>
              <a:rPr lang="en-US" sz="2800" b="1" dirty="0">
                <a:solidFill>
                  <a:schemeClr val="tx1"/>
                </a:solidFill>
              </a:rPr>
              <a:t>Document</a:t>
            </a:r>
            <a:r>
              <a:rPr lang="en-US" sz="2800" dirty="0">
                <a:solidFill>
                  <a:schemeClr val="tx1"/>
                </a:solidFill>
              </a:rPr>
              <a:t> the occurrence on an incident report. </a:t>
            </a:r>
          </a:p>
          <a:p>
            <a:pPr>
              <a:spcBef>
                <a:spcPts val="0"/>
              </a:spcBef>
              <a:spcAft>
                <a:spcPts val="600"/>
              </a:spcAft>
            </a:pPr>
            <a:r>
              <a:rPr lang="en-US" sz="2800" b="1" dirty="0">
                <a:solidFill>
                  <a:schemeClr val="tx1"/>
                </a:solidFill>
              </a:rPr>
              <a:t>Contact</a:t>
            </a:r>
            <a:r>
              <a:rPr lang="en-US" sz="2800" dirty="0">
                <a:solidFill>
                  <a:schemeClr val="tx1"/>
                </a:solidFill>
              </a:rPr>
              <a:t> risk management and/or the ESRD Network for consultation. </a:t>
            </a:r>
          </a:p>
        </p:txBody>
      </p:sp>
      <p:sp>
        <p:nvSpPr>
          <p:cNvPr id="4" name="Slide Number Placeholder 3"/>
          <p:cNvSpPr>
            <a:spLocks noGrp="1"/>
          </p:cNvSpPr>
          <p:nvPr>
            <p:ph type="sldNum" sz="quarter" idx="12"/>
          </p:nvPr>
        </p:nvSpPr>
        <p:spPr/>
        <p:txBody>
          <a:bodyPr/>
          <a:lstStyle/>
          <a:p>
            <a:fld id="{F1932CD8-2456-4537-B600-04522923C878}" type="slidenum">
              <a:rPr lang="en-US" smtClean="0"/>
              <a:pPr/>
              <a:t>24</a:t>
            </a:fld>
            <a:endParaRPr lang="en-US" dirty="0"/>
          </a:p>
        </p:txBody>
      </p:sp>
    </p:spTree>
    <p:extLst>
      <p:ext uri="{BB962C8B-B14F-4D97-AF65-F5344CB8AC3E}">
        <p14:creationId xmlns:p14="http://schemas.microsoft.com/office/powerpoint/2010/main" val="3678008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Use the </a:t>
            </a:r>
            <a:br>
              <a:rPr lang="en-US" dirty="0"/>
            </a:br>
            <a:r>
              <a:rPr lang="en-US" i="1" dirty="0"/>
              <a:t>Universal Behavioral Precautions</a:t>
            </a:r>
            <a:r>
              <a:rPr lang="en-US" dirty="0"/>
              <a:t>?</a:t>
            </a:r>
            <a:endParaRPr lang="en-US" i="1" dirty="0"/>
          </a:p>
        </p:txBody>
      </p:sp>
      <p:sp>
        <p:nvSpPr>
          <p:cNvPr id="3" name="Content Placeholder 2"/>
          <p:cNvSpPr>
            <a:spLocks noGrp="1"/>
          </p:cNvSpPr>
          <p:nvPr>
            <p:ph idx="1"/>
          </p:nvPr>
        </p:nvSpPr>
        <p:spPr/>
        <p:txBody>
          <a:bodyPr>
            <a:normAutofit/>
          </a:bodyPr>
          <a:lstStyle/>
          <a:p>
            <a:pPr>
              <a:spcBef>
                <a:spcPts val="0"/>
              </a:spcBef>
              <a:spcAft>
                <a:spcPts val="600"/>
              </a:spcAft>
            </a:pPr>
            <a:r>
              <a:rPr lang="en-US" altLang="en-US" sz="3000" dirty="0">
                <a:solidFill>
                  <a:schemeClr val="tx1"/>
                </a:solidFill>
              </a:rPr>
              <a:t>Your </a:t>
            </a:r>
            <a:r>
              <a:rPr lang="en-US" altLang="en-US" sz="3000" b="1" dirty="0">
                <a:solidFill>
                  <a:schemeClr val="tx1"/>
                </a:solidFill>
              </a:rPr>
              <a:t>safety</a:t>
            </a:r>
            <a:r>
              <a:rPr lang="en-US" altLang="en-US" sz="3000" dirty="0">
                <a:solidFill>
                  <a:schemeClr val="tx1"/>
                </a:solidFill>
              </a:rPr>
              <a:t> is of the utmost importance to us.</a:t>
            </a:r>
          </a:p>
          <a:p>
            <a:pPr>
              <a:spcBef>
                <a:spcPts val="0"/>
              </a:spcBef>
              <a:spcAft>
                <a:spcPts val="600"/>
              </a:spcAft>
            </a:pPr>
            <a:r>
              <a:rPr lang="en-US" altLang="en-US" sz="3000" dirty="0">
                <a:solidFill>
                  <a:schemeClr val="tx1"/>
                </a:solidFill>
              </a:rPr>
              <a:t>There is the potential for any patient or visitor to become verbally or, in rare cases, even physically abusive under extreme duress.</a:t>
            </a:r>
          </a:p>
          <a:p>
            <a:pPr>
              <a:spcBef>
                <a:spcPts val="0"/>
              </a:spcBef>
              <a:spcAft>
                <a:spcPts val="600"/>
              </a:spcAft>
            </a:pPr>
            <a:r>
              <a:rPr lang="en-US" altLang="en-US" sz="3000" dirty="0">
                <a:solidFill>
                  <a:schemeClr val="tx1"/>
                </a:solidFill>
              </a:rPr>
              <a:t>These tips are designed to help you recognize escalating behavior and take appropriate steps to defuse a situation using de-escalation techniques.</a:t>
            </a:r>
            <a:endParaRPr lang="en-US" sz="3000" dirty="0">
              <a:solidFill>
                <a:schemeClr val="tx1"/>
              </a:solidFill>
            </a:endParaRPr>
          </a:p>
        </p:txBody>
      </p:sp>
      <p:sp>
        <p:nvSpPr>
          <p:cNvPr id="4" name="Slide Number Placeholder 3"/>
          <p:cNvSpPr>
            <a:spLocks noGrp="1"/>
          </p:cNvSpPr>
          <p:nvPr>
            <p:ph type="sldNum" sz="quarter" idx="12"/>
          </p:nvPr>
        </p:nvSpPr>
        <p:spPr/>
        <p:txBody>
          <a:bodyPr/>
          <a:lstStyle/>
          <a:p>
            <a:fld id="{F1932CD8-2456-4537-B600-04522923C878}" type="slidenum">
              <a:rPr lang="en-US" smtClean="0"/>
              <a:pPr/>
              <a:t>25</a:t>
            </a:fld>
            <a:endParaRPr lang="en-US" dirty="0"/>
          </a:p>
        </p:txBody>
      </p:sp>
      <p:sp>
        <p:nvSpPr>
          <p:cNvPr id="5" name="TextBox 4"/>
          <p:cNvSpPr txBox="1"/>
          <p:nvPr/>
        </p:nvSpPr>
        <p:spPr>
          <a:xfrm>
            <a:off x="838200" y="6294727"/>
            <a:ext cx="6705600" cy="387798"/>
          </a:xfrm>
          <a:prstGeom prst="rect">
            <a:avLst/>
          </a:prstGeom>
          <a:noFill/>
        </p:spPr>
        <p:txBody>
          <a:bodyPr wrap="square" rtlCol="0">
            <a:spAutoFit/>
          </a:bodyPr>
          <a:lstStyle/>
          <a:p>
            <a:pPr marL="57150" indent="-57150">
              <a:lnSpc>
                <a:spcPct val="80000"/>
              </a:lnSpc>
            </a:pPr>
            <a:r>
              <a:rPr lang="en-US" sz="1200" dirty="0"/>
              <a:t>*</a:t>
            </a:r>
            <a:r>
              <a:rPr lang="en-US" sz="1200" dirty="0">
                <a:hlinkClick r:id="rId3" invalidUrl="https://www.abss.k12.nc.us/cms/lib/NC01001905/Centricity/Domain/2536/3.02  Activity Workplace Violence PP .pdf"/>
              </a:rPr>
              <a:t>https://www.abss.k12.nc.us/cms/lib/NC01001905/Centricity/Domain/2536/3.02%20%20Activity%20Workplace%20Violence%20PP%20.pdf</a:t>
            </a:r>
            <a:r>
              <a:rPr lang="en-US" sz="1200" dirty="0"/>
              <a:t> </a:t>
            </a:r>
            <a:endParaRPr lang="en-US" sz="1600" dirty="0"/>
          </a:p>
        </p:txBody>
      </p:sp>
    </p:spTree>
    <p:extLst>
      <p:ext uri="{BB962C8B-B14F-4D97-AF65-F5344CB8AC3E}">
        <p14:creationId xmlns:p14="http://schemas.microsoft.com/office/powerpoint/2010/main" val="449962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75" y="76200"/>
            <a:ext cx="8686800" cy="990600"/>
          </a:xfrm>
        </p:spPr>
        <p:txBody>
          <a:bodyPr/>
          <a:lstStyle/>
          <a:p>
            <a:pPr>
              <a:lnSpc>
                <a:spcPct val="80000"/>
              </a:lnSpc>
            </a:pPr>
            <a:r>
              <a:rPr lang="en-US" dirty="0"/>
              <a:t>Additional Resources and </a:t>
            </a:r>
            <a:br>
              <a:rPr lang="en-US" dirty="0"/>
            </a:br>
            <a:r>
              <a:rPr lang="en-US" dirty="0"/>
              <a:t>Technical Assistance</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045844971"/>
              </p:ext>
            </p:extLst>
          </p:nvPr>
        </p:nvGraphicFramePr>
        <p:xfrm>
          <a:off x="236376" y="2118360"/>
          <a:ext cx="8610600" cy="3291840"/>
        </p:xfrm>
        <a:graphic>
          <a:graphicData uri="http://schemas.openxmlformats.org/drawingml/2006/table">
            <a:tbl>
              <a:tblPr firstRow="1" bandRow="1">
                <a:tableStyleId>{5940675A-B579-460E-94D1-54222C63F5DA}</a:tableStyleId>
              </a:tblPr>
              <a:tblGrid>
                <a:gridCol w="4305300">
                  <a:extLst>
                    <a:ext uri="{9D8B030D-6E8A-4147-A177-3AD203B41FA5}">
                      <a16:colId xmlns:a16="http://schemas.microsoft.com/office/drawing/2014/main" val="1214305241"/>
                    </a:ext>
                  </a:extLst>
                </a:gridCol>
                <a:gridCol w="4305300">
                  <a:extLst>
                    <a:ext uri="{9D8B030D-6E8A-4147-A177-3AD203B41FA5}">
                      <a16:colId xmlns:a16="http://schemas.microsoft.com/office/drawing/2014/main" val="355749431"/>
                    </a:ext>
                  </a:extLst>
                </a:gridCol>
              </a:tblGrid>
              <a:tr h="1645920">
                <a:tc>
                  <a:txBody>
                    <a:bodyPr/>
                    <a:lstStyle/>
                    <a:p>
                      <a:pPr algn="ctr"/>
                      <a:r>
                        <a:rPr lang="en-US" sz="2800" b="1" dirty="0"/>
                        <a:t>Network 7</a:t>
                      </a:r>
                    </a:p>
                    <a:p>
                      <a:pPr algn="ctr"/>
                      <a:r>
                        <a:rPr lang="en-US" sz="2800" dirty="0"/>
                        <a:t>813.383.1530 x3368</a:t>
                      </a:r>
                    </a:p>
                    <a:p>
                      <a:pPr algn="ctr"/>
                      <a:endParaRPr lang="en-US" sz="2800" dirty="0"/>
                    </a:p>
                  </a:txBody>
                  <a:tcPr anchor="ctr">
                    <a:solidFill>
                      <a:schemeClr val="accent1">
                        <a:lumMod val="40000"/>
                        <a:lumOff val="60000"/>
                      </a:schemeClr>
                    </a:solidFill>
                  </a:tcPr>
                </a:tc>
                <a:tc>
                  <a:txBody>
                    <a:bodyPr/>
                    <a:lstStyle/>
                    <a:p>
                      <a:pPr algn="ctr"/>
                      <a:r>
                        <a:rPr lang="en-US" sz="2800" b="1" dirty="0"/>
                        <a:t>Network 13</a:t>
                      </a:r>
                    </a:p>
                    <a:p>
                      <a:pPr algn="ctr"/>
                      <a:r>
                        <a:rPr lang="en-US" sz="2800" dirty="0"/>
                        <a:t>800.472.8664</a:t>
                      </a:r>
                    </a:p>
                    <a:p>
                      <a:pPr algn="ctr"/>
                      <a:r>
                        <a:rPr lang="en-US" sz="2800" dirty="0"/>
                        <a:t>405.942.6000</a:t>
                      </a:r>
                    </a:p>
                  </a:txBody>
                  <a:tcPr anchor="ctr"/>
                </a:tc>
                <a:extLst>
                  <a:ext uri="{0D108BD9-81ED-4DB2-BD59-A6C34878D82A}">
                    <a16:rowId xmlns:a16="http://schemas.microsoft.com/office/drawing/2014/main" val="1492973848"/>
                  </a:ext>
                </a:extLst>
              </a:tr>
              <a:tr h="1645920">
                <a:tc>
                  <a:txBody>
                    <a:bodyPr/>
                    <a:lstStyle/>
                    <a:p>
                      <a:pPr algn="ctr"/>
                      <a:r>
                        <a:rPr lang="en-US" sz="2800" b="1"/>
                        <a:t>Network 15</a:t>
                      </a:r>
                    </a:p>
                    <a:p>
                      <a:pPr algn="ctr"/>
                      <a:r>
                        <a:rPr lang="en-US" sz="2800"/>
                        <a:t>303.831.8818, Option 3</a:t>
                      </a:r>
                    </a:p>
                  </a:txBody>
                  <a:tcPr anchor="ctr"/>
                </a:tc>
                <a:tc>
                  <a:txBody>
                    <a:bodyPr/>
                    <a:lstStyle/>
                    <a:p>
                      <a:pPr algn="ctr"/>
                      <a:r>
                        <a:rPr lang="en-US" sz="2800" b="1" dirty="0"/>
                        <a:t>Network 17</a:t>
                      </a:r>
                    </a:p>
                    <a:p>
                      <a:pPr algn="ctr"/>
                      <a:r>
                        <a:rPr lang="en-US" sz="2800" dirty="0"/>
                        <a:t>415.897.2400, Option 2 or</a:t>
                      </a:r>
                      <a:r>
                        <a:rPr lang="en-US" sz="2800" baseline="0" dirty="0"/>
                        <a:t> 5</a:t>
                      </a:r>
                      <a:endParaRPr lang="en-US" sz="2800" dirty="0"/>
                    </a:p>
                  </a:txBody>
                  <a:tcPr anchor="ctr">
                    <a:solidFill>
                      <a:schemeClr val="accent1">
                        <a:lumMod val="40000"/>
                        <a:lumOff val="60000"/>
                      </a:schemeClr>
                    </a:solidFill>
                  </a:tcPr>
                </a:tc>
                <a:extLst>
                  <a:ext uri="{0D108BD9-81ED-4DB2-BD59-A6C34878D82A}">
                    <a16:rowId xmlns:a16="http://schemas.microsoft.com/office/drawing/2014/main" val="2413115625"/>
                  </a:ext>
                </a:extLst>
              </a:tr>
            </a:tbl>
          </a:graphicData>
        </a:graphic>
      </p:graphicFrame>
      <p:sp>
        <p:nvSpPr>
          <p:cNvPr id="4" name="Slide Number Placeholder 3"/>
          <p:cNvSpPr>
            <a:spLocks noGrp="1"/>
          </p:cNvSpPr>
          <p:nvPr>
            <p:ph type="sldNum" sz="quarter" idx="12"/>
          </p:nvPr>
        </p:nvSpPr>
        <p:spPr/>
        <p:txBody>
          <a:bodyPr/>
          <a:lstStyle/>
          <a:p>
            <a:fld id="{F1932CD8-2456-4537-B600-04522923C878}" type="slidenum">
              <a:rPr lang="en-US" smtClean="0"/>
              <a:pPr/>
              <a:t>26</a:t>
            </a:fld>
            <a:endParaRPr lang="en-US"/>
          </a:p>
        </p:txBody>
      </p:sp>
      <p:sp>
        <p:nvSpPr>
          <p:cNvPr id="9" name="TextBox 8"/>
          <p:cNvSpPr txBox="1"/>
          <p:nvPr/>
        </p:nvSpPr>
        <p:spPr>
          <a:xfrm>
            <a:off x="236376" y="1278158"/>
            <a:ext cx="8610600" cy="1188018"/>
          </a:xfrm>
          <a:prstGeom prst="rect">
            <a:avLst/>
          </a:prstGeom>
          <a:noFill/>
        </p:spPr>
        <p:txBody>
          <a:bodyPr wrap="square" rtlCol="0">
            <a:spAutoFit/>
          </a:bodyPr>
          <a:lstStyle/>
          <a:p>
            <a:pPr algn="ctr">
              <a:lnSpc>
                <a:spcPct val="80000"/>
              </a:lnSpc>
            </a:pPr>
            <a:r>
              <a:rPr lang="en-US" sz="2800" b="1" dirty="0"/>
              <a:t>If you need help, contact the Network </a:t>
            </a:r>
            <a:br>
              <a:rPr lang="en-US" sz="2600" b="1" dirty="0"/>
            </a:br>
            <a:r>
              <a:rPr lang="en-US" sz="2600" b="1" dirty="0"/>
              <a:t>Patient Services Staff and/or visit </a:t>
            </a:r>
            <a:r>
              <a:rPr lang="en-US" sz="2600" b="1" dirty="0">
                <a:hlinkClick r:id="rId3"/>
              </a:rPr>
              <a:t>www.hsag.com/ESRD-IVD</a:t>
            </a:r>
            <a:r>
              <a:rPr lang="en-US" sz="2600" b="1" dirty="0"/>
              <a:t>.  </a:t>
            </a:r>
          </a:p>
          <a:p>
            <a:pPr algn="ctr"/>
            <a:r>
              <a:rPr lang="en-US" sz="2800" b="1" dirty="0"/>
              <a:t> </a:t>
            </a:r>
          </a:p>
        </p:txBody>
      </p:sp>
    </p:spTree>
    <p:extLst>
      <p:ext uri="{BB962C8B-B14F-4D97-AF65-F5344CB8AC3E}">
        <p14:creationId xmlns:p14="http://schemas.microsoft.com/office/powerpoint/2010/main" val="3446860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 y="1905000"/>
            <a:ext cx="8305800" cy="1981200"/>
          </a:xfrm>
        </p:spPr>
        <p:txBody>
          <a:bodyPr/>
          <a:lstStyle/>
          <a:p>
            <a:r>
              <a:rPr lang="en-US" dirty="0"/>
              <a:t>Thank you!</a:t>
            </a:r>
            <a:br>
              <a:rPr lang="en-US" dirty="0"/>
            </a:br>
            <a:endParaRPr lang="en-US" dirty="0"/>
          </a:p>
        </p:txBody>
      </p:sp>
      <p:sp>
        <p:nvSpPr>
          <p:cNvPr id="3" name="Subtitle 2"/>
          <p:cNvSpPr>
            <a:spLocks noGrp="1"/>
          </p:cNvSpPr>
          <p:nvPr>
            <p:ph type="subTitle" idx="1"/>
          </p:nvPr>
        </p:nvSpPr>
        <p:spPr>
          <a:xfrm>
            <a:off x="419100" y="3657600"/>
            <a:ext cx="8305800" cy="1676400"/>
          </a:xfrm>
        </p:spPr>
        <p:txBody>
          <a:bodyPr/>
          <a:lstStyle/>
          <a:p>
            <a:pPr>
              <a:spcBef>
                <a:spcPts val="0"/>
              </a:spcBef>
            </a:pPr>
            <a:r>
              <a:rPr lang="en-US" sz="2400" b="1" dirty="0"/>
              <a:t>Anne Pugh, MSW, LCSW</a:t>
            </a:r>
          </a:p>
          <a:p>
            <a:pPr>
              <a:spcBef>
                <a:spcPts val="0"/>
              </a:spcBef>
            </a:pPr>
            <a:r>
              <a:rPr lang="en-US" sz="2000" i="1" dirty="0"/>
              <a:t>Patient Services Manager</a:t>
            </a:r>
            <a:br>
              <a:rPr lang="en-US" sz="2000" dirty="0"/>
            </a:br>
            <a:r>
              <a:rPr lang="en-US" sz="2000" dirty="0"/>
              <a:t>HSAG</a:t>
            </a:r>
          </a:p>
          <a:p>
            <a:r>
              <a:rPr lang="en-US" sz="2000" dirty="0">
                <a:latin typeface="+mn-lt"/>
              </a:rPr>
              <a:t>650.389.1082 </a:t>
            </a:r>
            <a:r>
              <a:rPr lang="en-US" sz="2000" dirty="0">
                <a:latin typeface="+mn-lt"/>
                <a:cs typeface="Arial" panose="020B0604020202020204" pitchFamily="34" charset="0"/>
              </a:rPr>
              <a:t>│ </a:t>
            </a:r>
            <a:r>
              <a:rPr lang="en-US" sz="2000" dirty="0">
                <a:latin typeface="+mn-lt"/>
                <a:cs typeface="Arial" panose="020B0604020202020204" pitchFamily="34" charset="0"/>
                <a:hlinkClick r:id="rId3"/>
              </a:rPr>
              <a:t>apugh@nw17.esrd.net</a:t>
            </a:r>
            <a:r>
              <a:rPr lang="en-US" sz="2000" dirty="0">
                <a:latin typeface="+mn-lt"/>
                <a:cs typeface="Arial" panose="020B0604020202020204" pitchFamily="34" charset="0"/>
              </a:rPr>
              <a:t> </a:t>
            </a:r>
            <a:endParaRPr lang="en-US" sz="2000" dirty="0">
              <a:latin typeface="+mn-lt"/>
            </a:endParaRPr>
          </a:p>
        </p:txBody>
      </p:sp>
      <p:sp>
        <p:nvSpPr>
          <p:cNvPr id="4" name="Slide Number Placeholder 3"/>
          <p:cNvSpPr>
            <a:spLocks noGrp="1"/>
          </p:cNvSpPr>
          <p:nvPr>
            <p:ph type="sldNum" sz="quarter" idx="12"/>
          </p:nvPr>
        </p:nvSpPr>
        <p:spPr/>
        <p:txBody>
          <a:bodyPr/>
          <a:lstStyle/>
          <a:p>
            <a:fld id="{F1932CD8-2456-4537-B600-04522923C878}" type="slidenum">
              <a:rPr lang="en-US" smtClean="0"/>
              <a:pPr/>
              <a:t>27</a:t>
            </a:fld>
            <a:endParaRPr lang="en-US" dirty="0"/>
          </a:p>
        </p:txBody>
      </p:sp>
      <p:sp>
        <p:nvSpPr>
          <p:cNvPr id="5" name="TextBox 4"/>
          <p:cNvSpPr txBox="1"/>
          <p:nvPr/>
        </p:nvSpPr>
        <p:spPr>
          <a:xfrm>
            <a:off x="762000" y="5867400"/>
            <a:ext cx="7620000" cy="338554"/>
          </a:xfrm>
          <a:prstGeom prst="rect">
            <a:avLst/>
          </a:prstGeom>
          <a:noFill/>
        </p:spPr>
        <p:txBody>
          <a:bodyPr wrap="square" rtlCol="0">
            <a:spAutoFit/>
          </a:bodyPr>
          <a:lstStyle/>
          <a:p>
            <a:pPr algn="ctr"/>
            <a:r>
              <a:rPr lang="en-US" sz="800" dirty="0">
                <a:solidFill>
                  <a:srgbClr val="808080"/>
                </a:solidFill>
                <a:latin typeface="Times New Roman" panose="02020603050405020304" pitchFamily="18" charset="0"/>
                <a:ea typeface="Calibri" panose="020F0502020204030204" pitchFamily="34" charset="0"/>
                <a:cs typeface="Times New Roman" panose="02020603050405020304" pitchFamily="18" charset="0"/>
              </a:rPr>
              <a:t>This material was prepared by ESRD Network 17, under contract with the Centers for Medicare &amp; Medicaid Services (CMS), an agency of the U.S. Department of Health and Human Services. The contents presented do not necessarily reflect CMS policy nor imply endorsement by the U.S. Government. CA-ESRD-17A135-03282018-01</a:t>
            </a:r>
            <a:endParaRPr lang="en-US" dirty="0"/>
          </a:p>
        </p:txBody>
      </p:sp>
    </p:spTree>
    <p:extLst>
      <p:ext uri="{BB962C8B-B14F-4D97-AF65-F5344CB8AC3E}">
        <p14:creationId xmlns:p14="http://schemas.microsoft.com/office/powerpoint/2010/main" val="3268227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Defusing Anger, Frustration, and Conflict</a:t>
            </a:r>
          </a:p>
        </p:txBody>
      </p:sp>
      <p:sp>
        <p:nvSpPr>
          <p:cNvPr id="3" name="Content Placeholder 2"/>
          <p:cNvSpPr>
            <a:spLocks noGrp="1"/>
          </p:cNvSpPr>
          <p:nvPr>
            <p:ph idx="1"/>
          </p:nvPr>
        </p:nvSpPr>
        <p:spPr>
          <a:xfrm>
            <a:off x="457200" y="1143000"/>
            <a:ext cx="8229600" cy="4373563"/>
          </a:xfrm>
        </p:spPr>
        <p:txBody>
          <a:bodyPr/>
          <a:lstStyle/>
          <a:p>
            <a:pPr marL="0" indent="0">
              <a:buNone/>
            </a:pPr>
            <a:r>
              <a:rPr lang="en-US" b="1" dirty="0">
                <a:solidFill>
                  <a:schemeClr val="tx1"/>
                </a:solidFill>
              </a:rPr>
              <a:t>The Challenge:</a:t>
            </a:r>
          </a:p>
          <a:p>
            <a:pPr marL="573088" indent="0">
              <a:buNone/>
            </a:pPr>
            <a:r>
              <a:rPr lang="en-US" dirty="0">
                <a:solidFill>
                  <a:schemeClr val="tx1"/>
                </a:solidFill>
              </a:rPr>
              <a:t>How to effectively defuse the anger of </a:t>
            </a:r>
            <a:br>
              <a:rPr lang="en-US" dirty="0">
                <a:solidFill>
                  <a:schemeClr val="tx1"/>
                </a:solidFill>
              </a:rPr>
            </a:br>
            <a:r>
              <a:rPr lang="en-US" dirty="0">
                <a:solidFill>
                  <a:schemeClr val="tx1"/>
                </a:solidFill>
              </a:rPr>
              <a:t>a patient, family member or visitor in a </a:t>
            </a:r>
            <a:br>
              <a:rPr lang="en-US" dirty="0">
                <a:solidFill>
                  <a:schemeClr val="tx1"/>
                </a:solidFill>
              </a:rPr>
            </a:br>
            <a:r>
              <a:rPr lang="en-US" dirty="0">
                <a:solidFill>
                  <a:schemeClr val="tx1"/>
                </a:solidFill>
              </a:rPr>
              <a:t>calm and professional manner.</a:t>
            </a:r>
          </a:p>
        </p:txBody>
      </p:sp>
      <p:sp>
        <p:nvSpPr>
          <p:cNvPr id="4" name="Slide Number Placeholder 3"/>
          <p:cNvSpPr>
            <a:spLocks noGrp="1"/>
          </p:cNvSpPr>
          <p:nvPr>
            <p:ph type="sldNum" sz="quarter" idx="12"/>
          </p:nvPr>
        </p:nvSpPr>
        <p:spPr/>
        <p:txBody>
          <a:bodyPr/>
          <a:lstStyle/>
          <a:p>
            <a:fld id="{F1932CD8-2456-4537-B600-04522923C878}" type="slidenum">
              <a:rPr lang="en-US" smtClean="0"/>
              <a:pPr/>
              <a:t>3</a:t>
            </a:fld>
            <a:endParaRPr lang="en-US" dirty="0"/>
          </a:p>
        </p:txBody>
      </p:sp>
    </p:spTree>
    <p:extLst>
      <p:ext uri="{BB962C8B-B14F-4D97-AF65-F5344CB8AC3E}">
        <p14:creationId xmlns:p14="http://schemas.microsoft.com/office/powerpoint/2010/main" val="478817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Displaced Anger</a:t>
            </a:r>
          </a:p>
        </p:txBody>
      </p:sp>
      <p:sp>
        <p:nvSpPr>
          <p:cNvPr id="3" name="Content Placeholder 2"/>
          <p:cNvSpPr>
            <a:spLocks noGrp="1"/>
          </p:cNvSpPr>
          <p:nvPr>
            <p:ph idx="1"/>
          </p:nvPr>
        </p:nvSpPr>
        <p:spPr>
          <a:xfrm>
            <a:off x="609600" y="1204118"/>
            <a:ext cx="7924800" cy="4906963"/>
          </a:xfrm>
        </p:spPr>
        <p:txBody>
          <a:bodyPr vert="horz" lIns="91440" tIns="45720" rIns="91440" bIns="45720" rtlCol="0" anchor="t">
            <a:normAutofit lnSpcReduction="10000"/>
          </a:bodyPr>
          <a:lstStyle/>
          <a:p>
            <a:pPr>
              <a:spcBef>
                <a:spcPts val="0"/>
              </a:spcBef>
              <a:spcAft>
                <a:spcPts val="600"/>
              </a:spcAft>
            </a:pPr>
            <a:r>
              <a:rPr lang="en-US" altLang="en-US" sz="2800" b="1" dirty="0">
                <a:solidFill>
                  <a:schemeClr val="tx1"/>
                </a:solidFill>
              </a:rPr>
              <a:t>What is anger? </a:t>
            </a:r>
            <a:br>
              <a:rPr lang="en-US" altLang="en-US" sz="2800" b="1" dirty="0">
                <a:solidFill>
                  <a:schemeClr val="tx1"/>
                </a:solidFill>
                <a:cs typeface="Calibri"/>
              </a:rPr>
            </a:br>
            <a:r>
              <a:rPr lang="en-US" altLang="en-US" sz="2800" dirty="0">
                <a:solidFill>
                  <a:schemeClr val="tx1"/>
                </a:solidFill>
              </a:rPr>
              <a:t>Anger is a </a:t>
            </a:r>
            <a:r>
              <a:rPr lang="en-US" altLang="en-US" sz="2800" b="1" dirty="0">
                <a:solidFill>
                  <a:schemeClr val="tx1"/>
                </a:solidFill>
              </a:rPr>
              <a:t>response</a:t>
            </a:r>
            <a:r>
              <a:rPr lang="en-US" altLang="en-US" sz="2800" dirty="0">
                <a:solidFill>
                  <a:schemeClr val="tx1"/>
                </a:solidFill>
              </a:rPr>
              <a:t> to feeling threatened, </a:t>
            </a:r>
            <a:br>
              <a:rPr lang="en-US" altLang="en-US" sz="2800" dirty="0">
                <a:solidFill>
                  <a:schemeClr val="tx1"/>
                </a:solidFill>
                <a:cs typeface="Calibri"/>
              </a:rPr>
            </a:br>
            <a:r>
              <a:rPr lang="en-US" altLang="en-US" sz="2800" dirty="0">
                <a:solidFill>
                  <a:schemeClr val="tx1"/>
                </a:solidFill>
              </a:rPr>
              <a:t>afraid, frustrated, or hurt.</a:t>
            </a:r>
          </a:p>
          <a:p>
            <a:pPr>
              <a:spcBef>
                <a:spcPts val="0"/>
              </a:spcBef>
              <a:spcAft>
                <a:spcPts val="600"/>
              </a:spcAft>
            </a:pPr>
            <a:r>
              <a:rPr lang="en-US" altLang="en-US" sz="2800" b="1" dirty="0">
                <a:solidFill>
                  <a:schemeClr val="tx1"/>
                </a:solidFill>
              </a:rPr>
              <a:t>Why anger? </a:t>
            </a:r>
            <a:br>
              <a:rPr lang="en-US" altLang="en-US" sz="2800" b="1" dirty="0">
                <a:solidFill>
                  <a:schemeClr val="tx1"/>
                </a:solidFill>
                <a:cs typeface="Calibri"/>
              </a:rPr>
            </a:br>
            <a:r>
              <a:rPr lang="en-US" altLang="en-US" sz="2800" dirty="0">
                <a:solidFill>
                  <a:srgbClr val="000000"/>
                </a:solidFill>
              </a:rPr>
              <a:t>Anger could be a response to a perceived lack of control. </a:t>
            </a:r>
            <a:r>
              <a:rPr lang="en-US" altLang="en-US" sz="2800" dirty="0">
                <a:solidFill>
                  <a:schemeClr val="tx1"/>
                </a:solidFill>
              </a:rPr>
              <a:t>Patients may be upset that they are in the “patient” role. </a:t>
            </a:r>
          </a:p>
          <a:p>
            <a:pPr>
              <a:spcBef>
                <a:spcPts val="0"/>
              </a:spcBef>
              <a:spcAft>
                <a:spcPts val="600"/>
              </a:spcAft>
            </a:pPr>
            <a:r>
              <a:rPr lang="en-US" altLang="en-US" sz="2800" b="1" dirty="0">
                <a:solidFill>
                  <a:schemeClr val="tx1"/>
                </a:solidFill>
              </a:rPr>
              <a:t>Where anger?</a:t>
            </a:r>
            <a:br>
              <a:rPr lang="en-US" altLang="en-US" sz="2800" b="1" dirty="0">
                <a:solidFill>
                  <a:schemeClr val="tx1"/>
                </a:solidFill>
                <a:cs typeface="Calibri"/>
              </a:rPr>
            </a:br>
            <a:r>
              <a:rPr lang="en-US" altLang="en-US" sz="2800" dirty="0">
                <a:solidFill>
                  <a:srgbClr val="000000"/>
                </a:solidFill>
              </a:rPr>
              <a:t>People frequently </a:t>
            </a:r>
            <a:r>
              <a:rPr lang="en-US" altLang="en-US" sz="2800" dirty="0">
                <a:solidFill>
                  <a:schemeClr val="tx1"/>
                </a:solidFill>
              </a:rPr>
              <a:t>displace their anger on a “safe </a:t>
            </a:r>
            <a:br>
              <a:rPr lang="en-US" altLang="en-US" sz="2800" dirty="0">
                <a:solidFill>
                  <a:schemeClr val="tx1"/>
                </a:solidFill>
                <a:cs typeface="Calibri"/>
              </a:rPr>
            </a:br>
            <a:r>
              <a:rPr lang="en-US" altLang="en-US" sz="2800" dirty="0">
                <a:solidFill>
                  <a:schemeClr val="tx1"/>
                </a:solidFill>
              </a:rPr>
              <a:t>target.” </a:t>
            </a:r>
            <a:r>
              <a:rPr lang="en-US" altLang="en-US" sz="2800" dirty="0">
                <a:solidFill>
                  <a:srgbClr val="000000"/>
                </a:solidFill>
              </a:rPr>
              <a:t>Patients may choose to displace their anger </a:t>
            </a:r>
            <a:r>
              <a:rPr lang="en-US" altLang="en-US" sz="2800" dirty="0">
                <a:solidFill>
                  <a:schemeClr val="tx1"/>
                </a:solidFill>
              </a:rPr>
              <a:t>on those who are providing their care.</a:t>
            </a:r>
          </a:p>
          <a:p>
            <a:pPr>
              <a:spcBef>
                <a:spcPts val="0"/>
              </a:spcBef>
              <a:spcAft>
                <a:spcPts val="600"/>
              </a:spcAft>
            </a:pPr>
            <a:endParaRPr lang="en-US" altLang="en-US" sz="2800" dirty="0">
              <a:solidFill>
                <a:schemeClr val="tx1"/>
              </a:solidFill>
            </a:endParaRPr>
          </a:p>
          <a:p>
            <a:pPr>
              <a:spcBef>
                <a:spcPts val="0"/>
              </a:spcBef>
            </a:pPr>
            <a:endParaRPr lang="en-US" altLang="en-US" sz="1000"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4</a:t>
            </a:fld>
            <a:endParaRPr lang="en-US" dirty="0"/>
          </a:p>
        </p:txBody>
      </p:sp>
    </p:spTree>
    <p:extLst>
      <p:ext uri="{BB962C8B-B14F-4D97-AF65-F5344CB8AC3E}">
        <p14:creationId xmlns:p14="http://schemas.microsoft.com/office/powerpoint/2010/main" val="3831397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Patients, Families or Visitors  </a:t>
            </a:r>
            <a:br>
              <a:rPr lang="en-US" dirty="0"/>
            </a:br>
            <a:r>
              <a:rPr lang="en-US" dirty="0"/>
              <a:t>are Hostile to Staff</a:t>
            </a:r>
          </a:p>
        </p:txBody>
      </p:sp>
      <p:sp>
        <p:nvSpPr>
          <p:cNvPr id="3" name="Content Placeholder 2"/>
          <p:cNvSpPr>
            <a:spLocks noGrp="1"/>
          </p:cNvSpPr>
          <p:nvPr>
            <p:ph idx="1"/>
          </p:nvPr>
        </p:nvSpPr>
        <p:spPr>
          <a:xfrm>
            <a:off x="457200" y="1219201"/>
            <a:ext cx="8229600" cy="4343400"/>
          </a:xfrm>
        </p:spPr>
        <p:txBody>
          <a:bodyPr/>
          <a:lstStyle/>
          <a:p>
            <a:pPr marL="0" indent="0">
              <a:spcBef>
                <a:spcPts val="0"/>
              </a:spcBef>
              <a:spcAft>
                <a:spcPts val="600"/>
              </a:spcAft>
              <a:buNone/>
            </a:pPr>
            <a:r>
              <a:rPr lang="en-US" dirty="0">
                <a:solidFill>
                  <a:schemeClr val="tx1"/>
                </a:solidFill>
              </a:rPr>
              <a:t>They are probably communicating their </a:t>
            </a:r>
            <a:br>
              <a:rPr lang="en-US" dirty="0">
                <a:solidFill>
                  <a:schemeClr val="tx1"/>
                </a:solidFill>
              </a:rPr>
            </a:br>
            <a:r>
              <a:rPr lang="en-US" dirty="0">
                <a:solidFill>
                  <a:schemeClr val="tx1"/>
                </a:solidFill>
              </a:rPr>
              <a:t>feelings of:</a:t>
            </a:r>
          </a:p>
          <a:p>
            <a:pPr marL="285750" lvl="1">
              <a:spcBef>
                <a:spcPts val="0"/>
              </a:spcBef>
              <a:spcAft>
                <a:spcPts val="600"/>
              </a:spcAft>
              <a:buFont typeface="Arial" panose="020B0604020202020204" pitchFamily="34" charset="0"/>
              <a:buChar char="•"/>
            </a:pPr>
            <a:r>
              <a:rPr lang="en-US" dirty="0">
                <a:solidFill>
                  <a:schemeClr val="tx1"/>
                </a:solidFill>
              </a:rPr>
              <a:t>Vulnerability</a:t>
            </a:r>
          </a:p>
          <a:p>
            <a:pPr marL="285750" lvl="1">
              <a:spcBef>
                <a:spcPts val="0"/>
              </a:spcBef>
              <a:spcAft>
                <a:spcPts val="600"/>
              </a:spcAft>
              <a:buFont typeface="Arial" panose="020B0604020202020204" pitchFamily="34" charset="0"/>
              <a:buChar char="•"/>
            </a:pPr>
            <a:r>
              <a:rPr lang="en-US" dirty="0">
                <a:solidFill>
                  <a:schemeClr val="tx1"/>
                </a:solidFill>
              </a:rPr>
              <a:t>Frustration</a:t>
            </a:r>
          </a:p>
          <a:p>
            <a:pPr marL="285750" lvl="1">
              <a:spcBef>
                <a:spcPts val="0"/>
              </a:spcBef>
              <a:spcAft>
                <a:spcPts val="600"/>
              </a:spcAft>
              <a:buFont typeface="Arial" panose="020B0604020202020204" pitchFamily="34" charset="0"/>
              <a:buChar char="•"/>
            </a:pPr>
            <a:r>
              <a:rPr lang="en-US" dirty="0">
                <a:solidFill>
                  <a:schemeClr val="tx1"/>
                </a:solidFill>
              </a:rPr>
              <a:t>Emotional overload</a:t>
            </a:r>
          </a:p>
          <a:p>
            <a:pPr marL="285750" lvl="1">
              <a:spcBef>
                <a:spcPts val="0"/>
              </a:spcBef>
              <a:spcAft>
                <a:spcPts val="600"/>
              </a:spcAft>
              <a:buFont typeface="Arial" panose="020B0604020202020204" pitchFamily="34" charset="0"/>
              <a:buChar char="•"/>
            </a:pPr>
            <a:r>
              <a:rPr lang="en-US" dirty="0">
                <a:solidFill>
                  <a:schemeClr val="tx1"/>
                </a:solidFill>
              </a:rPr>
              <a:t>Fear</a:t>
            </a:r>
          </a:p>
          <a:p>
            <a:pPr marL="285750" lvl="1">
              <a:spcBef>
                <a:spcPts val="0"/>
              </a:spcBef>
              <a:spcAft>
                <a:spcPts val="600"/>
              </a:spcAft>
              <a:buFont typeface="Arial" panose="020B0604020202020204" pitchFamily="34" charset="0"/>
              <a:buChar char="•"/>
            </a:pPr>
            <a:r>
              <a:rPr lang="en-US" dirty="0">
                <a:solidFill>
                  <a:schemeClr val="tx1"/>
                </a:solidFill>
              </a:rPr>
              <a:t>Helplessness </a:t>
            </a:r>
          </a:p>
          <a:p>
            <a:pPr marL="285750" lvl="1">
              <a:spcBef>
                <a:spcPts val="0"/>
              </a:spcBef>
              <a:spcAft>
                <a:spcPts val="600"/>
              </a:spcAft>
              <a:buFont typeface="Arial" panose="020B0604020202020204" pitchFamily="34" charset="0"/>
              <a:buChar char="•"/>
            </a:pPr>
            <a:r>
              <a:rPr lang="en-US" dirty="0">
                <a:solidFill>
                  <a:schemeClr val="tx1"/>
                </a:solidFill>
              </a:rPr>
              <a:t>Powerlessness</a:t>
            </a:r>
          </a:p>
          <a:p>
            <a:pPr marL="457200" lvl="1"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5</a:t>
            </a:fld>
            <a:endParaRPr lang="en-US" dirty="0"/>
          </a:p>
        </p:txBody>
      </p:sp>
    </p:spTree>
    <p:extLst>
      <p:ext uri="{BB962C8B-B14F-4D97-AF65-F5344CB8AC3E}">
        <p14:creationId xmlns:p14="http://schemas.microsoft.com/office/powerpoint/2010/main" val="1539508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the Time to Communicate</a:t>
            </a:r>
          </a:p>
        </p:txBody>
      </p:sp>
      <p:sp>
        <p:nvSpPr>
          <p:cNvPr id="3" name="Content Placeholder 2"/>
          <p:cNvSpPr>
            <a:spLocks noGrp="1"/>
          </p:cNvSpPr>
          <p:nvPr>
            <p:ph idx="1"/>
          </p:nvPr>
        </p:nvSpPr>
        <p:spPr/>
        <p:txBody>
          <a:bodyPr/>
          <a:lstStyle/>
          <a:p>
            <a:pPr>
              <a:spcBef>
                <a:spcPts val="0"/>
              </a:spcBef>
              <a:spcAft>
                <a:spcPts val="600"/>
              </a:spcAft>
            </a:pPr>
            <a:r>
              <a:rPr lang="en-US" sz="2800" dirty="0">
                <a:solidFill>
                  <a:schemeClr val="tx1"/>
                </a:solidFill>
              </a:rPr>
              <a:t>Identify yourself and your role.</a:t>
            </a:r>
          </a:p>
          <a:p>
            <a:pPr>
              <a:spcBef>
                <a:spcPts val="0"/>
              </a:spcBef>
            </a:pPr>
            <a:r>
              <a:rPr lang="en-US" sz="2800" dirty="0">
                <a:solidFill>
                  <a:schemeClr val="tx1"/>
                </a:solidFill>
              </a:rPr>
              <a:t>Anticipate patient and/or family questions.</a:t>
            </a:r>
          </a:p>
          <a:p>
            <a:pPr lvl="1">
              <a:spcBef>
                <a:spcPts val="0"/>
              </a:spcBef>
            </a:pPr>
            <a:r>
              <a:rPr lang="en-US" sz="2400" dirty="0">
                <a:solidFill>
                  <a:schemeClr val="tx1"/>
                </a:solidFill>
              </a:rPr>
              <a:t>Draw on your experience. </a:t>
            </a:r>
          </a:p>
          <a:p>
            <a:pPr lvl="1">
              <a:spcBef>
                <a:spcPts val="0"/>
              </a:spcBef>
              <a:spcAft>
                <a:spcPts val="600"/>
              </a:spcAft>
            </a:pPr>
            <a:r>
              <a:rPr lang="en-US" sz="2400" dirty="0">
                <a:solidFill>
                  <a:schemeClr val="tx1"/>
                </a:solidFill>
              </a:rPr>
              <a:t>People want to know what to expect.</a:t>
            </a:r>
          </a:p>
          <a:p>
            <a:pPr>
              <a:spcBef>
                <a:spcPts val="0"/>
              </a:spcBef>
            </a:pPr>
            <a:r>
              <a:rPr lang="en-US" sz="2800" dirty="0">
                <a:solidFill>
                  <a:schemeClr val="tx1"/>
                </a:solidFill>
              </a:rPr>
              <a:t>Explain pertinent processes and procedures.</a:t>
            </a:r>
          </a:p>
          <a:p>
            <a:pPr lvl="1">
              <a:spcBef>
                <a:spcPts val="0"/>
              </a:spcBef>
              <a:spcAft>
                <a:spcPts val="600"/>
              </a:spcAft>
            </a:pPr>
            <a:r>
              <a:rPr lang="en-US" sz="2400" dirty="0">
                <a:solidFill>
                  <a:schemeClr val="tx1"/>
                </a:solidFill>
              </a:rPr>
              <a:t>Use basic terms/no jargon.</a:t>
            </a:r>
          </a:p>
          <a:p>
            <a:pPr>
              <a:spcBef>
                <a:spcPts val="0"/>
              </a:spcBef>
              <a:spcAft>
                <a:spcPts val="600"/>
              </a:spcAft>
            </a:pPr>
            <a:r>
              <a:rPr lang="en-US" sz="2800" dirty="0">
                <a:solidFill>
                  <a:schemeClr val="tx1"/>
                </a:solidFill>
              </a:rPr>
              <a:t>Acknowledge the patient’s emotional pain, </a:t>
            </a:r>
            <a:br>
              <a:rPr lang="en-US" sz="2800" dirty="0">
                <a:solidFill>
                  <a:schemeClr val="tx1"/>
                </a:solidFill>
              </a:rPr>
            </a:br>
            <a:r>
              <a:rPr lang="en-US" sz="2800" dirty="0">
                <a:solidFill>
                  <a:schemeClr val="tx1"/>
                </a:solidFill>
              </a:rPr>
              <a:t>feelings of helplessness, and fears. </a:t>
            </a:r>
          </a:p>
          <a:p>
            <a:pPr>
              <a:spcBef>
                <a:spcPts val="0"/>
              </a:spcBef>
              <a:spcAft>
                <a:spcPts val="600"/>
              </a:spcAft>
            </a:pPr>
            <a:r>
              <a:rPr lang="en-US" sz="2800" dirty="0">
                <a:solidFill>
                  <a:schemeClr val="tx1"/>
                </a:solidFill>
              </a:rPr>
              <a:t>Empathize!</a:t>
            </a:r>
          </a:p>
          <a:p>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6</a:t>
            </a:fld>
            <a:endParaRPr lang="en-US" dirty="0"/>
          </a:p>
        </p:txBody>
      </p:sp>
    </p:spTree>
    <p:extLst>
      <p:ext uri="{BB962C8B-B14F-4D97-AF65-F5344CB8AC3E}">
        <p14:creationId xmlns:p14="http://schemas.microsoft.com/office/powerpoint/2010/main" val="216133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Listening as an Action</a:t>
            </a:r>
          </a:p>
        </p:txBody>
      </p:sp>
      <p:sp>
        <p:nvSpPr>
          <p:cNvPr id="3" name="Content Placeholder 2"/>
          <p:cNvSpPr>
            <a:spLocks noGrp="1"/>
          </p:cNvSpPr>
          <p:nvPr>
            <p:ph idx="1"/>
          </p:nvPr>
        </p:nvSpPr>
        <p:spPr/>
        <p:txBody>
          <a:bodyPr/>
          <a:lstStyle/>
          <a:p>
            <a:pPr marL="0" indent="0">
              <a:spcBef>
                <a:spcPts val="0"/>
              </a:spcBef>
              <a:spcAft>
                <a:spcPts val="600"/>
              </a:spcAft>
              <a:buNone/>
            </a:pPr>
            <a:r>
              <a:rPr lang="en-US" b="1" i="1" dirty="0">
                <a:solidFill>
                  <a:schemeClr val="tx1"/>
                </a:solidFill>
              </a:rPr>
              <a:t>Hear</a:t>
            </a:r>
            <a:r>
              <a:rPr lang="en-US" dirty="0">
                <a:solidFill>
                  <a:schemeClr val="tx1"/>
                </a:solidFill>
              </a:rPr>
              <a:t> your patient:</a:t>
            </a:r>
          </a:p>
          <a:p>
            <a:pPr>
              <a:spcBef>
                <a:spcPts val="0"/>
              </a:spcBef>
              <a:spcAft>
                <a:spcPts val="600"/>
              </a:spcAft>
            </a:pPr>
            <a:r>
              <a:rPr lang="en-US" sz="2800" b="1" dirty="0">
                <a:solidFill>
                  <a:schemeClr val="tx1"/>
                </a:solidFill>
              </a:rPr>
              <a:t>Listen</a:t>
            </a:r>
            <a:r>
              <a:rPr lang="en-US" sz="2800" dirty="0">
                <a:solidFill>
                  <a:schemeClr val="tx1"/>
                </a:solidFill>
              </a:rPr>
              <a:t> to his or her </a:t>
            </a:r>
            <a:r>
              <a:rPr lang="en-US" sz="2800" b="1" dirty="0">
                <a:solidFill>
                  <a:schemeClr val="tx1"/>
                </a:solidFill>
              </a:rPr>
              <a:t>frustration</a:t>
            </a:r>
            <a:r>
              <a:rPr lang="en-US" sz="2800" dirty="0">
                <a:solidFill>
                  <a:schemeClr val="tx1"/>
                </a:solidFill>
              </a:rPr>
              <a:t>.</a:t>
            </a:r>
          </a:p>
          <a:p>
            <a:pPr>
              <a:spcBef>
                <a:spcPts val="0"/>
              </a:spcBef>
              <a:spcAft>
                <a:spcPts val="600"/>
              </a:spcAft>
            </a:pPr>
            <a:r>
              <a:rPr lang="en-US" sz="2800" b="1" dirty="0">
                <a:solidFill>
                  <a:schemeClr val="tx1"/>
                </a:solidFill>
              </a:rPr>
              <a:t>Empathize</a:t>
            </a:r>
            <a:r>
              <a:rPr lang="en-US" sz="2800" dirty="0">
                <a:solidFill>
                  <a:schemeClr val="tx1"/>
                </a:solidFill>
              </a:rPr>
              <a:t> with his or her </a:t>
            </a:r>
            <a:r>
              <a:rPr lang="en-US" sz="2800" b="1" dirty="0">
                <a:solidFill>
                  <a:schemeClr val="tx1"/>
                </a:solidFill>
              </a:rPr>
              <a:t>plight</a:t>
            </a:r>
            <a:r>
              <a:rPr lang="en-US" sz="2800" dirty="0">
                <a:solidFill>
                  <a:schemeClr val="tx1"/>
                </a:solidFill>
              </a:rPr>
              <a:t>.</a:t>
            </a:r>
          </a:p>
          <a:p>
            <a:pPr>
              <a:spcBef>
                <a:spcPts val="0"/>
              </a:spcBef>
            </a:pPr>
            <a:r>
              <a:rPr lang="en-US" sz="2800" b="1" dirty="0">
                <a:solidFill>
                  <a:schemeClr val="tx1"/>
                </a:solidFill>
              </a:rPr>
              <a:t>Understand</a:t>
            </a:r>
            <a:r>
              <a:rPr lang="en-US" sz="2800" dirty="0">
                <a:solidFill>
                  <a:schemeClr val="tx1"/>
                </a:solidFill>
              </a:rPr>
              <a:t> his or her </a:t>
            </a:r>
            <a:r>
              <a:rPr lang="en-US" sz="2800" b="1" dirty="0">
                <a:solidFill>
                  <a:schemeClr val="tx1"/>
                </a:solidFill>
              </a:rPr>
              <a:t>perception</a:t>
            </a:r>
            <a:r>
              <a:rPr lang="en-US" sz="2800" dirty="0">
                <a:solidFill>
                  <a:schemeClr val="tx1"/>
                </a:solidFill>
              </a:rPr>
              <a:t>.</a:t>
            </a:r>
          </a:p>
          <a:p>
            <a:pPr lvl="1">
              <a:spcBef>
                <a:spcPts val="0"/>
              </a:spcBef>
              <a:spcAft>
                <a:spcPts val="600"/>
              </a:spcAft>
            </a:pPr>
            <a:r>
              <a:rPr lang="en-US" sz="2400" dirty="0">
                <a:solidFill>
                  <a:schemeClr val="tx1"/>
                </a:solidFill>
              </a:rPr>
              <a:t>What do they want that they are not getting?</a:t>
            </a:r>
          </a:p>
          <a:p>
            <a:pPr>
              <a:spcBef>
                <a:spcPts val="0"/>
              </a:spcBef>
              <a:spcAft>
                <a:spcPts val="600"/>
              </a:spcAft>
            </a:pPr>
            <a:r>
              <a:rPr lang="en-US" sz="2800" b="1" dirty="0">
                <a:solidFill>
                  <a:schemeClr val="tx1"/>
                </a:solidFill>
              </a:rPr>
              <a:t>Address</a:t>
            </a:r>
            <a:r>
              <a:rPr lang="en-US" sz="2800" dirty="0">
                <a:solidFill>
                  <a:schemeClr val="tx1"/>
                </a:solidFill>
              </a:rPr>
              <a:t> his or her </a:t>
            </a:r>
            <a:r>
              <a:rPr lang="en-US" sz="2800" b="1" dirty="0">
                <a:solidFill>
                  <a:schemeClr val="tx1"/>
                </a:solidFill>
              </a:rPr>
              <a:t>concerns</a:t>
            </a:r>
            <a:r>
              <a:rPr lang="en-US" sz="2800" dirty="0">
                <a:solidFill>
                  <a:schemeClr val="tx1"/>
                </a:solidFill>
              </a:rPr>
              <a:t>.</a:t>
            </a:r>
          </a:p>
          <a:p>
            <a:pPr>
              <a:spcBef>
                <a:spcPts val="0"/>
              </a:spcBef>
            </a:pPr>
            <a:r>
              <a:rPr lang="en-US" sz="2800" b="1" dirty="0">
                <a:solidFill>
                  <a:schemeClr val="tx1"/>
                </a:solidFill>
              </a:rPr>
              <a:t>Offer</a:t>
            </a:r>
            <a:r>
              <a:rPr lang="en-US" sz="2800" dirty="0">
                <a:solidFill>
                  <a:schemeClr val="tx1"/>
                </a:solidFill>
              </a:rPr>
              <a:t> a solution or an </a:t>
            </a:r>
            <a:r>
              <a:rPr lang="en-US" sz="2800" b="1" dirty="0">
                <a:solidFill>
                  <a:schemeClr val="tx1"/>
                </a:solidFill>
              </a:rPr>
              <a:t>alternative</a:t>
            </a:r>
            <a:r>
              <a:rPr lang="en-US" sz="2800" dirty="0">
                <a:solidFill>
                  <a:schemeClr val="tx1"/>
                </a:solidFill>
              </a:rPr>
              <a:t>.</a:t>
            </a:r>
          </a:p>
          <a:p>
            <a:endParaRPr lang="en-US" dirty="0"/>
          </a:p>
        </p:txBody>
      </p:sp>
      <p:sp>
        <p:nvSpPr>
          <p:cNvPr id="4" name="Slide Number Placeholder 3"/>
          <p:cNvSpPr>
            <a:spLocks noGrp="1"/>
          </p:cNvSpPr>
          <p:nvPr>
            <p:ph type="sldNum" sz="quarter" idx="12"/>
          </p:nvPr>
        </p:nvSpPr>
        <p:spPr/>
        <p:txBody>
          <a:bodyPr/>
          <a:lstStyle/>
          <a:p>
            <a:fld id="{F1932CD8-2456-4537-B600-04522923C878}" type="slidenum">
              <a:rPr lang="en-US" smtClean="0"/>
              <a:pPr/>
              <a:t>7</a:t>
            </a:fld>
            <a:endParaRPr lang="en-US" dirty="0"/>
          </a:p>
        </p:txBody>
      </p:sp>
    </p:spTree>
    <p:extLst>
      <p:ext uri="{BB962C8B-B14F-4D97-AF65-F5344CB8AC3E}">
        <p14:creationId xmlns:p14="http://schemas.microsoft.com/office/powerpoint/2010/main" val="154669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Case Scenarios and Suggestions for Defusing a Situation</a:t>
            </a:r>
          </a:p>
        </p:txBody>
      </p:sp>
      <p:sp>
        <p:nvSpPr>
          <p:cNvPr id="4" name="Slide Number Placeholder 3"/>
          <p:cNvSpPr>
            <a:spLocks noGrp="1"/>
          </p:cNvSpPr>
          <p:nvPr>
            <p:ph type="sldNum" sz="quarter" idx="12"/>
          </p:nvPr>
        </p:nvSpPr>
        <p:spPr/>
        <p:txBody>
          <a:bodyPr/>
          <a:lstStyle/>
          <a:p>
            <a:fld id="{F1932CD8-2456-4537-B600-04522923C878}" type="slidenum">
              <a:rPr lang="en-US" smtClean="0"/>
              <a:pPr/>
              <a:t>8</a:t>
            </a:fld>
            <a:endParaRPr lang="en-US" dirty="0"/>
          </a:p>
        </p:txBody>
      </p:sp>
    </p:spTree>
    <p:extLst>
      <p:ext uri="{BB962C8B-B14F-4D97-AF65-F5344CB8AC3E}">
        <p14:creationId xmlns:p14="http://schemas.microsoft.com/office/powerpoint/2010/main" val="1475915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Scenario #1</a:t>
            </a:r>
          </a:p>
        </p:txBody>
      </p:sp>
      <p:sp>
        <p:nvSpPr>
          <p:cNvPr id="3" name="Content Placeholder 2"/>
          <p:cNvSpPr>
            <a:spLocks noGrp="1"/>
          </p:cNvSpPr>
          <p:nvPr>
            <p:ph idx="1"/>
          </p:nvPr>
        </p:nvSpPr>
        <p:spPr/>
        <p:txBody>
          <a:bodyPr>
            <a:normAutofit fontScale="70000" lnSpcReduction="20000"/>
          </a:bodyPr>
          <a:lstStyle/>
          <a:p>
            <a:pPr marL="0" indent="0">
              <a:lnSpc>
                <a:spcPct val="120000"/>
              </a:lnSpc>
              <a:spcBef>
                <a:spcPts val="0"/>
              </a:spcBef>
              <a:spcAft>
                <a:spcPts val="600"/>
              </a:spcAft>
              <a:buNone/>
            </a:pPr>
            <a:r>
              <a:rPr lang="en-US" dirty="0"/>
              <a:t>Mr. Johnson arrives at the facility, and a newly-hired tech who he has never met before comes over to assist him.  She introduces herself and lets Mr. Johnson know that she will be taking care of him today.  Mr. Johnson begins rolling his eyes and says, “I don’t care who you are. I want my favorite tech, Dottie, to take care of me.”  The new tech informs Mr. Johnson that Dottie no longer works at the facility, and he becomes more agitated, shaking his head and sighing. When the new tech attempts to cannulate him and misses, Mr. Johnson starts yelling at her, “Are you stupid? Dottie would have never missed!”  He tells the tech he is angry about having to work with someone he has never met, and says he is shocked and upset that his favorite tech is no longer employed by the clinic. The tech says she is sorry, but he begins to curse loudly at her, which disrupts the patients around him. Mr. Johnson also refuses to let the new tech try to cannulate him again.  </a:t>
            </a:r>
          </a:p>
        </p:txBody>
      </p:sp>
      <p:sp>
        <p:nvSpPr>
          <p:cNvPr id="4" name="Slide Number Placeholder 3"/>
          <p:cNvSpPr>
            <a:spLocks noGrp="1"/>
          </p:cNvSpPr>
          <p:nvPr>
            <p:ph type="sldNum" sz="quarter" idx="12"/>
          </p:nvPr>
        </p:nvSpPr>
        <p:spPr/>
        <p:txBody>
          <a:bodyPr/>
          <a:lstStyle/>
          <a:p>
            <a:fld id="{F1932CD8-2456-4537-B600-04522923C878}" type="slidenum">
              <a:rPr lang="en-US" smtClean="0"/>
              <a:pPr/>
              <a:t>9</a:t>
            </a:fld>
            <a:endParaRPr lang="en-US" dirty="0"/>
          </a:p>
        </p:txBody>
      </p:sp>
    </p:spTree>
    <p:extLst>
      <p:ext uri="{BB962C8B-B14F-4D97-AF65-F5344CB8AC3E}">
        <p14:creationId xmlns:p14="http://schemas.microsoft.com/office/powerpoint/2010/main" val="1222927314"/>
      </p:ext>
    </p:extLst>
  </p:cSld>
  <p:clrMapOvr>
    <a:masterClrMapping/>
  </p:clrMapOvr>
</p:sld>
</file>

<file path=ppt/theme/theme1.xml><?xml version="1.0" encoding="utf-8"?>
<a:theme xmlns:a="http://schemas.openxmlformats.org/drawingml/2006/main" name="HSAG_Corporate_PowerPointTemplate">
  <a:themeElements>
    <a:clrScheme name="HSAG">
      <a:dk1>
        <a:sysClr val="windowText" lastClr="000000"/>
      </a:dk1>
      <a:lt1>
        <a:sysClr val="window" lastClr="FFFFFF"/>
      </a:lt1>
      <a:dk2>
        <a:srgbClr val="00549E"/>
      </a:dk2>
      <a:lt2>
        <a:srgbClr val="FFFFFF"/>
      </a:lt2>
      <a:accent1>
        <a:srgbClr val="61A2D8"/>
      </a:accent1>
      <a:accent2>
        <a:srgbClr val="F79548"/>
      </a:accent2>
      <a:accent3>
        <a:srgbClr val="50B848"/>
      </a:accent3>
      <a:accent4>
        <a:srgbClr val="C02640"/>
      </a:accent4>
      <a:accent5>
        <a:srgbClr val="3F3F3F"/>
      </a:accent5>
      <a:accent6>
        <a:srgbClr val="00549E"/>
      </a:accent6>
      <a:hlink>
        <a:srgbClr val="0000FF"/>
      </a:hlink>
      <a:folHlink>
        <a:srgbClr val="800080"/>
      </a:folHlink>
    </a:clrScheme>
    <a:fontScheme name="HSAG">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B6F4032B-ABC4-4FE6-8EFD-CD85412C248D}" vid="{061617C4-17F6-4C91-BC21-08278F90B8A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F9C3D1533ED384EA9F9A0F64195F991" ma:contentTypeVersion="4" ma:contentTypeDescription="Create a new document." ma:contentTypeScope="" ma:versionID="d0bef3fe70e1ad482fab8419de24d606">
  <xsd:schema xmlns:xsd="http://www.w3.org/2001/XMLSchema" xmlns:xs="http://www.w3.org/2001/XMLSchema" xmlns:p="http://schemas.microsoft.com/office/2006/metadata/properties" xmlns:ns2="f4ccec35-2da7-481a-9b50-30ea2ee32da7" xmlns:ns3="f1d1f31d-f692-414f-b5f3-ca834ee0e4e8" targetNamespace="http://schemas.microsoft.com/office/2006/metadata/properties" ma:root="true" ma:fieldsID="e643c4097cb20fad31d3a302b16044f7" ns2:_="" ns3:_="">
    <xsd:import namespace="f4ccec35-2da7-481a-9b50-30ea2ee32da7"/>
    <xsd:import namespace="f1d1f31d-f692-414f-b5f3-ca834ee0e4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ccec35-2da7-481a-9b50-30ea2ee32da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d1f31d-f692-414f-b5f3-ca834ee0e4e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f4ccec35-2da7-481a-9b50-30ea2ee32da7">
      <UserInfo>
        <DisplayName>Ellen Anderson</DisplayName>
        <AccountId>434</AccountId>
        <AccountType/>
      </UserInfo>
      <UserInfo>
        <DisplayName>Anne Pugh</DisplayName>
        <AccountId>702</AccountId>
        <AccountType/>
      </UserInfo>
      <UserInfo>
        <DisplayName>Riquelen Ngumezi</DisplayName>
        <AccountId>694</AccountId>
        <AccountType/>
      </UserInfo>
      <UserInfo>
        <DisplayName>Helen Rose</DisplayName>
        <AccountId>608</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E5968D-63A8-416E-AC78-F9CF49D5DD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ccec35-2da7-481a-9b50-30ea2ee32da7"/>
    <ds:schemaRef ds:uri="f1d1f31d-f692-414f-b5f3-ca834ee0e4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46E26B-E827-487D-B6A1-6349532A0C50}">
  <ds:schemaRefs>
    <ds:schemaRef ds:uri="http://purl.org/dc/terms/"/>
    <ds:schemaRef ds:uri="f4ccec35-2da7-481a-9b50-30ea2ee32da7"/>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f1d1f31d-f692-414f-b5f3-ca834ee0e4e8"/>
    <ds:schemaRef ds:uri="http://www.w3.org/XML/1998/namespace"/>
    <ds:schemaRef ds:uri="http://purl.org/dc/dcmitype/"/>
  </ds:schemaRefs>
</ds:datastoreItem>
</file>

<file path=customXml/itemProps3.xml><?xml version="1.0" encoding="utf-8"?>
<ds:datastoreItem xmlns:ds="http://schemas.openxmlformats.org/officeDocument/2006/customXml" ds:itemID="{CDEEFA5C-D5B4-451B-9305-CC1A4383C6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HSAG_Corporate_PowerPointTemplate</Template>
  <TotalTime>1113</TotalTime>
  <Words>3991</Words>
  <Application>Microsoft Office PowerPoint</Application>
  <PresentationFormat>On-screen Show (4:3)</PresentationFormat>
  <Paragraphs>289</Paragraphs>
  <Slides>27</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Tahoma</vt:lpstr>
      <vt:lpstr>Times New Roman</vt:lpstr>
      <vt:lpstr>HSAG_Corporate_PowerPointTemplate</vt:lpstr>
      <vt:lpstr>Universal Behavioral Precautions: Techniques of Verbal De-escalation</vt:lpstr>
      <vt:lpstr>Purpose</vt:lpstr>
      <vt:lpstr>Defusing Anger, Frustration, and Conflict</vt:lpstr>
      <vt:lpstr>Displaced Anger</vt:lpstr>
      <vt:lpstr>When Patients, Families or Visitors   are Hostile to Staff</vt:lpstr>
      <vt:lpstr>Take the Time to Communicate</vt:lpstr>
      <vt:lpstr>Listening as an Action</vt:lpstr>
      <vt:lpstr>Case Scenarios and Suggestions for Defusing a Situation</vt:lpstr>
      <vt:lpstr>Case Scenario #1</vt:lpstr>
      <vt:lpstr>How should this situation be handled?</vt:lpstr>
      <vt:lpstr>Tips for Defusing a  Potentially Volatile Situation</vt:lpstr>
      <vt:lpstr>Recognize the Signs of Escalation</vt:lpstr>
      <vt:lpstr>Defusing “DOs” and “DON’Ts”</vt:lpstr>
      <vt:lpstr>Focus on the Patient, Not the Rules</vt:lpstr>
      <vt:lpstr>Case Scenario #2</vt:lpstr>
      <vt:lpstr>How should this situation be handled?</vt:lpstr>
      <vt:lpstr>Tips for Dealing with Agitated Patients, Family Members, or Visitors </vt:lpstr>
      <vt:lpstr>When All Else Fails— Management Intervention</vt:lpstr>
      <vt:lpstr>If a Patient Loses Control … </vt:lpstr>
      <vt:lpstr>There is No Shame in Asking for Help</vt:lpstr>
      <vt:lpstr>Case Scenario #3</vt:lpstr>
      <vt:lpstr>How should this situation be handled?</vt:lpstr>
      <vt:lpstr>Re-establish Therapeutic Rapport  After an Incident</vt:lpstr>
      <vt:lpstr>Reporting Protocol</vt:lpstr>
      <vt:lpstr>Why Use the  Universal Behavioral Precautions?</vt:lpstr>
      <vt:lpstr>Additional Resources and  Technical Assistance</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Behavioral Precautions: Techniques of Verbal De-escalation</dc:title>
  <dc:subject>Universal Behavioral Precautions: Techniques of Verbal De-escalation</dc:subject>
  <dc:creator>HSAG</dc:creator>
  <cp:keywords>de-escalation, behavioral, scenario, suggestion, situation, precautions</cp:keywords>
  <cp:lastModifiedBy>Ellen Anderson</cp:lastModifiedBy>
  <cp:revision>119</cp:revision>
  <dcterms:created xsi:type="dcterms:W3CDTF">2017-07-20T18:07:18Z</dcterms:created>
  <dcterms:modified xsi:type="dcterms:W3CDTF">2018-04-05T11:27:47Z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0x0101004F9C3D1533ED384EA9F9A0F64195F991</vt:lpwstr>
  </property>
</Properties>
</file>