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0"/>
  </p:notesMasterIdLst>
  <p:handoutMasterIdLst>
    <p:handoutMasterId r:id="rId31"/>
  </p:handoutMasterIdLst>
  <p:sldIdLst>
    <p:sldId id="265" r:id="rId5"/>
    <p:sldId id="268" r:id="rId6"/>
    <p:sldId id="269" r:id="rId7"/>
    <p:sldId id="284" r:id="rId8"/>
    <p:sldId id="278" r:id="rId9"/>
    <p:sldId id="277" r:id="rId10"/>
    <p:sldId id="270" r:id="rId11"/>
    <p:sldId id="279" r:id="rId12"/>
    <p:sldId id="295" r:id="rId13"/>
    <p:sldId id="272" r:id="rId14"/>
    <p:sldId id="294" r:id="rId15"/>
    <p:sldId id="292" r:id="rId16"/>
    <p:sldId id="290" r:id="rId17"/>
    <p:sldId id="271" r:id="rId18"/>
    <p:sldId id="296" r:id="rId19"/>
    <p:sldId id="298" r:id="rId20"/>
    <p:sldId id="291" r:id="rId21"/>
    <p:sldId id="281" r:id="rId22"/>
    <p:sldId id="286" r:id="rId23"/>
    <p:sldId id="280" r:id="rId24"/>
    <p:sldId id="287" r:id="rId25"/>
    <p:sldId id="283" r:id="rId26"/>
    <p:sldId id="275" r:id="rId27"/>
    <p:sldId id="297" r:id="rId28"/>
    <p:sldId id="267" r:id="rId29"/>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1">
          <p15:clr>
            <a:srgbClr val="A4A3A4"/>
          </p15:clr>
        </p15:guide>
        <p15:guide id="4" pos="221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en Anderson" initials="EA" lastIdx="1" clrIdx="0">
    <p:extLst>
      <p:ext uri="{19B8F6BF-5375-455C-9EA6-DF929625EA0E}">
        <p15:presenceInfo xmlns:p15="http://schemas.microsoft.com/office/powerpoint/2012/main" userId="S-1-5-21-1757229474-466248765-902906178-125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29" autoAdjust="0"/>
  </p:normalViewPr>
  <p:slideViewPr>
    <p:cSldViewPr>
      <p:cViewPr varScale="1">
        <p:scale>
          <a:sx n="110" d="100"/>
          <a:sy n="110" d="100"/>
        </p:scale>
        <p:origin x="90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382" y="-108"/>
      </p:cViewPr>
      <p:guideLst>
        <p:guide orient="horz" pos="2880"/>
        <p:guide pos="2160"/>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984646" y="376258"/>
            <a:ext cx="3041968" cy="465296"/>
          </a:xfrm>
          <a:prstGeom prst="rect">
            <a:avLst/>
          </a:prstGeom>
        </p:spPr>
        <p:txBody>
          <a:bodyPr vert="horz" lIns="93287" tIns="46644" rIns="93287" bIns="46644" rtlCol="0"/>
          <a:lstStyle>
            <a:lvl1pPr algn="l">
              <a:defRPr sz="1200"/>
            </a:lvl1pPr>
          </a:lstStyle>
          <a:p>
            <a:pPr algn="ctr"/>
            <a:r>
              <a:rPr lang="en-US" dirty="0">
                <a:latin typeface="Times New Roman" panose="02020603050405020304" pitchFamily="18" charset="0"/>
                <a:cs typeface="Times New Roman" panose="02020603050405020304" pitchFamily="18" charset="0"/>
              </a:rPr>
              <a:t>Presentation Title</a:t>
            </a:r>
          </a:p>
        </p:txBody>
      </p:sp>
      <p:sp>
        <p:nvSpPr>
          <p:cNvPr id="5" name="Slide Number Placeholder 4"/>
          <p:cNvSpPr>
            <a:spLocks noGrp="1"/>
          </p:cNvSpPr>
          <p:nvPr>
            <p:ph type="sldNum" sz="quarter" idx="3"/>
          </p:nvPr>
        </p:nvSpPr>
        <p:spPr>
          <a:xfrm>
            <a:off x="1668129" y="8573514"/>
            <a:ext cx="3680781" cy="465296"/>
          </a:xfrm>
          <a:prstGeom prst="rect">
            <a:avLst/>
          </a:prstGeom>
        </p:spPr>
        <p:txBody>
          <a:bodyPr vert="horz" lIns="93287" tIns="46644" rIns="93287" bIns="46644" rtlCol="0" anchor="b"/>
          <a:lstStyle>
            <a:lvl1pPr algn="r">
              <a:defRPr sz="1200"/>
            </a:lvl1pPr>
          </a:lstStyle>
          <a:p>
            <a:pPr algn="ctr"/>
            <a:r>
              <a:rPr lang="en-US" dirty="0">
                <a:latin typeface="Times New Roman" panose="02020603050405020304" pitchFamily="18" charset="0"/>
                <a:cs typeface="Times New Roman" panose="02020603050405020304" pitchFamily="18" charset="0"/>
              </a:rPr>
              <a:t>Health Services Advisory Group, Inc.</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fld id="{C421F214-65C1-4BD1-A29A-E6049B2E585B}" type="slidenum">
              <a:rPr lang="en-US" smtClean="0">
                <a:latin typeface="Times New Roman" panose="02020603050405020304" pitchFamily="18" charset="0"/>
                <a:cs typeface="Times New Roman" panose="02020603050405020304" pitchFamily="18" charset="0"/>
              </a:rPr>
              <a:pPr algn="ctr"/>
              <a:t>‹#›</a:t>
            </a:fld>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8219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0C821E7E-F56A-4A6E-8EBB-DFE43C9C1E83}" type="datetimeFigureOut">
              <a:rPr lang="en-US" smtClean="0"/>
              <a:t>1/30/2018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FB478A91-E263-46B9-A7AE-71D8ABBACD49}" type="slidenum">
              <a:rPr lang="en-US" smtClean="0"/>
              <a:t>‹#›</a:t>
            </a:fld>
            <a:endParaRPr lang="en-US"/>
          </a:p>
        </p:txBody>
      </p:sp>
    </p:spTree>
    <p:extLst>
      <p:ext uri="{BB962C8B-B14F-4D97-AF65-F5344CB8AC3E}">
        <p14:creationId xmlns:p14="http://schemas.microsoft.com/office/powerpoint/2010/main" val="103800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Slide Number Placeholder 5"/>
          <p:cNvSpPr>
            <a:spLocks noGrp="1"/>
          </p:cNvSpPr>
          <p:nvPr>
            <p:ph type="sldNum" sz="quarter" idx="12"/>
          </p:nvPr>
        </p:nvSpPr>
        <p:spPr>
          <a:xfrm>
            <a:off x="457200" y="6477000"/>
            <a:ext cx="762000" cy="3810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59621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D2427-4AE7-4AFA-820A-FD7DD64A3144}" type="slidenum">
              <a:rPr lang="en-US" smtClean="0"/>
              <a:t>‹#›</a:t>
            </a:fld>
            <a:endParaRPr lang="en-US"/>
          </a:p>
        </p:txBody>
      </p:sp>
    </p:spTree>
    <p:extLst>
      <p:ext uri="{BB962C8B-B14F-4D97-AF65-F5344CB8AC3E}">
        <p14:creationId xmlns:p14="http://schemas.microsoft.com/office/powerpoint/2010/main" val="244958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1">
                    <a:lumMod val="85000"/>
                    <a:lumOff val="1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D2427-4AE7-4AFA-820A-FD7DD64A3144}" type="slidenum">
              <a:rPr lang="en-US" smtClean="0"/>
              <a:t>‹#›</a:t>
            </a:fld>
            <a:endParaRPr lang="en-US"/>
          </a:p>
        </p:txBody>
      </p:sp>
    </p:spTree>
    <p:extLst>
      <p:ext uri="{BB962C8B-B14F-4D97-AF65-F5344CB8AC3E}">
        <p14:creationId xmlns:p14="http://schemas.microsoft.com/office/powerpoint/2010/main" val="346104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5"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Slide Number Placeholder 5"/>
          <p:cNvSpPr>
            <a:spLocks noGrp="1"/>
          </p:cNvSpPr>
          <p:nvPr>
            <p:ph type="sldNum" sz="quarter" idx="12"/>
          </p:nvPr>
        </p:nvSpPr>
        <p:spPr>
          <a:xfrm>
            <a:off x="457200" y="6477000"/>
            <a:ext cx="762000" cy="3810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69484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228600" y="0"/>
            <a:ext cx="8686800" cy="1066800"/>
          </a:xfrm>
        </p:spPr>
        <p:txBody>
          <a:bodyPr lIns="0" tIns="45720" rIns="0" anchor="ctr" anchorCtr="0">
            <a:noAutofit/>
          </a:bodyPr>
          <a:lstStyle>
            <a:lvl1pPr algn="l">
              <a:lnSpc>
                <a:spcPts val="3700"/>
              </a:lnSpc>
              <a:defRPr sz="4000" b="1" baseline="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906963"/>
          </a:xfrm>
        </p:spPr>
        <p:txBody>
          <a:bodyPr/>
          <a:lstStyle>
            <a:lvl1pPr>
              <a:defRPr sz="3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vl2pPr>
              <a:defRPr sz="28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2pPr>
            <a:lvl3pPr>
              <a:defRPr sz="2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3pPr>
            <a:lvl4pPr>
              <a:defRPr>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4pPr>
            <a:lvl5pPr>
              <a:defRPr>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99262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7"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89223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19200"/>
            <a:ext cx="4038600" cy="49069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19200"/>
            <a:ext cx="4038600" cy="49069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9"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222812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1031875"/>
          </a:xfrm>
        </p:spPr>
        <p:txBody>
          <a:bodyPr anchor="b">
            <a:noAutofit/>
          </a:bodyPr>
          <a:lstStyle>
            <a:lvl1pPr marL="0" indent="0">
              <a:buNone/>
              <a:defRPr sz="32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143000"/>
            <a:ext cx="4041775" cy="1031875"/>
          </a:xfrm>
        </p:spPr>
        <p:txBody>
          <a:bodyPr anchor="b">
            <a:noAutofit/>
          </a:bodyPr>
          <a:lstStyle>
            <a:lvl1pPr marL="0" indent="0">
              <a:buNone/>
              <a:defRPr sz="32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
        <p:nvSpPr>
          <p:cNvPr id="11"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1437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7"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428771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166564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1143000"/>
            <a:ext cx="3008313" cy="1676400"/>
          </a:xfrm>
        </p:spPr>
        <p:txBody>
          <a:bodyPr anchor="b">
            <a:noAutofit/>
          </a:bodyPr>
          <a:lstStyle>
            <a:lvl1pPr algn="l">
              <a:defRPr sz="3600" b="0">
                <a:solidFill>
                  <a:schemeClr val="tx1">
                    <a:lumMod val="85000"/>
                    <a:lumOff val="1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9100" y="2971800"/>
            <a:ext cx="3008313" cy="3154363"/>
          </a:xfrm>
        </p:spPr>
        <p:txBody>
          <a:bodyPr>
            <a:normAutofit/>
          </a:bodyPr>
          <a:lstStyle>
            <a:lvl1pPr marL="0" indent="0">
              <a:buNone/>
              <a:defRPr sz="32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216181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4724400"/>
            <a:ext cx="6132512" cy="566738"/>
          </a:xfrm>
        </p:spPr>
        <p:txBody>
          <a:bodyPr anchor="b">
            <a:noAutofit/>
          </a:bodyPr>
          <a:lstStyle>
            <a:lvl1pPr algn="l">
              <a:defRPr sz="3600" b="0">
                <a:solidFill>
                  <a:schemeClr val="tx1">
                    <a:lumMod val="85000"/>
                    <a:lumOff val="15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47056" y="457200"/>
            <a:ext cx="5486400" cy="4114800"/>
          </a:xfrm>
        </p:spPr>
        <p:txBody>
          <a:bodyPr/>
          <a:lstStyle>
            <a:lvl1pPr marL="0" indent="0">
              <a:buNone/>
              <a:defRPr sz="3200">
                <a:solidFill>
                  <a:schemeClr val="tx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42256" y="5367338"/>
            <a:ext cx="6096000" cy="804862"/>
          </a:xfrm>
        </p:spPr>
        <p:txBody>
          <a:bodyPr>
            <a:normAutofit/>
          </a:bodyPr>
          <a:lstStyle>
            <a:lvl1pPr marL="0" indent="0">
              <a:buNone/>
              <a:defRPr sz="32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9987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D2427-4AE7-4AFA-820A-FD7DD64A3144}" type="slidenum">
              <a:rPr lang="en-US" smtClean="0"/>
              <a:t>‹#›</a:t>
            </a:fld>
            <a:endParaRPr lang="en-US"/>
          </a:p>
        </p:txBody>
      </p:sp>
    </p:spTree>
    <p:extLst>
      <p:ext uri="{BB962C8B-B14F-4D97-AF65-F5344CB8AC3E}">
        <p14:creationId xmlns:p14="http://schemas.microsoft.com/office/powerpoint/2010/main" val="1127340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36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ddebello@nw7.esrd.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HealthEquityTA@cms.hhs.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https/www.cms.gov/About-CMS/Agency-information/OMH/Downloads/OMH_Readmissions_Guide.pdf" TargetMode="External"/><Relationship Id="rId2" Type="http://schemas.openxmlformats.org/officeDocument/2006/relationships/hyperlink" Target="http://homedialysis.org/match-d" TargetMode="External"/><Relationship Id="rId1" Type="http://schemas.openxmlformats.org/officeDocument/2006/relationships/slideLayout" Target="../slideLayouts/slideLayout2.xml"/><Relationship Id="rId4" Type="http://schemas.openxmlformats.org/officeDocument/2006/relationships/hyperlink" Target="https://open.buffer.com/5-whys-process"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ddebellow@nw7.esrd.net"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66700" y="1600200"/>
            <a:ext cx="8610600" cy="2438400"/>
          </a:xfrm>
        </p:spPr>
        <p:txBody>
          <a:bodyPr/>
          <a:lstStyle/>
          <a:p>
            <a:r>
              <a:rPr lang="en-US" dirty="0">
                <a:solidFill>
                  <a:schemeClr val="tx1">
                    <a:lumMod val="85000"/>
                    <a:lumOff val="15000"/>
                  </a:schemeClr>
                </a:solidFill>
              </a:rPr>
              <a:t>2018 </a:t>
            </a:r>
            <a:br>
              <a:rPr lang="en-US" dirty="0">
                <a:solidFill>
                  <a:schemeClr val="tx1">
                    <a:lumMod val="85000"/>
                    <a:lumOff val="15000"/>
                  </a:schemeClr>
                </a:solidFill>
              </a:rPr>
            </a:br>
            <a:r>
              <a:rPr lang="en-US" dirty="0">
                <a:solidFill>
                  <a:schemeClr val="tx1">
                    <a:lumMod val="85000"/>
                    <a:lumOff val="15000"/>
                  </a:schemeClr>
                </a:solidFill>
              </a:rPr>
              <a:t>Increase Rate of Patients Dialyzing at Home Using the 7-Step Process</a:t>
            </a:r>
            <a:br>
              <a:rPr lang="en-US" dirty="0">
                <a:solidFill>
                  <a:schemeClr val="tx1">
                    <a:lumMod val="85000"/>
                    <a:lumOff val="15000"/>
                  </a:schemeClr>
                </a:solidFill>
              </a:rPr>
            </a:br>
            <a:r>
              <a:rPr lang="en-US" dirty="0">
                <a:solidFill>
                  <a:schemeClr val="tx1">
                    <a:lumMod val="85000"/>
                    <a:lumOff val="15000"/>
                  </a:schemeClr>
                </a:solidFill>
              </a:rPr>
              <a:t>Quality Improvement Activity (QIA)</a:t>
            </a:r>
            <a:br>
              <a:rPr lang="en-US" sz="3600" dirty="0">
                <a:solidFill>
                  <a:schemeClr val="tx1">
                    <a:lumMod val="85000"/>
                    <a:lumOff val="15000"/>
                  </a:schemeClr>
                </a:solidFill>
              </a:rPr>
            </a:br>
            <a:endParaRPr lang="en-US" dirty="0">
              <a:solidFill>
                <a:schemeClr val="tx1">
                  <a:lumMod val="85000"/>
                  <a:lumOff val="15000"/>
                </a:schemeClr>
              </a:solidFill>
            </a:endParaRPr>
          </a:p>
        </p:txBody>
      </p:sp>
      <p:sp>
        <p:nvSpPr>
          <p:cNvPr id="6" name="Subtitle 5"/>
          <p:cNvSpPr>
            <a:spLocks noGrp="1"/>
          </p:cNvSpPr>
          <p:nvPr>
            <p:ph type="subTitle" idx="1"/>
          </p:nvPr>
        </p:nvSpPr>
        <p:spPr>
          <a:xfrm>
            <a:off x="419100" y="4572000"/>
            <a:ext cx="8305800" cy="1600200"/>
          </a:xfrm>
        </p:spPr>
        <p:txBody>
          <a:bodyPr>
            <a:normAutofit fontScale="77500" lnSpcReduction="20000"/>
          </a:bodyPr>
          <a:lstStyle/>
          <a:p>
            <a:r>
              <a:rPr lang="en-US" sz="3100" dirty="0">
                <a:solidFill>
                  <a:schemeClr val="tx1">
                    <a:lumMod val="85000"/>
                    <a:lumOff val="15000"/>
                  </a:schemeClr>
                </a:solidFill>
              </a:rPr>
              <a:t>Donna DeBello, RN</a:t>
            </a:r>
          </a:p>
          <a:p>
            <a:r>
              <a:rPr lang="en-US" sz="2600" i="1" dirty="0">
                <a:solidFill>
                  <a:schemeClr val="tx1">
                    <a:lumMod val="85000"/>
                    <a:lumOff val="15000"/>
                  </a:schemeClr>
                </a:solidFill>
              </a:rPr>
              <a:t>Quality Improvement Director</a:t>
            </a:r>
            <a:br>
              <a:rPr lang="en-US" sz="2600" dirty="0">
                <a:solidFill>
                  <a:schemeClr val="tx1">
                    <a:lumMod val="85000"/>
                    <a:lumOff val="15000"/>
                  </a:schemeClr>
                </a:solidFill>
              </a:rPr>
            </a:br>
            <a:r>
              <a:rPr lang="en-US" sz="2600" dirty="0">
                <a:solidFill>
                  <a:schemeClr val="tx1">
                    <a:lumMod val="85000"/>
                    <a:lumOff val="15000"/>
                  </a:schemeClr>
                </a:solidFill>
              </a:rPr>
              <a:t>Health Services Advisory Group (HSAG):</a:t>
            </a:r>
            <a:br>
              <a:rPr lang="en-US" sz="2600" dirty="0">
                <a:solidFill>
                  <a:schemeClr val="tx1">
                    <a:lumMod val="85000"/>
                    <a:lumOff val="15000"/>
                  </a:schemeClr>
                </a:solidFill>
              </a:rPr>
            </a:br>
            <a:r>
              <a:rPr lang="en-US" sz="2600" dirty="0">
                <a:solidFill>
                  <a:schemeClr val="tx1">
                    <a:lumMod val="85000"/>
                    <a:lumOff val="15000"/>
                  </a:schemeClr>
                </a:solidFill>
              </a:rPr>
              <a:t> End Stage Renal Disease (ESRD) Network 7</a:t>
            </a:r>
            <a:endParaRPr lang="en-US" sz="2600" i="1" dirty="0">
              <a:solidFill>
                <a:schemeClr val="tx1">
                  <a:lumMod val="85000"/>
                  <a:lumOff val="15000"/>
                </a:schemeClr>
              </a:solidFill>
            </a:endParaRPr>
          </a:p>
          <a:p>
            <a:r>
              <a:rPr lang="en-US" sz="3100" dirty="0">
                <a:solidFill>
                  <a:schemeClr val="tx1">
                    <a:lumMod val="85000"/>
                    <a:lumOff val="15000"/>
                  </a:schemeClr>
                </a:solidFill>
              </a:rPr>
              <a:t>January 31, 2018</a:t>
            </a:r>
          </a:p>
        </p:txBody>
      </p:sp>
    </p:spTree>
    <p:extLst>
      <p:ext uri="{BB962C8B-B14F-4D97-AF65-F5344CB8AC3E}">
        <p14:creationId xmlns:p14="http://schemas.microsoft.com/office/powerpoint/2010/main" val="919520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Interventions (cont.)</a:t>
            </a:r>
          </a:p>
        </p:txBody>
      </p:sp>
      <p:sp>
        <p:nvSpPr>
          <p:cNvPr id="3" name="Content Placeholder 2"/>
          <p:cNvSpPr>
            <a:spLocks noGrp="1"/>
          </p:cNvSpPr>
          <p:nvPr>
            <p:ph idx="1"/>
          </p:nvPr>
        </p:nvSpPr>
        <p:spPr>
          <a:xfrm>
            <a:off x="495300" y="1204118"/>
            <a:ext cx="8153400" cy="4906963"/>
          </a:xfrm>
        </p:spPr>
        <p:txBody>
          <a:bodyPr>
            <a:normAutofit/>
          </a:bodyPr>
          <a:lstStyle/>
          <a:p>
            <a:pPr lvl="0">
              <a:spcBef>
                <a:spcPts val="0"/>
              </a:spcBef>
            </a:pPr>
            <a:r>
              <a:rPr lang="en-US" sz="2600" b="1" dirty="0"/>
              <a:t>Attend the ESRD National Coordinating Center (NCC) LAN per CMS guidelines</a:t>
            </a:r>
            <a:r>
              <a:rPr lang="en-US" sz="2600" dirty="0"/>
              <a:t> </a:t>
            </a:r>
          </a:p>
          <a:p>
            <a:pPr lvl="1">
              <a:spcBef>
                <a:spcPts val="0"/>
              </a:spcBef>
            </a:pPr>
            <a:r>
              <a:rPr lang="en-US" sz="2200" dirty="0"/>
              <a:t>It is </a:t>
            </a:r>
            <a:r>
              <a:rPr lang="en-US" sz="2200" b="1" dirty="0"/>
              <a:t>mandatory</a:t>
            </a:r>
            <a:r>
              <a:rPr lang="en-US" sz="2200" dirty="0"/>
              <a:t> that each facility in the Home QIA attend the </a:t>
            </a:r>
            <a:r>
              <a:rPr lang="en-US" sz="2200" b="1" dirty="0"/>
              <a:t>ESRD NCC LAN every other month</a:t>
            </a:r>
            <a:r>
              <a:rPr lang="en-US" sz="2200" dirty="0"/>
              <a:t>.  </a:t>
            </a:r>
          </a:p>
          <a:p>
            <a:pPr lvl="1">
              <a:spcBef>
                <a:spcPts val="0"/>
              </a:spcBef>
              <a:spcAft>
                <a:spcPts val="600"/>
              </a:spcAft>
            </a:pPr>
            <a:r>
              <a:rPr lang="en-US" sz="2200" dirty="0"/>
              <a:t>Attendance will be tracked by the Network and reported to CMS monthly.  </a:t>
            </a:r>
          </a:p>
          <a:p>
            <a:pPr>
              <a:spcBef>
                <a:spcPts val="0"/>
              </a:spcBef>
            </a:pPr>
            <a:r>
              <a:rPr lang="en-US" sz="2600" b="1" dirty="0"/>
              <a:t>Implement patient and family engagement activities </a:t>
            </a:r>
          </a:p>
          <a:p>
            <a:pPr lvl="1">
              <a:spcBef>
                <a:spcPts val="0"/>
              </a:spcBef>
              <a:spcAft>
                <a:spcPts val="600"/>
              </a:spcAft>
            </a:pPr>
            <a:r>
              <a:rPr lang="en-US" sz="2200" dirty="0"/>
              <a:t>Include patient subject matter experts (SMEs) in all patient-related activities for this QIA. </a:t>
            </a:r>
          </a:p>
          <a:p>
            <a:pPr lvl="0">
              <a:spcBef>
                <a:spcPts val="0"/>
              </a:spcBef>
            </a:pPr>
            <a:r>
              <a:rPr lang="en-US" sz="2600" b="1" dirty="0"/>
              <a:t>Identify and report best practices</a:t>
            </a:r>
          </a:p>
          <a:p>
            <a:pPr lvl="1">
              <a:spcBef>
                <a:spcPts val="0"/>
              </a:spcBef>
            </a:pPr>
            <a:r>
              <a:rPr lang="en-US" sz="2200" dirty="0"/>
              <a:t>Share and report monthly activities that have assisted in the timely navigation of in-center patients through the 7-step process to home training.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10</a:t>
            </a:fld>
            <a:endParaRPr lang="en-US" dirty="0"/>
          </a:p>
        </p:txBody>
      </p:sp>
    </p:spTree>
    <p:extLst>
      <p:ext uri="{BB962C8B-B14F-4D97-AF65-F5344CB8AC3E}">
        <p14:creationId xmlns:p14="http://schemas.microsoft.com/office/powerpoint/2010/main" val="1897412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PDSA Cycle</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11</a:t>
            </a:fld>
            <a:endParaRPr lang="en-US" dirty="0"/>
          </a:p>
        </p:txBody>
      </p:sp>
      <p:pic>
        <p:nvPicPr>
          <p:cNvPr id="1026" name="Picture 2" descr="Image of the Plan, Do, Study, Act (PDSA) cycle" title="Image of the Plan, Do, Study, Act (PDSA) cycl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4876" y="1219200"/>
            <a:ext cx="7354248" cy="4906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9474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QIA Planner (Timelines)</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12</a:t>
            </a:fld>
            <a:endParaRPr lang="en-US" dirty="0"/>
          </a:p>
        </p:txBody>
      </p:sp>
      <p:pic>
        <p:nvPicPr>
          <p:cNvPr id="1027" name="Picture 3" descr="Table of the 2018 Home Dialysis Utilization (7-Steps to Home Dialysis) QIA January-October 2018" title="Table of the 2018 Home Dialysis Utilization (7-Steps to Home Dialysis) QIA January-October 201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8229600" cy="4768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0445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Reporting via Survey Monkey </a:t>
            </a:r>
          </a:p>
        </p:txBody>
      </p:sp>
      <p:sp>
        <p:nvSpPr>
          <p:cNvPr id="3" name="Content Placeholder 2"/>
          <p:cNvSpPr>
            <a:spLocks noGrp="1"/>
          </p:cNvSpPr>
          <p:nvPr>
            <p:ph idx="1"/>
          </p:nvPr>
        </p:nvSpPr>
        <p:spPr>
          <a:xfrm>
            <a:off x="422366" y="1163683"/>
            <a:ext cx="8305800" cy="4953000"/>
          </a:xfrm>
        </p:spPr>
        <p:txBody>
          <a:bodyPr>
            <a:normAutofit/>
          </a:bodyPr>
          <a:lstStyle/>
          <a:p>
            <a:pPr marL="0" indent="0">
              <a:spcBef>
                <a:spcPts val="0"/>
              </a:spcBef>
              <a:spcAft>
                <a:spcPts val="600"/>
              </a:spcAft>
              <a:buNone/>
            </a:pPr>
            <a:r>
              <a:rPr lang="en-US" sz="2600" dirty="0"/>
              <a:t>For 2018, monthly reporting will be completed/submitted via Survey Monkey. Links to the specific month’s reports will be provided to you by the Network and will include links to:</a:t>
            </a:r>
          </a:p>
          <a:p>
            <a:pPr>
              <a:spcBef>
                <a:spcPts val="0"/>
              </a:spcBef>
            </a:pPr>
            <a:r>
              <a:rPr lang="en-US" sz="2200" dirty="0"/>
              <a:t>The Initial assessment report with RCA and barriers to each of the 7-Steps to home training.</a:t>
            </a:r>
          </a:p>
          <a:p>
            <a:pPr lvl="1">
              <a:spcBef>
                <a:spcPts val="0"/>
              </a:spcBef>
              <a:spcAft>
                <a:spcPts val="600"/>
              </a:spcAft>
            </a:pPr>
            <a:r>
              <a:rPr lang="en-US" sz="2000" dirty="0"/>
              <a:t>Due February 15</a:t>
            </a:r>
          </a:p>
          <a:p>
            <a:pPr>
              <a:spcBef>
                <a:spcPts val="0"/>
              </a:spcBef>
            </a:pPr>
            <a:r>
              <a:rPr lang="en-US" sz="2200" dirty="0"/>
              <a:t>Monthly reporting from March–September.</a:t>
            </a:r>
          </a:p>
          <a:p>
            <a:pPr lvl="1">
              <a:spcBef>
                <a:spcPts val="0"/>
              </a:spcBef>
            </a:pPr>
            <a:r>
              <a:rPr lang="en-US" sz="1800" dirty="0"/>
              <a:t>Due on the 5th of the reporting month for the month prior. </a:t>
            </a:r>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13</a:t>
            </a:fld>
            <a:endParaRPr lang="en-US" dirty="0"/>
          </a:p>
        </p:txBody>
      </p:sp>
    </p:spTree>
    <p:extLst>
      <p:ext uri="{BB962C8B-B14F-4D97-AF65-F5344CB8AC3E}">
        <p14:creationId xmlns:p14="http://schemas.microsoft.com/office/powerpoint/2010/main" val="1978395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7-Steps to Home Training</a:t>
            </a:r>
          </a:p>
        </p:txBody>
      </p:sp>
      <p:sp>
        <p:nvSpPr>
          <p:cNvPr id="3" name="Content Placeholder 2"/>
          <p:cNvSpPr>
            <a:spLocks noGrp="1"/>
          </p:cNvSpPr>
          <p:nvPr>
            <p:ph idx="1"/>
          </p:nvPr>
        </p:nvSpPr>
        <p:spPr>
          <a:xfrm>
            <a:off x="381000" y="1219201"/>
            <a:ext cx="8382000" cy="4343400"/>
          </a:xfrm>
        </p:spPr>
        <p:txBody>
          <a:bodyPr>
            <a:normAutofit/>
          </a:bodyPr>
          <a:lstStyle/>
          <a:p>
            <a:pPr marL="457200" indent="-457200">
              <a:spcBef>
                <a:spcPts val="0"/>
              </a:spcBef>
              <a:buFont typeface="+mj-lt"/>
              <a:buAutoNum type="arabicPeriod"/>
            </a:pPr>
            <a:r>
              <a:rPr lang="en-US" sz="2800" b="1" dirty="0"/>
              <a:t>Patient Home Dialysis Interest </a:t>
            </a:r>
          </a:p>
          <a:p>
            <a:pPr marL="461963" lvl="1" indent="0">
              <a:spcBef>
                <a:spcPts val="0"/>
              </a:spcBef>
              <a:spcAft>
                <a:spcPts val="600"/>
              </a:spcAft>
              <a:buNone/>
            </a:pPr>
            <a:r>
              <a:rPr lang="en-US" sz="2400" dirty="0"/>
              <a:t>Implement the </a:t>
            </a:r>
            <a:r>
              <a:rPr lang="en-US" sz="2400" i="1" dirty="0"/>
              <a:t>Home</a:t>
            </a:r>
            <a:r>
              <a:rPr lang="en-US" sz="2400" dirty="0"/>
              <a:t> </a:t>
            </a:r>
            <a:r>
              <a:rPr lang="en-US" sz="2400" i="1" dirty="0"/>
              <a:t>Modality Patient Interest Questionnaire </a:t>
            </a:r>
            <a:r>
              <a:rPr lang="en-US" sz="2400" dirty="0"/>
              <a:t>with new and existing patients.</a:t>
            </a:r>
          </a:p>
          <a:p>
            <a:pPr marL="457200" indent="-457200">
              <a:spcBef>
                <a:spcPts val="0"/>
              </a:spcBef>
              <a:buFont typeface="+mj-lt"/>
              <a:buAutoNum type="arabicPeriod"/>
            </a:pPr>
            <a:r>
              <a:rPr lang="en-US" sz="2800" b="1" dirty="0"/>
              <a:t>Modality Preference</a:t>
            </a:r>
          </a:p>
          <a:p>
            <a:pPr marL="461963" lvl="1" indent="0">
              <a:spcBef>
                <a:spcPts val="0"/>
              </a:spcBef>
              <a:spcAft>
                <a:spcPts val="600"/>
              </a:spcAft>
              <a:buNone/>
            </a:pPr>
            <a:r>
              <a:rPr lang="en-US" sz="2400" dirty="0"/>
              <a:t>Educate patients on home modalities and document </a:t>
            </a:r>
            <a:br>
              <a:rPr lang="en-US" sz="2400" dirty="0"/>
            </a:br>
            <a:r>
              <a:rPr lang="en-US" sz="2400" dirty="0"/>
              <a:t>patient preference.</a:t>
            </a:r>
          </a:p>
          <a:p>
            <a:pPr marL="457200" indent="-457200">
              <a:spcBef>
                <a:spcPts val="0"/>
              </a:spcBef>
              <a:buFont typeface="+mj-lt"/>
              <a:buAutoNum type="arabicPeriod"/>
            </a:pPr>
            <a:r>
              <a:rPr lang="en-US" sz="2800" b="1" dirty="0"/>
              <a:t>Patient Suitability</a:t>
            </a:r>
          </a:p>
          <a:p>
            <a:pPr marL="461963" lvl="1" indent="0">
              <a:spcBef>
                <a:spcPts val="0"/>
              </a:spcBef>
              <a:spcAft>
                <a:spcPts val="600"/>
              </a:spcAft>
              <a:buNone/>
            </a:pPr>
            <a:r>
              <a:rPr lang="en-US" sz="2400" dirty="0"/>
              <a:t>Review the </a:t>
            </a:r>
            <a:r>
              <a:rPr lang="en-US" sz="2400" i="1" dirty="0"/>
              <a:t>Method to Assess Treatment Choices for Home Dialysis </a:t>
            </a:r>
            <a:r>
              <a:rPr lang="en-US" sz="2400" dirty="0"/>
              <a:t>(</a:t>
            </a:r>
            <a:r>
              <a:rPr lang="en-US" sz="2400" i="1" dirty="0"/>
              <a:t>MATCH-D</a:t>
            </a:r>
            <a:r>
              <a:rPr lang="en-US" sz="2400" dirty="0"/>
              <a:t>) with the Interdisciplinary Team (IDT) and nephrologist to assess patient suitability.</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14</a:t>
            </a:fld>
            <a:endParaRPr lang="en-US" dirty="0"/>
          </a:p>
        </p:txBody>
      </p:sp>
    </p:spTree>
    <p:extLst>
      <p:ext uri="{BB962C8B-B14F-4D97-AF65-F5344CB8AC3E}">
        <p14:creationId xmlns:p14="http://schemas.microsoft.com/office/powerpoint/2010/main" val="3666793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7-Steps to Home Training (cont.)</a:t>
            </a:r>
          </a:p>
        </p:txBody>
      </p:sp>
      <p:sp>
        <p:nvSpPr>
          <p:cNvPr id="3" name="Content Placeholder 2"/>
          <p:cNvSpPr>
            <a:spLocks noGrp="1"/>
          </p:cNvSpPr>
          <p:nvPr>
            <p:ph idx="1"/>
          </p:nvPr>
        </p:nvSpPr>
        <p:spPr>
          <a:xfrm>
            <a:off x="381000" y="1219201"/>
            <a:ext cx="8382000" cy="4343400"/>
          </a:xfrm>
        </p:spPr>
        <p:txBody>
          <a:bodyPr>
            <a:normAutofit/>
          </a:bodyPr>
          <a:lstStyle/>
          <a:p>
            <a:pPr marL="457200" indent="-457200">
              <a:spcBef>
                <a:spcPts val="0"/>
              </a:spcBef>
              <a:buFont typeface="+mj-lt"/>
              <a:buAutoNum type="arabicPeriod" startAt="4"/>
            </a:pPr>
            <a:r>
              <a:rPr lang="en-US" sz="2800" b="1" dirty="0"/>
              <a:t>Schedule Appointment for Appropriate Access</a:t>
            </a:r>
          </a:p>
          <a:p>
            <a:pPr marL="461963" lvl="1" indent="0">
              <a:spcBef>
                <a:spcPts val="0"/>
              </a:spcBef>
              <a:spcAft>
                <a:spcPts val="600"/>
              </a:spcAft>
              <a:buNone/>
            </a:pPr>
            <a:r>
              <a:rPr lang="en-US" sz="2400" dirty="0"/>
              <a:t>Assist nephrologist in timely coordination of surgical consult.  </a:t>
            </a:r>
          </a:p>
          <a:p>
            <a:pPr marL="457200" indent="-457200">
              <a:spcBef>
                <a:spcPts val="0"/>
              </a:spcBef>
              <a:buFont typeface="+mj-lt"/>
              <a:buAutoNum type="arabicPeriod" startAt="4"/>
            </a:pPr>
            <a:r>
              <a:rPr lang="en-US" sz="2800" b="1" dirty="0"/>
              <a:t>Access Placement</a:t>
            </a:r>
          </a:p>
          <a:p>
            <a:pPr marL="461963" lvl="1" indent="0">
              <a:spcBef>
                <a:spcPts val="0"/>
              </a:spcBef>
              <a:spcAft>
                <a:spcPts val="600"/>
              </a:spcAft>
              <a:buNone/>
            </a:pPr>
            <a:r>
              <a:rPr lang="en-US" sz="2400" dirty="0"/>
              <a:t>Track appointment for timely follow-up with surgeon.</a:t>
            </a:r>
          </a:p>
          <a:p>
            <a:pPr marL="457200" indent="-457200">
              <a:spcBef>
                <a:spcPts val="0"/>
              </a:spcBef>
              <a:buFont typeface="+mj-lt"/>
              <a:buAutoNum type="arabicPeriod" startAt="4"/>
            </a:pPr>
            <a:r>
              <a:rPr lang="en-US" sz="2800" b="1" dirty="0"/>
              <a:t>Accepted Into Home Program</a:t>
            </a:r>
          </a:p>
          <a:p>
            <a:pPr marL="461963" lvl="1" indent="0">
              <a:spcBef>
                <a:spcPts val="0"/>
              </a:spcBef>
              <a:spcAft>
                <a:spcPts val="600"/>
              </a:spcAft>
              <a:buNone/>
            </a:pPr>
            <a:r>
              <a:rPr lang="en-US" sz="2400" dirty="0"/>
              <a:t>Collaborate with lead home nurse for patient training schedule date.</a:t>
            </a:r>
          </a:p>
          <a:p>
            <a:pPr marL="457200" indent="-457200">
              <a:spcBef>
                <a:spcPts val="0"/>
              </a:spcBef>
              <a:buFont typeface="+mj-lt"/>
              <a:buAutoNum type="arabicPeriod" startAt="4"/>
            </a:pPr>
            <a:r>
              <a:rPr lang="en-US" sz="2800" b="1" dirty="0"/>
              <a:t>Initiates Home Training</a:t>
            </a:r>
          </a:p>
          <a:p>
            <a:pPr marL="461963" lvl="1" indent="0">
              <a:spcBef>
                <a:spcPts val="0"/>
              </a:spcBef>
              <a:buNone/>
            </a:pPr>
            <a:r>
              <a:rPr lang="en-US" sz="2400" dirty="0"/>
              <a:t>Coordinate transition of patient from in-center to home modality with lead home nurse and document in CROWNWeb.</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15</a:t>
            </a:fld>
            <a:endParaRPr lang="en-US" dirty="0"/>
          </a:p>
        </p:txBody>
      </p:sp>
    </p:spTree>
    <p:extLst>
      <p:ext uri="{BB962C8B-B14F-4D97-AF65-F5344CB8AC3E}">
        <p14:creationId xmlns:p14="http://schemas.microsoft.com/office/powerpoint/2010/main" val="918466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7-Steps to Home Tracker</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16</a:t>
            </a:fld>
            <a:endParaRPr lang="en-US" dirty="0"/>
          </a:p>
        </p:txBody>
      </p:sp>
      <p:pic>
        <p:nvPicPr>
          <p:cNvPr id="3074" name="Picture 2" descr="Table of the 7-Step home tracker: Detail for Patinets Entering Referral Process and Transition to Home Modality" title="Table of the 7-Step home tracker: Detail for Patinets Entering Referral Process and Transition to Home Modality"/>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926"/>
          <a:stretch/>
        </p:blipFill>
        <p:spPr bwMode="auto">
          <a:xfrm>
            <a:off x="288085" y="1319972"/>
            <a:ext cx="8627315" cy="4218056"/>
          </a:xfrm>
          <a:prstGeom prst="rect">
            <a:avLst/>
          </a:prstGeom>
          <a:noFill/>
          <a:ln w="31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88047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7-Step Questions on Survey Monkey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17</a:t>
            </a:fld>
            <a:endParaRPr lang="en-US" dirty="0"/>
          </a:p>
        </p:txBody>
      </p:sp>
      <p:pic>
        <p:nvPicPr>
          <p:cNvPr id="5" name="Picture 4" descr="Image of the 7-Step Questions on Survey Monkey " title="Image of the 7-Step Questions on Survey Monkey ">
            <a:extLst>
              <a:ext uri="{FF2B5EF4-FFF2-40B4-BE49-F238E27FC236}">
                <a16:creationId xmlns:a16="http://schemas.microsoft.com/office/drawing/2014/main" id="{7BAD050B-94E5-40B7-8DF1-0E20124873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76"/>
          <a:stretch/>
        </p:blipFill>
        <p:spPr bwMode="auto">
          <a:xfrm>
            <a:off x="849630" y="1143000"/>
            <a:ext cx="7444740" cy="4876800"/>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140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lstStyle/>
          <a:p>
            <a:r>
              <a:rPr lang="en-US" dirty="0"/>
              <a:t>Patient and Family Engagement at the Facility Level</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18</a:t>
            </a:fld>
            <a:endParaRPr lang="en-US" dirty="0"/>
          </a:p>
        </p:txBody>
      </p:sp>
      <p:sp>
        <p:nvSpPr>
          <p:cNvPr id="6" name="Content Placeholder 5"/>
          <p:cNvSpPr>
            <a:spLocks noGrp="1"/>
          </p:cNvSpPr>
          <p:nvPr>
            <p:ph idx="1"/>
          </p:nvPr>
        </p:nvSpPr>
        <p:spPr>
          <a:xfrm>
            <a:off x="457200" y="1219201"/>
            <a:ext cx="8229600" cy="4419600"/>
          </a:xfrm>
        </p:spPr>
        <p:txBody>
          <a:bodyPr>
            <a:normAutofit/>
          </a:bodyPr>
          <a:lstStyle/>
          <a:p>
            <a:pPr marL="0" indent="0">
              <a:spcBef>
                <a:spcPts val="0"/>
              </a:spcBef>
              <a:spcAft>
                <a:spcPts val="600"/>
              </a:spcAft>
              <a:buNone/>
            </a:pPr>
            <a:r>
              <a:rPr lang="en-US" sz="2800" b="1" i="1" dirty="0"/>
              <a:t>CMS requires </a:t>
            </a:r>
            <a:r>
              <a:rPr lang="en-US" sz="2800" dirty="0"/>
              <a:t>that the Network:</a:t>
            </a:r>
          </a:p>
          <a:p>
            <a:pPr>
              <a:spcBef>
                <a:spcPts val="0"/>
              </a:spcBef>
              <a:spcAft>
                <a:spcPts val="600"/>
              </a:spcAft>
            </a:pPr>
            <a:r>
              <a:rPr lang="en-US" sz="2400" dirty="0">
                <a:solidFill>
                  <a:schemeClr val="tx1"/>
                </a:solidFill>
              </a:rPr>
              <a:t>Ensure the implementation of interventions at the dialysis facility level that foster patient and family involvement.</a:t>
            </a:r>
          </a:p>
          <a:p>
            <a:pPr>
              <a:spcBef>
                <a:spcPts val="0"/>
              </a:spcBef>
            </a:pPr>
            <a:r>
              <a:rPr lang="en-US" sz="2400" dirty="0">
                <a:solidFill>
                  <a:schemeClr val="tx1"/>
                </a:solidFill>
              </a:rPr>
              <a:t>Assist facilities in adjusting to the heightened focus on patient and family centered care by providing technical assistance on:</a:t>
            </a:r>
          </a:p>
          <a:p>
            <a:pPr lvl="1">
              <a:spcBef>
                <a:spcPts val="0"/>
              </a:spcBef>
            </a:pPr>
            <a:r>
              <a:rPr lang="en-US" sz="2000" dirty="0">
                <a:solidFill>
                  <a:schemeClr val="tx1"/>
                </a:solidFill>
              </a:rPr>
              <a:t>Establishing a patient and family council support group and/or new patient adjustment group.</a:t>
            </a:r>
          </a:p>
          <a:p>
            <a:pPr lvl="1">
              <a:spcBef>
                <a:spcPts val="0"/>
              </a:spcBef>
            </a:pPr>
            <a:r>
              <a:rPr lang="en-US" sz="2000" dirty="0">
                <a:solidFill>
                  <a:schemeClr val="tx1"/>
                </a:solidFill>
              </a:rPr>
              <a:t>Incorporating patient, family, and caregiver participation into the Quality Assurance Performance Improvement (QAPI) Program and governing body of the facility.</a:t>
            </a:r>
          </a:p>
          <a:p>
            <a:pPr lvl="1">
              <a:spcBef>
                <a:spcPts val="0"/>
              </a:spcBef>
            </a:pPr>
            <a:r>
              <a:rPr lang="en-US" sz="2000" dirty="0">
                <a:solidFill>
                  <a:schemeClr val="tx1"/>
                </a:solidFill>
              </a:rPr>
              <a:t>Developing policy and procedures related to patient, family and caregiver participation in patient care.</a:t>
            </a:r>
          </a:p>
          <a:p>
            <a:pPr marL="0" indent="0">
              <a:buNone/>
            </a:pPr>
            <a:endParaRPr lang="en-US" b="1" dirty="0"/>
          </a:p>
          <a:p>
            <a:endParaRPr lang="en-US" dirty="0"/>
          </a:p>
        </p:txBody>
      </p:sp>
    </p:spTree>
    <p:extLst>
      <p:ext uri="{BB962C8B-B14F-4D97-AF65-F5344CB8AC3E}">
        <p14:creationId xmlns:p14="http://schemas.microsoft.com/office/powerpoint/2010/main" val="1930540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NCC Home </a:t>
            </a:r>
            <a:r>
              <a:rPr lang="en-US" dirty="0">
                <a:solidFill>
                  <a:schemeClr val="tx1"/>
                </a:solidFill>
              </a:rPr>
              <a:t>Dialysis </a:t>
            </a:r>
            <a:r>
              <a:rPr lang="en-US" dirty="0"/>
              <a:t>LAN</a:t>
            </a:r>
            <a:endParaRPr lang="en-US" sz="3200" dirty="0"/>
          </a:p>
        </p:txBody>
      </p:sp>
      <p:sp>
        <p:nvSpPr>
          <p:cNvPr id="3" name="Content Placeholder 2"/>
          <p:cNvSpPr>
            <a:spLocks noGrp="1"/>
          </p:cNvSpPr>
          <p:nvPr>
            <p:ph idx="1"/>
          </p:nvPr>
        </p:nvSpPr>
        <p:spPr>
          <a:xfrm>
            <a:off x="266700" y="1234598"/>
            <a:ext cx="8610600" cy="4906963"/>
          </a:xfrm>
        </p:spPr>
        <p:txBody>
          <a:bodyPr>
            <a:noAutofit/>
          </a:bodyPr>
          <a:lstStyle/>
          <a:p>
            <a:pPr>
              <a:spcBef>
                <a:spcPts val="0"/>
              </a:spcBef>
            </a:pPr>
            <a:r>
              <a:rPr lang="en-US" sz="2600" dirty="0">
                <a:solidFill>
                  <a:schemeClr val="tx1"/>
                </a:solidFill>
              </a:rPr>
              <a:t>Each facility </a:t>
            </a:r>
            <a:r>
              <a:rPr lang="en-US" sz="2600" b="1" i="1" dirty="0">
                <a:solidFill>
                  <a:schemeClr val="tx1"/>
                </a:solidFill>
              </a:rPr>
              <a:t>must</a:t>
            </a:r>
            <a:r>
              <a:rPr lang="en-US" sz="2600" dirty="0">
                <a:solidFill>
                  <a:schemeClr val="tx1"/>
                </a:solidFill>
              </a:rPr>
              <a:t> participate in the NCC Home Dialysis </a:t>
            </a:r>
            <a:br>
              <a:rPr lang="en-US" sz="2600" dirty="0">
                <a:solidFill>
                  <a:srgbClr val="FF0000"/>
                </a:solidFill>
              </a:rPr>
            </a:br>
            <a:r>
              <a:rPr lang="en-US" sz="2600" dirty="0">
                <a:solidFill>
                  <a:schemeClr val="tx1"/>
                </a:solidFill>
              </a:rPr>
              <a:t>LAN calls.</a:t>
            </a:r>
          </a:p>
          <a:p>
            <a:pPr lvl="1">
              <a:spcBef>
                <a:spcPts val="0"/>
              </a:spcBef>
              <a:spcAft>
                <a:spcPts val="600"/>
              </a:spcAft>
            </a:pPr>
            <a:r>
              <a:rPr lang="en-US" sz="2200" dirty="0">
                <a:solidFill>
                  <a:schemeClr val="tx1"/>
                </a:solidFill>
              </a:rPr>
              <a:t>LAN calls begin in February and </a:t>
            </a:r>
            <a:r>
              <a:rPr lang="en-US" sz="2200" dirty="0">
                <a:solidFill>
                  <a:prstClr val="black"/>
                </a:solidFill>
              </a:rPr>
              <a:t>will then be held ever other month.</a:t>
            </a:r>
          </a:p>
          <a:p>
            <a:pPr lvl="0">
              <a:spcBef>
                <a:spcPts val="0"/>
              </a:spcBef>
              <a:buFont typeface="Arial"/>
              <a:buChar char="•"/>
              <a:tabLst>
                <a:tab pos="457200" algn="l"/>
              </a:tabLst>
            </a:pPr>
            <a:r>
              <a:rPr lang="en-US" sz="2600" dirty="0">
                <a:solidFill>
                  <a:srgbClr val="000000"/>
                </a:solidFill>
                <a:latin typeface="Calibri"/>
                <a:ea typeface="Tahoma"/>
                <a:cs typeface="Tahoma"/>
              </a:rPr>
              <a:t>LANs are:</a:t>
            </a:r>
          </a:p>
          <a:p>
            <a:pPr lvl="1">
              <a:spcBef>
                <a:spcPts val="0"/>
              </a:spcBef>
              <a:buFont typeface="Calibri" panose="020F0502020204030204" pitchFamily="34" charset="0"/>
              <a:buChar char="—"/>
              <a:tabLst>
                <a:tab pos="457200" algn="l"/>
              </a:tabLst>
            </a:pPr>
            <a:r>
              <a:rPr lang="en-US" sz="2200" dirty="0">
                <a:solidFill>
                  <a:schemeClr val="tx1"/>
                </a:solidFill>
                <a:latin typeface="Calibri"/>
                <a:ea typeface="Tahoma"/>
                <a:cs typeface="Tahoma"/>
              </a:rPr>
              <a:t>A forum for patients, family members, caregivers, providers, </a:t>
            </a:r>
            <a:br>
              <a:rPr lang="en-US" sz="2200" dirty="0">
                <a:solidFill>
                  <a:schemeClr val="tx1"/>
                </a:solidFill>
                <a:latin typeface="Calibri"/>
                <a:ea typeface="Tahoma"/>
                <a:cs typeface="Tahoma"/>
              </a:rPr>
            </a:br>
            <a:r>
              <a:rPr lang="en-US" sz="2200" dirty="0">
                <a:solidFill>
                  <a:schemeClr val="tx1"/>
                </a:solidFill>
                <a:latin typeface="Calibri"/>
                <a:ea typeface="Tahoma"/>
                <a:cs typeface="Tahoma"/>
              </a:rPr>
              <a:t>and other stakeholders to share ideas around a shared goal.</a:t>
            </a:r>
          </a:p>
          <a:p>
            <a:pPr lvl="1">
              <a:spcBef>
                <a:spcPts val="0"/>
              </a:spcBef>
              <a:buFont typeface="Calibri" panose="020F0502020204030204" pitchFamily="34" charset="0"/>
              <a:buChar char="—"/>
              <a:tabLst>
                <a:tab pos="457200" algn="l"/>
              </a:tabLst>
            </a:pPr>
            <a:r>
              <a:rPr lang="en-US" sz="2200" dirty="0">
                <a:solidFill>
                  <a:schemeClr val="tx1"/>
                </a:solidFill>
                <a:latin typeface="Calibri"/>
                <a:ea typeface="Tahoma"/>
                <a:cs typeface="Tahoma"/>
              </a:rPr>
              <a:t>M</a:t>
            </a:r>
            <a:r>
              <a:rPr lang="en-US" sz="2200" dirty="0">
                <a:solidFill>
                  <a:srgbClr val="000000"/>
                </a:solidFill>
                <a:latin typeface="Calibri"/>
                <a:ea typeface="Tahoma"/>
                <a:cs typeface="Tahoma"/>
              </a:rPr>
              <a:t>echanisms by which large scale improvement toward the achievement of a person-centered outcome based goal is </a:t>
            </a:r>
            <a:br>
              <a:rPr lang="en-US" sz="2200" dirty="0">
                <a:solidFill>
                  <a:srgbClr val="000000"/>
                </a:solidFill>
                <a:latin typeface="Calibri"/>
                <a:ea typeface="Tahoma"/>
                <a:cs typeface="Tahoma"/>
              </a:rPr>
            </a:br>
            <a:r>
              <a:rPr lang="en-US" sz="2200" dirty="0">
                <a:solidFill>
                  <a:srgbClr val="000000"/>
                </a:solidFill>
                <a:latin typeface="Calibri"/>
                <a:ea typeface="Tahoma"/>
                <a:cs typeface="Tahoma"/>
              </a:rPr>
              <a:t>fostered, studied, adapted, rapidly spread, and sustained.</a:t>
            </a:r>
          </a:p>
          <a:p>
            <a:pPr lvl="2">
              <a:spcBef>
                <a:spcPts val="0"/>
              </a:spcBef>
              <a:spcAft>
                <a:spcPts val="600"/>
              </a:spcAft>
              <a:buFont typeface="Calibri" panose="020F0502020204030204" pitchFamily="34" charset="0"/>
              <a:buChar char="—"/>
              <a:tabLst>
                <a:tab pos="457200" algn="l"/>
              </a:tabLst>
            </a:pPr>
            <a:r>
              <a:rPr lang="en-US" sz="2000" dirty="0">
                <a:solidFill>
                  <a:srgbClr val="000000"/>
                </a:solidFill>
                <a:latin typeface="Calibri"/>
                <a:ea typeface="Tahoma"/>
                <a:cs typeface="Tahoma"/>
              </a:rPr>
              <a:t>Regardless of the change methodology, tools, or time-bounded initiative used.</a:t>
            </a:r>
            <a:endParaRPr lang="en-US" sz="2000" dirty="0">
              <a:latin typeface="Times New Roman"/>
              <a:ea typeface="Times New Roman"/>
              <a:cs typeface="Times New Roman"/>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19</a:t>
            </a:fld>
            <a:endParaRPr lang="en-US" dirty="0"/>
          </a:p>
        </p:txBody>
      </p:sp>
    </p:spTree>
    <p:extLst>
      <p:ext uri="{BB962C8B-B14F-4D97-AF65-F5344CB8AC3E}">
        <p14:creationId xmlns:p14="http://schemas.microsoft.com/office/powerpoint/2010/main" val="117532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Orientation Webinar Housekeeping</a:t>
            </a:r>
          </a:p>
        </p:txBody>
      </p:sp>
      <p:sp>
        <p:nvSpPr>
          <p:cNvPr id="6" name="Content Placeholder 5"/>
          <p:cNvSpPr>
            <a:spLocks noGrp="1"/>
          </p:cNvSpPr>
          <p:nvPr>
            <p:ph idx="1"/>
          </p:nvPr>
        </p:nvSpPr>
        <p:spPr/>
        <p:txBody>
          <a:bodyPr>
            <a:normAutofit/>
          </a:bodyPr>
          <a:lstStyle/>
          <a:p>
            <a:pPr>
              <a:spcBef>
                <a:spcPts val="0"/>
              </a:spcBef>
              <a:spcAft>
                <a:spcPts val="600"/>
              </a:spcAft>
            </a:pPr>
            <a:r>
              <a:rPr lang="en-US" sz="2600" dirty="0"/>
              <a:t>To verify facility attendance, please send an email after the call with the names of the facility and attendees to Donna DeBello at	</a:t>
            </a:r>
            <a:r>
              <a:rPr lang="en-US" sz="2600" dirty="0">
                <a:hlinkClick r:id="rId2"/>
              </a:rPr>
              <a:t>ddebello@nw7.esrd.net</a:t>
            </a:r>
            <a:r>
              <a:rPr lang="en-US" sz="2600" dirty="0"/>
              <a:t>.</a:t>
            </a:r>
          </a:p>
          <a:p>
            <a:pPr>
              <a:spcBef>
                <a:spcPts val="0"/>
              </a:spcBef>
              <a:spcAft>
                <a:spcPts val="600"/>
              </a:spcAft>
            </a:pPr>
            <a:r>
              <a:rPr lang="en-US" sz="2600" dirty="0"/>
              <a:t>This webex is being recorded for attendance purposes.</a:t>
            </a:r>
          </a:p>
          <a:p>
            <a:pPr>
              <a:spcBef>
                <a:spcPts val="0"/>
              </a:spcBef>
            </a:pPr>
            <a:r>
              <a:rPr lang="en-US" sz="2600" dirty="0"/>
              <a:t>This is a phone conference, so please mute your phone.</a:t>
            </a:r>
          </a:p>
          <a:p>
            <a:pPr marL="1201738">
              <a:spcBef>
                <a:spcPts val="0"/>
              </a:spcBef>
              <a:buFont typeface="Calibri" panose="020F0502020204030204" pitchFamily="34" charset="0"/>
              <a:buChar char="—"/>
            </a:pPr>
            <a:r>
              <a:rPr lang="en-US" sz="2600" dirty="0"/>
              <a:t>To mute/un-mute *6</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a:t>
            </a:fld>
            <a:endParaRPr lang="en-US" dirty="0"/>
          </a:p>
        </p:txBody>
      </p:sp>
    </p:spTree>
    <p:extLst>
      <p:ext uri="{BB962C8B-B14F-4D97-AF65-F5344CB8AC3E}">
        <p14:creationId xmlns:p14="http://schemas.microsoft.com/office/powerpoint/2010/main" val="2411470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801100" cy="1066800"/>
          </a:xfrm>
        </p:spPr>
        <p:txBody>
          <a:bodyPr/>
          <a:lstStyle/>
          <a:p>
            <a:r>
              <a:rPr lang="en-US" dirty="0"/>
              <a:t>Best Practices: Success and Sustainment</a:t>
            </a:r>
          </a:p>
        </p:txBody>
      </p:sp>
      <p:sp>
        <p:nvSpPr>
          <p:cNvPr id="3" name="Content Placeholder 2"/>
          <p:cNvSpPr>
            <a:spLocks noGrp="1"/>
          </p:cNvSpPr>
          <p:nvPr>
            <p:ph idx="1"/>
          </p:nvPr>
        </p:nvSpPr>
        <p:spPr>
          <a:xfrm>
            <a:off x="457200" y="1066800"/>
            <a:ext cx="8153400" cy="5029200"/>
          </a:xfrm>
        </p:spPr>
        <p:txBody>
          <a:bodyPr>
            <a:normAutofit fontScale="92500" lnSpcReduction="20000"/>
          </a:bodyPr>
          <a:lstStyle/>
          <a:p>
            <a:pPr marL="0" indent="0">
              <a:lnSpc>
                <a:spcPct val="110000"/>
              </a:lnSpc>
              <a:spcBef>
                <a:spcPts val="0"/>
              </a:spcBef>
              <a:spcAft>
                <a:spcPts val="600"/>
              </a:spcAft>
              <a:buNone/>
            </a:pPr>
            <a:r>
              <a:rPr lang="en-US" sz="2600" dirty="0"/>
              <a:t>Best practices for successful completion of this QIA and sustainment of progress made include</a:t>
            </a:r>
            <a:r>
              <a:rPr lang="en-US" sz="2200" dirty="0"/>
              <a:t>:</a:t>
            </a:r>
          </a:p>
          <a:p>
            <a:pPr>
              <a:lnSpc>
                <a:spcPct val="110000"/>
              </a:lnSpc>
              <a:spcBef>
                <a:spcPts val="0"/>
              </a:spcBef>
              <a:spcAft>
                <a:spcPts val="600"/>
              </a:spcAft>
            </a:pPr>
            <a:r>
              <a:rPr lang="en-US" sz="2200" dirty="0"/>
              <a:t>Identifying a home lead nurse, home patient mentors, and SME’s.</a:t>
            </a:r>
          </a:p>
          <a:p>
            <a:pPr>
              <a:lnSpc>
                <a:spcPct val="110000"/>
              </a:lnSpc>
              <a:spcBef>
                <a:spcPts val="0"/>
              </a:spcBef>
              <a:spcAft>
                <a:spcPts val="600"/>
              </a:spcAft>
            </a:pPr>
            <a:r>
              <a:rPr lang="en-US" sz="2200" dirty="0"/>
              <a:t>Collaborating with modality educators to offer comprehensive home </a:t>
            </a:r>
            <a:br>
              <a:rPr lang="en-US" sz="2200" dirty="0"/>
            </a:br>
            <a:r>
              <a:rPr lang="en-US" sz="2200" dirty="0"/>
              <a:t>modality education.</a:t>
            </a:r>
          </a:p>
          <a:p>
            <a:pPr>
              <a:lnSpc>
                <a:spcPct val="110000"/>
              </a:lnSpc>
              <a:spcBef>
                <a:spcPts val="0"/>
              </a:spcBef>
              <a:spcAft>
                <a:spcPts val="600"/>
              </a:spcAft>
            </a:pPr>
            <a:r>
              <a:rPr lang="en-US" sz="2200" dirty="0"/>
              <a:t>Tracking patients through each of the 7-Steps toward home training </a:t>
            </a:r>
            <a:br>
              <a:rPr lang="en-US" sz="2200" dirty="0"/>
            </a:br>
            <a:r>
              <a:rPr lang="en-US" sz="2200" dirty="0"/>
              <a:t>using either the </a:t>
            </a:r>
            <a:r>
              <a:rPr lang="en-US" sz="2200" i="1" dirty="0"/>
              <a:t>7-Steps to Home Dialysis</a:t>
            </a:r>
            <a:r>
              <a:rPr lang="en-US" sz="2200" dirty="0"/>
              <a:t> tracker or an internal tracker.</a:t>
            </a:r>
          </a:p>
          <a:p>
            <a:pPr>
              <a:lnSpc>
                <a:spcPct val="110000"/>
              </a:lnSpc>
              <a:spcBef>
                <a:spcPts val="0"/>
              </a:spcBef>
              <a:spcAft>
                <a:spcPts val="600"/>
              </a:spcAft>
            </a:pPr>
            <a:r>
              <a:rPr lang="en-US" sz="2200" dirty="0">
                <a:solidFill>
                  <a:schemeClr val="tx1"/>
                </a:solidFill>
              </a:rPr>
              <a:t>Providing c</a:t>
            </a:r>
            <a:r>
              <a:rPr lang="en-US" sz="2200" dirty="0"/>
              <a:t>ontinuous timely support of patients through the 7-Steps to </a:t>
            </a:r>
            <a:br>
              <a:rPr lang="en-US" sz="2200" dirty="0"/>
            </a:br>
            <a:r>
              <a:rPr lang="en-US" sz="2200" dirty="0"/>
              <a:t>home training.</a:t>
            </a:r>
          </a:p>
          <a:p>
            <a:pPr>
              <a:lnSpc>
                <a:spcPct val="110000"/>
              </a:lnSpc>
              <a:spcBef>
                <a:spcPts val="0"/>
              </a:spcBef>
              <a:spcAft>
                <a:spcPts val="600"/>
              </a:spcAft>
            </a:pPr>
            <a:r>
              <a:rPr lang="en-US" sz="2200" dirty="0"/>
              <a:t>Hosting a “Lobby Day” to coordinate a meeting between interested patients and family members and existing patients dialyzing at home. </a:t>
            </a:r>
          </a:p>
          <a:p>
            <a:pPr>
              <a:lnSpc>
                <a:spcPct val="110000"/>
              </a:lnSpc>
              <a:spcBef>
                <a:spcPts val="0"/>
              </a:spcBef>
              <a:spcAft>
                <a:spcPts val="600"/>
              </a:spcAft>
            </a:pPr>
            <a:r>
              <a:rPr lang="en-US" sz="2200" dirty="0"/>
              <a:t>Reporting monthly to the Network via the Survey Monkey links provided.</a:t>
            </a:r>
          </a:p>
          <a:p>
            <a:pPr>
              <a:lnSpc>
                <a:spcPct val="110000"/>
              </a:lnSpc>
              <a:spcBef>
                <a:spcPts val="0"/>
              </a:spcBef>
              <a:spcAft>
                <a:spcPts val="600"/>
              </a:spcAft>
            </a:pPr>
            <a:r>
              <a:rPr lang="en-US" sz="2200" dirty="0"/>
              <a:t>Building relationships  and collaborating with the medical director and nephrologists to identify local surgeons for timely appointments and patient follow-up.</a:t>
            </a:r>
          </a:p>
          <a:p>
            <a:pPr marL="0" indent="0">
              <a:spcBef>
                <a:spcPts val="0"/>
              </a:spcBef>
              <a:spcAft>
                <a:spcPts val="600"/>
              </a:spcAft>
              <a:buNone/>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20</a:t>
            </a:fld>
            <a:endParaRPr lang="en-US" dirty="0"/>
          </a:p>
        </p:txBody>
      </p:sp>
    </p:spTree>
    <p:extLst>
      <p:ext uri="{BB962C8B-B14F-4D97-AF65-F5344CB8AC3E}">
        <p14:creationId xmlns:p14="http://schemas.microsoft.com/office/powerpoint/2010/main" val="285278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QAPI</a:t>
            </a:r>
            <a:endParaRPr lang="en-US" dirty="0"/>
          </a:p>
        </p:txBody>
      </p:sp>
      <p:sp>
        <p:nvSpPr>
          <p:cNvPr id="3" name="Content Placeholder 2"/>
          <p:cNvSpPr>
            <a:spLocks noGrp="1"/>
          </p:cNvSpPr>
          <p:nvPr>
            <p:ph idx="1"/>
          </p:nvPr>
        </p:nvSpPr>
        <p:spPr/>
        <p:txBody>
          <a:bodyPr>
            <a:normAutofit/>
          </a:bodyPr>
          <a:lstStyle/>
          <a:p>
            <a:pPr marL="0" indent="0">
              <a:spcBef>
                <a:spcPts val="0"/>
              </a:spcBef>
              <a:spcAft>
                <a:spcPts val="600"/>
              </a:spcAft>
              <a:buNone/>
            </a:pPr>
            <a:r>
              <a:rPr lang="en-US" dirty="0">
                <a:solidFill>
                  <a:schemeClr val="tx1"/>
                </a:solidFill>
              </a:rPr>
              <a:t>During monthly QAPI meetings:</a:t>
            </a:r>
          </a:p>
          <a:p>
            <a:pPr>
              <a:spcBef>
                <a:spcPts val="0"/>
              </a:spcBef>
              <a:spcAft>
                <a:spcPts val="600"/>
              </a:spcAft>
            </a:pPr>
            <a:r>
              <a:rPr lang="en-US" sz="2800" dirty="0"/>
              <a:t>Introduce your inclusion in this QIA meeting to engage the support of your medical director and IDT.</a:t>
            </a:r>
          </a:p>
          <a:p>
            <a:pPr>
              <a:spcBef>
                <a:spcPts val="0"/>
              </a:spcBef>
              <a:spcAft>
                <a:spcPts val="600"/>
              </a:spcAft>
            </a:pPr>
            <a:r>
              <a:rPr lang="en-US" sz="2800" dirty="0"/>
              <a:t>Discuss the patient interest questionnaires and assess </a:t>
            </a:r>
            <a:r>
              <a:rPr lang="en-US" sz="2800" dirty="0">
                <a:solidFill>
                  <a:schemeClr val="tx1"/>
                </a:solidFill>
              </a:rPr>
              <a:t>patients </a:t>
            </a:r>
            <a:r>
              <a:rPr lang="en-US" sz="2800" dirty="0"/>
              <a:t>for suitability using the Match-D.</a:t>
            </a:r>
          </a:p>
          <a:p>
            <a:pPr>
              <a:spcBef>
                <a:spcPts val="0"/>
              </a:spcBef>
              <a:spcAft>
                <a:spcPts val="600"/>
              </a:spcAft>
            </a:pPr>
            <a:r>
              <a:rPr lang="en-US" sz="2800" dirty="0">
                <a:solidFill>
                  <a:schemeClr val="tx1"/>
                </a:solidFill>
              </a:rPr>
              <a:t>Discuss individual patients’ progress through the 7-steps, barriers encountered at each step, and resolutions designed by your team that may be shared as best practices.</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21</a:t>
            </a:fld>
            <a:endParaRPr lang="en-US" dirty="0"/>
          </a:p>
        </p:txBody>
      </p:sp>
    </p:spTree>
    <p:extLst>
      <p:ext uri="{BB962C8B-B14F-4D97-AF65-F5344CB8AC3E}">
        <p14:creationId xmlns:p14="http://schemas.microsoft.com/office/powerpoint/2010/main" val="747057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Disparities</a:t>
            </a:r>
          </a:p>
        </p:txBody>
      </p:sp>
      <p:sp>
        <p:nvSpPr>
          <p:cNvPr id="3" name="Content Placeholder 2"/>
          <p:cNvSpPr>
            <a:spLocks noGrp="1"/>
          </p:cNvSpPr>
          <p:nvPr>
            <p:ph idx="1"/>
          </p:nvPr>
        </p:nvSpPr>
        <p:spPr>
          <a:ln>
            <a:solidFill>
              <a:schemeClr val="tx1"/>
            </a:solidFill>
          </a:ln>
        </p:spPr>
        <p:txBody>
          <a:bodyPr>
            <a:normAutofit/>
          </a:bodyPr>
          <a:lstStyle/>
          <a:p>
            <a:r>
              <a:rPr lang="en-US" sz="2000" dirty="0"/>
              <a:t>Health disparities are differences in health outcomes closely linked with social, economic, and environmental disadvantage – are often driven by the social conditions in which individuals live, learn, work, and play.  Characteristics including race, ethnicity, disability, sexual orientation or gender identity, socio-economic status, geographic location, and other factors historically linked to exclusion or discrimination are known to influence the health of individuals, families and communities.</a:t>
            </a:r>
          </a:p>
          <a:p>
            <a:r>
              <a:rPr lang="en-US" sz="2000" dirty="0"/>
              <a:t>An additional resource from the Centers for Medicare and Medicaid Services (CMS) will be sent out to all participants with more information.</a:t>
            </a:r>
          </a:p>
          <a:p>
            <a:r>
              <a:rPr lang="en-US" sz="2000" dirty="0"/>
              <a:t>To learn more contact: </a:t>
            </a:r>
            <a:r>
              <a:rPr lang="en-US" sz="2000" dirty="0">
                <a:solidFill>
                  <a:schemeClr val="tx2">
                    <a:lumMod val="60000"/>
                    <a:lumOff val="40000"/>
                  </a:schemeClr>
                </a:solidFill>
                <a:hlinkClick r:id="rId2"/>
              </a:rPr>
              <a:t>HealthEquityTA@cms.hhs.gov</a:t>
            </a:r>
            <a:r>
              <a:rPr lang="en-US" sz="2000" dirty="0">
                <a:solidFill>
                  <a:schemeClr val="tx2">
                    <a:lumMod val="60000"/>
                    <a:lumOff val="40000"/>
                  </a:schemeClr>
                </a:solidFill>
              </a:rPr>
              <a:t> </a:t>
            </a:r>
            <a:endParaRPr lang="en-US" sz="1800" dirty="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22</a:t>
            </a:fld>
            <a:endParaRPr lang="en-US" dirty="0"/>
          </a:p>
        </p:txBody>
      </p:sp>
      <p:pic>
        <p:nvPicPr>
          <p:cNvPr id="5" name="Picture 4" descr="CMS logo" title="CMS logo"/>
          <p:cNvPicPr/>
          <p:nvPr/>
        </p:nvPicPr>
        <p:blipFill>
          <a:blip r:embed="rId3"/>
          <a:stretch>
            <a:fillRect/>
          </a:stretch>
        </p:blipFill>
        <p:spPr>
          <a:xfrm>
            <a:off x="3529317" y="4724400"/>
            <a:ext cx="2085365" cy="990602"/>
          </a:xfrm>
          <a:prstGeom prst="rect">
            <a:avLst/>
          </a:prstGeom>
        </p:spPr>
      </p:pic>
      <p:sp>
        <p:nvSpPr>
          <p:cNvPr id="6" name="TextBox 5">
            <a:extLst>
              <a:ext uri="{FF2B5EF4-FFF2-40B4-BE49-F238E27FC236}">
                <a16:creationId xmlns:a16="http://schemas.microsoft.com/office/drawing/2014/main" id="{11A20CEF-E60C-4B6E-9562-57FB1590BCF0}"/>
              </a:ext>
            </a:extLst>
          </p:cNvPr>
          <p:cNvSpPr txBox="1"/>
          <p:nvPr/>
        </p:nvSpPr>
        <p:spPr>
          <a:xfrm>
            <a:off x="1160586" y="6384295"/>
            <a:ext cx="5029200" cy="261610"/>
          </a:xfrm>
          <a:prstGeom prst="rect">
            <a:avLst/>
          </a:prstGeom>
          <a:noFill/>
          <a:ln>
            <a:noFill/>
          </a:ln>
        </p:spPr>
        <p:txBody>
          <a:bodyPr wrap="square" rtlCol="0">
            <a:spAutoFit/>
          </a:bodyPr>
          <a:lstStyle/>
          <a:p>
            <a:r>
              <a:rPr lang="en-US" sz="1100" dirty="0">
                <a:latin typeface="Times New Roman" panose="02020603050405020304" pitchFamily="18" charset="0"/>
                <a:cs typeface="Times New Roman" panose="02020603050405020304" pitchFamily="18" charset="0"/>
              </a:rPr>
              <a:t>Source: Centers for Medicare &amp; Medicaid Services</a:t>
            </a:r>
          </a:p>
        </p:txBody>
      </p:sp>
    </p:spTree>
    <p:extLst>
      <p:ext uri="{BB962C8B-B14F-4D97-AF65-F5344CB8AC3E}">
        <p14:creationId xmlns:p14="http://schemas.microsoft.com/office/powerpoint/2010/main" val="498932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266700" y="1143001"/>
            <a:ext cx="8610600" cy="4724400"/>
          </a:xfrm>
        </p:spPr>
        <p:txBody>
          <a:bodyPr>
            <a:normAutofit fontScale="85000" lnSpcReduction="20000"/>
          </a:bodyPr>
          <a:lstStyle/>
          <a:p>
            <a:pPr>
              <a:lnSpc>
                <a:spcPct val="120000"/>
              </a:lnSpc>
              <a:spcBef>
                <a:spcPts val="0"/>
              </a:spcBef>
            </a:pPr>
            <a:r>
              <a:rPr lang="en-US" dirty="0"/>
              <a:t>Monthly planner (timelines)</a:t>
            </a:r>
          </a:p>
          <a:p>
            <a:pPr lvl="1">
              <a:lnSpc>
                <a:spcPct val="120000"/>
              </a:lnSpc>
              <a:spcBef>
                <a:spcPts val="0"/>
              </a:spcBef>
              <a:spcAft>
                <a:spcPts val="600"/>
              </a:spcAft>
            </a:pPr>
            <a:r>
              <a:rPr lang="en-US" dirty="0"/>
              <a:t>Network will send out after webinar</a:t>
            </a:r>
          </a:p>
          <a:p>
            <a:pPr>
              <a:lnSpc>
                <a:spcPct val="120000"/>
              </a:lnSpc>
              <a:spcBef>
                <a:spcPts val="0"/>
              </a:spcBef>
            </a:pPr>
            <a:r>
              <a:rPr lang="en-US" dirty="0"/>
              <a:t>Link to the MATCH-D patient suitability assessment</a:t>
            </a:r>
          </a:p>
          <a:p>
            <a:pPr lvl="1">
              <a:lnSpc>
                <a:spcPct val="120000"/>
              </a:lnSpc>
              <a:spcBef>
                <a:spcPts val="0"/>
              </a:spcBef>
              <a:spcAft>
                <a:spcPts val="600"/>
              </a:spcAft>
            </a:pPr>
            <a:r>
              <a:rPr lang="en-US" dirty="0">
                <a:hlinkClick r:id="rId2"/>
              </a:rPr>
              <a:t>http://homedialysis.org/match-d</a:t>
            </a:r>
            <a:endParaRPr lang="en-US" dirty="0"/>
          </a:p>
          <a:p>
            <a:pPr>
              <a:lnSpc>
                <a:spcPct val="120000"/>
              </a:lnSpc>
              <a:spcBef>
                <a:spcPts val="0"/>
              </a:spcBef>
            </a:pPr>
            <a:r>
              <a:rPr lang="en-US" dirty="0"/>
              <a:t>Link to a disparity resource from CMS</a:t>
            </a:r>
          </a:p>
          <a:p>
            <a:pPr lvl="1">
              <a:lnSpc>
                <a:spcPct val="120000"/>
              </a:lnSpc>
              <a:spcBef>
                <a:spcPts val="0"/>
              </a:spcBef>
            </a:pPr>
            <a:r>
              <a:rPr lang="en-US" i="1" dirty="0"/>
              <a:t>Guide to Preventing Readmissions Among Racially and Ethnically Diverse Medicare Beneficiaries </a:t>
            </a:r>
            <a:r>
              <a:rPr lang="en-US" dirty="0"/>
              <a:t>found at</a:t>
            </a:r>
          </a:p>
          <a:p>
            <a:pPr marL="739775" indent="0">
              <a:lnSpc>
                <a:spcPct val="120000"/>
              </a:lnSpc>
              <a:spcBef>
                <a:spcPts val="0"/>
              </a:spcBef>
              <a:spcAft>
                <a:spcPts val="600"/>
              </a:spcAft>
              <a:buNone/>
            </a:pPr>
            <a:r>
              <a:rPr lang="en-US" sz="2800" spc="-20" dirty="0">
                <a:hlinkClick r:id="rId3"/>
              </a:rPr>
              <a:t>http://https://www.cms.gov/About-CMS/Agency-information/OMH/Downloads/OMH_Readmissions_Guide.pdf</a:t>
            </a:r>
            <a:endParaRPr lang="en-US" sz="2800" spc="-20" dirty="0"/>
          </a:p>
          <a:p>
            <a:pPr>
              <a:lnSpc>
                <a:spcPct val="120000"/>
              </a:lnSpc>
              <a:spcBef>
                <a:spcPts val="0"/>
              </a:spcBef>
            </a:pPr>
            <a:r>
              <a:rPr lang="en-US" dirty="0"/>
              <a:t>The RCA “5 Why’s” process</a:t>
            </a:r>
          </a:p>
          <a:p>
            <a:pPr lvl="1">
              <a:lnSpc>
                <a:spcPct val="120000"/>
              </a:lnSpc>
              <a:spcBef>
                <a:spcPts val="0"/>
              </a:spcBef>
            </a:pPr>
            <a:r>
              <a:rPr lang="en-US" dirty="0">
                <a:hlinkClick r:id="rId4"/>
              </a:rPr>
              <a:t>https://open.buffer.com/5-whys-process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23</a:t>
            </a:fld>
            <a:endParaRPr lang="en-US" dirty="0"/>
          </a:p>
        </p:txBody>
      </p:sp>
    </p:spTree>
    <p:extLst>
      <p:ext uri="{BB962C8B-B14F-4D97-AF65-F5344CB8AC3E}">
        <p14:creationId xmlns:p14="http://schemas.microsoft.com/office/powerpoint/2010/main" val="2739708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991E4-5969-48F0-BBB8-D92D04972689}"/>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7778365D-73F5-4111-AB1C-B33F7E32BE19}"/>
              </a:ext>
            </a:extLst>
          </p:cNvPr>
          <p:cNvSpPr>
            <a:spLocks noGrp="1"/>
          </p:cNvSpPr>
          <p:nvPr>
            <p:ph type="sldNum" sz="quarter" idx="12"/>
          </p:nvPr>
        </p:nvSpPr>
        <p:spPr/>
        <p:txBody>
          <a:bodyPr/>
          <a:lstStyle/>
          <a:p>
            <a:fld id="{F1932CD8-2456-4537-B600-04522923C878}" type="slidenum">
              <a:rPr lang="en-US" smtClean="0"/>
              <a:pPr/>
              <a:t>24</a:t>
            </a:fld>
            <a:endParaRPr lang="en-US" dirty="0"/>
          </a:p>
        </p:txBody>
      </p:sp>
      <p:sp>
        <p:nvSpPr>
          <p:cNvPr id="7" name="Content Placeholder 6">
            <a:extLst>
              <a:ext uri="{FF2B5EF4-FFF2-40B4-BE49-F238E27FC236}">
                <a16:creationId xmlns:a16="http://schemas.microsoft.com/office/drawing/2014/main" id="{775673FE-98D0-429F-852F-105C5CDEB4B1}"/>
              </a:ext>
            </a:extLst>
          </p:cNvPr>
          <p:cNvSpPr>
            <a:spLocks noGrp="1"/>
          </p:cNvSpPr>
          <p:nvPr>
            <p:ph idx="1"/>
          </p:nvPr>
        </p:nvSpPr>
        <p:spPr/>
        <p:txBody>
          <a:bodyPr/>
          <a:lstStyle/>
          <a:p>
            <a:pPr marL="0" indent="0">
              <a:buNone/>
            </a:pPr>
            <a:r>
              <a:rPr lang="en-US" dirty="0"/>
              <a:t> </a:t>
            </a:r>
          </a:p>
        </p:txBody>
      </p:sp>
      <p:pic>
        <p:nvPicPr>
          <p:cNvPr id="8" name="Picture 7" descr="Decorative image" title="Decorative image">
            <a:extLst>
              <a:ext uri="{FF2B5EF4-FFF2-40B4-BE49-F238E27FC236}">
                <a16:creationId xmlns:a16="http://schemas.microsoft.com/office/drawing/2014/main" id="{53C6E706-2718-487B-BD92-37E1763CEA74}"/>
              </a:ext>
            </a:extLst>
          </p:cNvPr>
          <p:cNvPicPr>
            <a:picLocks noChangeAspect="1"/>
          </p:cNvPicPr>
          <p:nvPr/>
        </p:nvPicPr>
        <p:blipFill>
          <a:blip r:embed="rId2"/>
          <a:stretch>
            <a:fillRect/>
          </a:stretch>
        </p:blipFill>
        <p:spPr>
          <a:xfrm>
            <a:off x="2121196" y="1143000"/>
            <a:ext cx="4901609" cy="4907705"/>
          </a:xfrm>
          <a:prstGeom prst="rect">
            <a:avLst/>
          </a:prstGeom>
        </p:spPr>
      </p:pic>
    </p:spTree>
    <p:extLst>
      <p:ext uri="{BB962C8B-B14F-4D97-AF65-F5344CB8AC3E}">
        <p14:creationId xmlns:p14="http://schemas.microsoft.com/office/powerpoint/2010/main" val="617969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p:cNvSpPr>
            <a:spLocks noGrp="1"/>
          </p:cNvSpPr>
          <p:nvPr>
            <p:ph type="subTitle" idx="1"/>
          </p:nvPr>
        </p:nvSpPr>
        <p:spPr/>
        <p:txBody>
          <a:bodyPr>
            <a:normAutofit/>
          </a:bodyPr>
          <a:lstStyle/>
          <a:p>
            <a:r>
              <a:rPr lang="en-US" dirty="0"/>
              <a:t>Donna DeBello, RN</a:t>
            </a:r>
          </a:p>
          <a:p>
            <a:r>
              <a:rPr lang="en-US" dirty="0"/>
              <a:t>813.865.3363</a:t>
            </a:r>
          </a:p>
          <a:p>
            <a:r>
              <a:rPr lang="en-US" dirty="0">
                <a:hlinkClick r:id="rId2"/>
              </a:rPr>
              <a:t>ddebello@nw7.esrd.net</a:t>
            </a:r>
            <a:r>
              <a:rPr lang="en-US" dirty="0"/>
              <a:t>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25</a:t>
            </a:fld>
            <a:endParaRPr lang="en-US" dirty="0"/>
          </a:p>
        </p:txBody>
      </p:sp>
      <p:sp>
        <p:nvSpPr>
          <p:cNvPr id="5" name="Text Box 1">
            <a:extLst>
              <a:ext uri="{FF2B5EF4-FFF2-40B4-BE49-F238E27FC236}">
                <a16:creationId xmlns:a16="http://schemas.microsoft.com/office/drawing/2014/main" id="{8F95A514-30A8-4510-82B8-3F171B48A4FD}"/>
              </a:ext>
            </a:extLst>
          </p:cNvPr>
          <p:cNvSpPr txBox="1"/>
          <p:nvPr/>
        </p:nvSpPr>
        <p:spPr>
          <a:xfrm>
            <a:off x="1247457" y="5828899"/>
            <a:ext cx="6649085" cy="4673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90000"/>
              </a:lnSpc>
              <a:spcBef>
                <a:spcPts val="0"/>
              </a:spcBef>
              <a:spcAft>
                <a:spcPts val="0"/>
              </a:spcAft>
            </a:pPr>
            <a:r>
              <a:rPr lang="en-US" sz="9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This material was prepared by HSAG: ESRD Network 7, the Florida Network, under contract with the Centers for Medicare &amp; Medicaid Services (CMS), an agency of the U.S. Department of Health and Human Services. The contents presented do not necessarily reflect CMS policy nor imply endorsement by the U.S. Government. FL-ESRD-7G004-01302018-01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822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Agenda</a:t>
            </a:r>
          </a:p>
        </p:txBody>
      </p:sp>
      <p:sp>
        <p:nvSpPr>
          <p:cNvPr id="3" name="Content Placeholder 2"/>
          <p:cNvSpPr>
            <a:spLocks noGrp="1"/>
          </p:cNvSpPr>
          <p:nvPr>
            <p:ph idx="1"/>
          </p:nvPr>
        </p:nvSpPr>
        <p:spPr/>
        <p:txBody>
          <a:bodyPr>
            <a:normAutofit/>
          </a:bodyPr>
          <a:lstStyle/>
          <a:p>
            <a:pPr>
              <a:spcBef>
                <a:spcPts val="0"/>
              </a:spcBef>
              <a:spcAft>
                <a:spcPts val="600"/>
              </a:spcAft>
            </a:pPr>
            <a:r>
              <a:rPr lang="en-US" sz="2800" dirty="0"/>
              <a:t>QIA Introduction, Criteria, Goals</a:t>
            </a:r>
          </a:p>
          <a:p>
            <a:pPr>
              <a:spcBef>
                <a:spcPts val="0"/>
              </a:spcBef>
              <a:spcAft>
                <a:spcPts val="600"/>
              </a:spcAft>
            </a:pPr>
            <a:r>
              <a:rPr lang="en-US" sz="2800" dirty="0"/>
              <a:t>Interventions and Timelines</a:t>
            </a:r>
          </a:p>
          <a:p>
            <a:pPr>
              <a:spcBef>
                <a:spcPts val="0"/>
              </a:spcBef>
              <a:spcAft>
                <a:spcPts val="600"/>
              </a:spcAft>
            </a:pPr>
            <a:r>
              <a:rPr lang="en-US" sz="2800" dirty="0"/>
              <a:t>QIA Data Reporting</a:t>
            </a:r>
          </a:p>
          <a:p>
            <a:pPr>
              <a:spcBef>
                <a:spcPts val="0"/>
              </a:spcBef>
              <a:spcAft>
                <a:spcPts val="600"/>
              </a:spcAft>
            </a:pPr>
            <a:r>
              <a:rPr lang="en-US" sz="2800" dirty="0"/>
              <a:t>Patient and Family Engagement</a:t>
            </a:r>
          </a:p>
          <a:p>
            <a:pPr>
              <a:spcBef>
                <a:spcPts val="0"/>
              </a:spcBef>
              <a:spcAft>
                <a:spcPts val="600"/>
              </a:spcAft>
            </a:pPr>
            <a:r>
              <a:rPr lang="en-US" sz="2800" dirty="0"/>
              <a:t>Learning and Action Network (LAN)</a:t>
            </a:r>
          </a:p>
          <a:p>
            <a:pPr>
              <a:spcBef>
                <a:spcPts val="0"/>
              </a:spcBef>
              <a:spcAft>
                <a:spcPts val="600"/>
              </a:spcAft>
            </a:pPr>
            <a:r>
              <a:rPr lang="en-US" sz="2800" dirty="0"/>
              <a:t>Best Practices for Success and Sustainment</a:t>
            </a:r>
          </a:p>
          <a:p>
            <a:pPr>
              <a:spcBef>
                <a:spcPts val="0"/>
              </a:spcBef>
              <a:spcAft>
                <a:spcPts val="600"/>
              </a:spcAft>
            </a:pPr>
            <a:r>
              <a:rPr lang="en-US" sz="2800" dirty="0"/>
              <a:t>Addressing Health Disparities</a:t>
            </a:r>
          </a:p>
          <a:p>
            <a:pPr>
              <a:spcBef>
                <a:spcPts val="0"/>
              </a:spcBef>
              <a:spcAft>
                <a:spcPts val="600"/>
              </a:spcAft>
            </a:pPr>
            <a:r>
              <a:rPr lang="en-US" sz="2800" dirty="0"/>
              <a:t>Questions</a:t>
            </a:r>
          </a:p>
        </p:txBody>
      </p:sp>
      <p:sp>
        <p:nvSpPr>
          <p:cNvPr id="4" name="Slide Number Placeholder 3"/>
          <p:cNvSpPr>
            <a:spLocks noGrp="1"/>
          </p:cNvSpPr>
          <p:nvPr>
            <p:ph type="sldNum" sz="quarter" idx="12"/>
          </p:nvPr>
        </p:nvSpPr>
        <p:spPr/>
        <p:txBody>
          <a:bodyPr/>
          <a:lstStyle/>
          <a:p>
            <a:fld id="{F1932CD8-2456-4537-B600-04522923C878}" type="slidenum">
              <a:rPr lang="en-US" smtClean="0"/>
              <a:pPr/>
              <a:t>3</a:t>
            </a:fld>
            <a:endParaRPr lang="en-US" dirty="0"/>
          </a:p>
        </p:txBody>
      </p:sp>
    </p:spTree>
    <p:extLst>
      <p:ext uri="{BB962C8B-B14F-4D97-AF65-F5344CB8AC3E}">
        <p14:creationId xmlns:p14="http://schemas.microsoft.com/office/powerpoint/2010/main" val="3904321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QIA Introduction</a:t>
            </a:r>
          </a:p>
        </p:txBody>
      </p:sp>
      <p:sp>
        <p:nvSpPr>
          <p:cNvPr id="3" name="Content Placeholder 2"/>
          <p:cNvSpPr>
            <a:spLocks noGrp="1"/>
          </p:cNvSpPr>
          <p:nvPr>
            <p:ph idx="1"/>
          </p:nvPr>
        </p:nvSpPr>
        <p:spPr/>
        <p:txBody>
          <a:bodyPr>
            <a:normAutofit/>
          </a:bodyPr>
          <a:lstStyle/>
          <a:p>
            <a:pPr marL="0" indent="0">
              <a:spcBef>
                <a:spcPts val="0"/>
              </a:spcBef>
              <a:spcAft>
                <a:spcPts val="600"/>
              </a:spcAft>
              <a:buNone/>
            </a:pPr>
            <a:r>
              <a:rPr lang="en-US" sz="2800" dirty="0"/>
              <a:t>Home modalities are underutilized in the U.S., with only 8% of dialysis patients on a home modality </a:t>
            </a:r>
            <a:br>
              <a:rPr lang="en-US" sz="2800" dirty="0"/>
            </a:br>
            <a:r>
              <a:rPr lang="en-US" sz="2800" dirty="0"/>
              <a:t>compared to 92% being treated in-center.</a:t>
            </a:r>
          </a:p>
          <a:p>
            <a:pPr marL="0" indent="0">
              <a:spcBef>
                <a:spcPts val="0"/>
              </a:spcBef>
              <a:spcAft>
                <a:spcPts val="600"/>
              </a:spcAft>
              <a:buNone/>
            </a:pPr>
            <a:r>
              <a:rPr lang="en-US" sz="2800" dirty="0"/>
              <a:t>The intent of this QIA is to:</a:t>
            </a:r>
          </a:p>
          <a:p>
            <a:pPr>
              <a:spcBef>
                <a:spcPts val="0"/>
              </a:spcBef>
              <a:spcAft>
                <a:spcPts val="600"/>
              </a:spcAft>
            </a:pPr>
            <a:r>
              <a:rPr lang="en-US" sz="2400" dirty="0"/>
              <a:t>Promote referral  to home modalities.</a:t>
            </a:r>
          </a:p>
          <a:p>
            <a:pPr>
              <a:spcBef>
                <a:spcPts val="0"/>
              </a:spcBef>
              <a:spcAft>
                <a:spcPts val="600"/>
              </a:spcAft>
            </a:pPr>
            <a:r>
              <a:rPr lang="en-US" sz="2400" dirty="0"/>
              <a:t>Identify barriers to timely referral.</a:t>
            </a:r>
          </a:p>
          <a:p>
            <a:pPr>
              <a:spcBef>
                <a:spcPts val="0"/>
              </a:spcBef>
              <a:spcAft>
                <a:spcPts val="600"/>
              </a:spcAft>
            </a:pPr>
            <a:r>
              <a:rPr lang="en-US" sz="2400" dirty="0"/>
              <a:t>Determine the steps patients and providers can take to improve referral patterns.</a:t>
            </a:r>
          </a:p>
        </p:txBody>
      </p:sp>
      <p:sp>
        <p:nvSpPr>
          <p:cNvPr id="4" name="Slide Number Placeholder 3"/>
          <p:cNvSpPr>
            <a:spLocks noGrp="1"/>
          </p:cNvSpPr>
          <p:nvPr>
            <p:ph type="sldNum" sz="quarter" idx="12"/>
          </p:nvPr>
        </p:nvSpPr>
        <p:spPr/>
        <p:txBody>
          <a:bodyPr/>
          <a:lstStyle/>
          <a:p>
            <a:fld id="{F1932CD8-2456-4537-B600-04522923C878}" type="slidenum">
              <a:rPr lang="en-US" smtClean="0"/>
              <a:pPr/>
              <a:t>4</a:t>
            </a:fld>
            <a:endParaRPr lang="en-US" dirty="0"/>
          </a:p>
        </p:txBody>
      </p:sp>
    </p:spTree>
    <p:extLst>
      <p:ext uri="{BB962C8B-B14F-4D97-AF65-F5344CB8AC3E}">
        <p14:creationId xmlns:p14="http://schemas.microsoft.com/office/powerpoint/2010/main" val="402292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QIA Facility Inclusion Criteria  </a:t>
            </a:r>
          </a:p>
        </p:txBody>
      </p:sp>
      <p:sp>
        <p:nvSpPr>
          <p:cNvPr id="3" name="Content Placeholder 2"/>
          <p:cNvSpPr>
            <a:spLocks noGrp="1"/>
          </p:cNvSpPr>
          <p:nvPr>
            <p:ph idx="1"/>
          </p:nvPr>
        </p:nvSpPr>
        <p:spPr>
          <a:xfrm>
            <a:off x="152400" y="1066798"/>
            <a:ext cx="8839200" cy="5181602"/>
          </a:xfrm>
        </p:spPr>
        <p:txBody>
          <a:bodyPr>
            <a:normAutofit fontScale="92500"/>
          </a:bodyPr>
          <a:lstStyle/>
          <a:p>
            <a:pPr>
              <a:spcBef>
                <a:spcPts val="0"/>
              </a:spcBef>
            </a:pPr>
            <a:r>
              <a:rPr lang="en-US" sz="2800" dirty="0"/>
              <a:t>For facility </a:t>
            </a:r>
            <a:r>
              <a:rPr lang="en-US" sz="2800" dirty="0">
                <a:solidFill>
                  <a:schemeClr val="tx1"/>
                </a:solidFill>
              </a:rPr>
              <a:t>inclusion</a:t>
            </a:r>
            <a:r>
              <a:rPr lang="en-US" sz="2800" dirty="0"/>
              <a:t>:</a:t>
            </a:r>
            <a:endParaRPr lang="en-US" sz="3600" dirty="0"/>
          </a:p>
          <a:p>
            <a:pPr lvl="1">
              <a:spcBef>
                <a:spcPts val="0"/>
              </a:spcBef>
              <a:spcAft>
                <a:spcPts val="300"/>
              </a:spcAft>
            </a:pPr>
            <a:r>
              <a:rPr lang="en-US" sz="2400" dirty="0"/>
              <a:t>The Network identified </a:t>
            </a:r>
            <a:r>
              <a:rPr lang="en-US" sz="2400" b="1" dirty="0"/>
              <a:t>30% of facilities within the Network </a:t>
            </a:r>
            <a:r>
              <a:rPr lang="en-US" sz="2400" dirty="0"/>
              <a:t>service </a:t>
            </a:r>
            <a:br>
              <a:rPr lang="en-US" sz="2400" dirty="0"/>
            </a:br>
            <a:r>
              <a:rPr lang="en-US" sz="2400" dirty="0"/>
              <a:t>area for participation based on their percentage of patients training on a home modality during the period of October </a:t>
            </a:r>
            <a:r>
              <a:rPr lang="en-US" sz="2400" spc="-30" dirty="0"/>
              <a:t>2016 </a:t>
            </a:r>
            <a:r>
              <a:rPr lang="en-US" sz="2400" dirty="0"/>
              <a:t>to June </a:t>
            </a:r>
            <a:r>
              <a:rPr lang="en-US" sz="2400" spc="-30" dirty="0"/>
              <a:t>2017*.  </a:t>
            </a:r>
          </a:p>
          <a:p>
            <a:pPr>
              <a:spcBef>
                <a:spcPts val="0"/>
              </a:spcBef>
            </a:pPr>
            <a:r>
              <a:rPr lang="en-US" sz="2800" dirty="0"/>
              <a:t>For patient inclusion: </a:t>
            </a:r>
            <a:endParaRPr lang="en-US" sz="2400" dirty="0"/>
          </a:p>
          <a:p>
            <a:pPr lvl="1">
              <a:spcBef>
                <a:spcPts val="0"/>
              </a:spcBef>
              <a:spcAft>
                <a:spcPts val="300"/>
              </a:spcAft>
            </a:pPr>
            <a:r>
              <a:rPr lang="en-US" sz="2400" dirty="0"/>
              <a:t>An eligible patient is any patient who is a non-transient patient and </a:t>
            </a:r>
            <a:br>
              <a:rPr lang="en-US" sz="2400" dirty="0"/>
            </a:br>
            <a:r>
              <a:rPr lang="en-US" sz="2400" dirty="0"/>
              <a:t>is not currently on a home modality.</a:t>
            </a:r>
            <a:endParaRPr lang="en-US" dirty="0"/>
          </a:p>
          <a:p>
            <a:pPr>
              <a:spcBef>
                <a:spcPts val="0"/>
              </a:spcBef>
            </a:pPr>
            <a:r>
              <a:rPr lang="en-US" sz="2800" dirty="0"/>
              <a:t>For patient exclusion: </a:t>
            </a:r>
          </a:p>
          <a:p>
            <a:pPr lvl="1">
              <a:spcBef>
                <a:spcPts val="0"/>
              </a:spcBef>
            </a:pPr>
            <a:r>
              <a:rPr lang="en-US" sz="2400" dirty="0"/>
              <a:t>Patients will be excluded if they:</a:t>
            </a:r>
          </a:p>
          <a:p>
            <a:pPr marL="1027113" lvl="2" indent="-225425">
              <a:spcBef>
                <a:spcPts val="0"/>
              </a:spcBef>
            </a:pPr>
            <a:r>
              <a:rPr lang="en-US" sz="1800" dirty="0"/>
              <a:t>Are not interested in a home modality and it is documented in their patient record.</a:t>
            </a:r>
          </a:p>
          <a:p>
            <a:pPr marL="1027113" lvl="2" indent="-225425">
              <a:spcBef>
                <a:spcPts val="0"/>
              </a:spcBef>
            </a:pPr>
            <a:r>
              <a:rPr lang="en-US" sz="1800" dirty="0"/>
              <a:t>Are currently a home patient on “back-up” hemodialysis.</a:t>
            </a:r>
          </a:p>
          <a:p>
            <a:pPr marL="1027113" lvl="2" indent="-225425">
              <a:spcBef>
                <a:spcPts val="0"/>
              </a:spcBef>
              <a:spcAft>
                <a:spcPts val="300"/>
              </a:spcAft>
            </a:pPr>
            <a:r>
              <a:rPr lang="en-US" sz="1800" dirty="0"/>
              <a:t>Have a medical exclusion documented in their patient record and reported to </a:t>
            </a:r>
            <a:br>
              <a:rPr lang="en-US" sz="1800" dirty="0"/>
            </a:br>
            <a:r>
              <a:rPr lang="en-US" sz="1800" dirty="0"/>
              <a:t>the Network.</a:t>
            </a:r>
          </a:p>
          <a:p>
            <a:endParaRPr lang="en-US" sz="1800" dirty="0"/>
          </a:p>
          <a:p>
            <a:endParaRPr lang="en-US" sz="1800" dirty="0"/>
          </a:p>
          <a:p>
            <a:pPr marL="0" indent="0">
              <a:buNone/>
            </a:pPr>
            <a:endParaRPr lang="en-US" sz="1800" dirty="0"/>
          </a:p>
          <a:p>
            <a:pPr marL="0" indent="0">
              <a:buNone/>
            </a:pPr>
            <a:endParaRPr lang="en-US" sz="1800" dirty="0"/>
          </a:p>
          <a:p>
            <a:pPr marL="0" indent="0">
              <a:buNone/>
            </a:pPr>
            <a:endParaRPr lang="en-US" sz="1800"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5</a:t>
            </a:fld>
            <a:endParaRPr lang="en-US" dirty="0"/>
          </a:p>
        </p:txBody>
      </p:sp>
      <p:sp>
        <p:nvSpPr>
          <p:cNvPr id="5" name="TextBox 4">
            <a:extLst>
              <a:ext uri="{FF2B5EF4-FFF2-40B4-BE49-F238E27FC236}">
                <a16:creationId xmlns:a16="http://schemas.microsoft.com/office/drawing/2014/main" id="{2FBBCC1B-8C29-424E-BD7F-65997B6A6299}"/>
              </a:ext>
            </a:extLst>
          </p:cNvPr>
          <p:cNvSpPr txBox="1"/>
          <p:nvPr/>
        </p:nvSpPr>
        <p:spPr>
          <a:xfrm>
            <a:off x="866503" y="6406713"/>
            <a:ext cx="5943600" cy="261610"/>
          </a:xfrm>
          <a:prstGeom prst="rect">
            <a:avLst/>
          </a:prstGeom>
          <a:noFill/>
        </p:spPr>
        <p:txBody>
          <a:bodyPr wrap="square" rtlCol="0">
            <a:spAutoFit/>
          </a:bodyPr>
          <a:lstStyle/>
          <a:p>
            <a:r>
              <a:rPr lang="en-US" sz="1100" dirty="0"/>
              <a:t>*Source: Centers for Medicare &amp; Medicaid Services (CMS)</a:t>
            </a:r>
          </a:p>
        </p:txBody>
      </p:sp>
    </p:spTree>
    <p:extLst>
      <p:ext uri="{BB962C8B-B14F-4D97-AF65-F5344CB8AC3E}">
        <p14:creationId xmlns:p14="http://schemas.microsoft.com/office/powerpoint/2010/main" val="2107109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Criteria for Success </a:t>
            </a:r>
          </a:p>
        </p:txBody>
      </p:sp>
      <p:sp>
        <p:nvSpPr>
          <p:cNvPr id="3" name="Content Placeholder 2"/>
          <p:cNvSpPr>
            <a:spLocks noGrp="1"/>
          </p:cNvSpPr>
          <p:nvPr>
            <p:ph idx="1"/>
          </p:nvPr>
        </p:nvSpPr>
        <p:spPr>
          <a:xfrm>
            <a:off x="304800" y="1219201"/>
            <a:ext cx="8534400" cy="4114800"/>
          </a:xfrm>
        </p:spPr>
        <p:txBody>
          <a:bodyPr/>
          <a:lstStyle/>
          <a:p>
            <a:pPr>
              <a:spcBef>
                <a:spcPts val="0"/>
              </a:spcBef>
            </a:pPr>
            <a:r>
              <a:rPr lang="en-US" sz="2800" dirty="0"/>
              <a:t>For patient credit: </a:t>
            </a:r>
          </a:p>
          <a:p>
            <a:pPr lvl="1">
              <a:spcBef>
                <a:spcPts val="0"/>
              </a:spcBef>
            </a:pPr>
            <a:r>
              <a:rPr lang="en-US" sz="2400" dirty="0"/>
              <a:t>Patient initiates </a:t>
            </a:r>
            <a:r>
              <a:rPr lang="en-US" sz="2400" dirty="0">
                <a:solidFill>
                  <a:schemeClr val="tx1"/>
                </a:solidFill>
              </a:rPr>
              <a:t>home</a:t>
            </a:r>
            <a:r>
              <a:rPr lang="en-US" sz="2400" dirty="0">
                <a:solidFill>
                  <a:srgbClr val="FF0000"/>
                </a:solidFill>
              </a:rPr>
              <a:t> </a:t>
            </a:r>
            <a:r>
              <a:rPr lang="en-US" sz="2400" dirty="0"/>
              <a:t>training (Step 7)</a:t>
            </a:r>
          </a:p>
          <a:p>
            <a:pPr lvl="2">
              <a:spcBef>
                <a:spcPts val="0"/>
              </a:spcBef>
            </a:pPr>
            <a:r>
              <a:rPr lang="en-US" sz="1600" spc="-20" dirty="0"/>
              <a:t>A patient will be considered  </a:t>
            </a:r>
            <a:r>
              <a:rPr lang="en-US" sz="1600" spc="-20" dirty="0">
                <a:solidFill>
                  <a:schemeClr val="tx1"/>
                </a:solidFill>
              </a:rPr>
              <a:t>initiated when </a:t>
            </a:r>
            <a:r>
              <a:rPr lang="en-US" sz="1600" spc="-20" dirty="0"/>
              <a:t>the “</a:t>
            </a:r>
            <a:r>
              <a:rPr lang="en-US" sz="1600" b="1" spc="-20" dirty="0"/>
              <a:t>Dialysis Training Start Date</a:t>
            </a:r>
            <a:r>
              <a:rPr lang="en-US" sz="1600" spc="-20" dirty="0">
                <a:solidFill>
                  <a:schemeClr val="tx1"/>
                </a:solidFill>
              </a:rPr>
              <a:t>” is </a:t>
            </a:r>
            <a:r>
              <a:rPr lang="en-US" sz="1600" spc="-20" dirty="0"/>
              <a:t>recorded in the </a:t>
            </a:r>
            <a:r>
              <a:rPr lang="en-US" sz="1600" spc="-20" dirty="0" err="1"/>
              <a:t>CROWNWeb</a:t>
            </a:r>
            <a:r>
              <a:rPr lang="en-US" sz="1600" spc="-20" dirty="0"/>
              <a:t> treatment record.</a:t>
            </a:r>
          </a:p>
          <a:p>
            <a:pPr lvl="1">
              <a:spcBef>
                <a:spcPts val="0"/>
              </a:spcBef>
            </a:pPr>
            <a:r>
              <a:rPr lang="en-US" dirty="0"/>
              <a:t>For facility credit (referring facility):</a:t>
            </a:r>
          </a:p>
          <a:p>
            <a:pPr lvl="2">
              <a:spcBef>
                <a:spcPts val="0"/>
              </a:spcBef>
              <a:spcAft>
                <a:spcPts val="600"/>
              </a:spcAft>
            </a:pPr>
            <a:r>
              <a:rPr lang="en-US" sz="1600" spc="-20" dirty="0"/>
              <a:t>The facility that treats the patient directly </a:t>
            </a:r>
            <a:r>
              <a:rPr lang="en-US" sz="1600" b="1" spc="-20" dirty="0"/>
              <a:t>prior to the admission/treatment record with a Training Start Date, </a:t>
            </a:r>
            <a:r>
              <a:rPr lang="en-US" sz="1600" spc="-20" dirty="0"/>
              <a:t>will be considered the “Referring Facility” and</a:t>
            </a:r>
            <a:r>
              <a:rPr lang="en-US" sz="1600" b="1" spc="-20" dirty="0"/>
              <a:t> </a:t>
            </a:r>
            <a:r>
              <a:rPr lang="en-US" sz="1600" spc="-20" dirty="0"/>
              <a:t>will receive credit</a:t>
            </a:r>
            <a:r>
              <a:rPr lang="en-US" sz="1600" b="1" spc="-20" dirty="0"/>
              <a:t>.</a:t>
            </a:r>
            <a:endParaRPr lang="en-US" sz="1600" dirty="0"/>
          </a:p>
          <a:p>
            <a:pPr>
              <a:spcBef>
                <a:spcPts val="0"/>
              </a:spcBef>
            </a:pPr>
            <a:r>
              <a:rPr lang="en-US" sz="2800" dirty="0"/>
              <a:t>For successful completion of QIA</a:t>
            </a:r>
          </a:p>
          <a:p>
            <a:pPr lvl="1">
              <a:spcBef>
                <a:spcPts val="0"/>
              </a:spcBef>
              <a:spcAft>
                <a:spcPts val="300"/>
              </a:spcAft>
            </a:pPr>
            <a:r>
              <a:rPr lang="en-US" sz="2400" dirty="0"/>
              <a:t>Facilities must demonstrate a 10 percentage point increase in the number  of eligible patients training on a home modality from the baseline by July 2018.</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6</a:t>
            </a:fld>
            <a:endParaRPr lang="en-US" dirty="0"/>
          </a:p>
        </p:txBody>
      </p:sp>
    </p:spTree>
    <p:extLst>
      <p:ext uri="{BB962C8B-B14F-4D97-AF65-F5344CB8AC3E}">
        <p14:creationId xmlns:p14="http://schemas.microsoft.com/office/powerpoint/2010/main" val="182078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lstStyle/>
          <a:p>
            <a:r>
              <a:rPr lang="en-US" dirty="0"/>
              <a:t>QIA Goals </a:t>
            </a:r>
          </a:p>
        </p:txBody>
      </p:sp>
      <p:sp>
        <p:nvSpPr>
          <p:cNvPr id="3" name="Content Placeholder 2"/>
          <p:cNvSpPr>
            <a:spLocks noGrp="1"/>
          </p:cNvSpPr>
          <p:nvPr>
            <p:ph idx="1"/>
          </p:nvPr>
        </p:nvSpPr>
        <p:spPr>
          <a:xfrm>
            <a:off x="228600" y="1143000"/>
            <a:ext cx="8686800" cy="4953000"/>
          </a:xfrm>
        </p:spPr>
        <p:txBody>
          <a:bodyPr>
            <a:normAutofit fontScale="92500" lnSpcReduction="10000"/>
          </a:bodyPr>
          <a:lstStyle/>
          <a:p>
            <a:pPr>
              <a:spcBef>
                <a:spcPts val="0"/>
              </a:spcBef>
            </a:pPr>
            <a:r>
              <a:rPr lang="en-US" sz="2800" dirty="0">
                <a:solidFill>
                  <a:schemeClr val="tx1"/>
                </a:solidFill>
              </a:rPr>
              <a:t>Increase</a:t>
            </a:r>
            <a:r>
              <a:rPr lang="en-US" sz="2800" dirty="0"/>
              <a:t> in the number of eligible patients training on a home modality within a targeted group of </a:t>
            </a:r>
            <a:br>
              <a:rPr lang="en-US" sz="2800" dirty="0"/>
            </a:br>
            <a:r>
              <a:rPr lang="en-US" sz="2800" dirty="0"/>
              <a:t>in-center dialysis facilities. </a:t>
            </a:r>
          </a:p>
          <a:p>
            <a:pPr lvl="1">
              <a:spcBef>
                <a:spcPts val="0"/>
              </a:spcBef>
              <a:spcAft>
                <a:spcPts val="600"/>
              </a:spcAft>
            </a:pPr>
            <a:r>
              <a:rPr lang="en-US" sz="2400" dirty="0"/>
              <a:t>10 percentage points over baseline</a:t>
            </a:r>
          </a:p>
          <a:p>
            <a:pPr>
              <a:spcBef>
                <a:spcPts val="0"/>
              </a:spcBef>
              <a:spcAft>
                <a:spcPts val="600"/>
              </a:spcAft>
            </a:pPr>
            <a:r>
              <a:rPr lang="en-US" sz="2800" dirty="0"/>
              <a:t>Improve collaboration between in-center staff and home modality staff.</a:t>
            </a:r>
          </a:p>
          <a:p>
            <a:pPr>
              <a:spcBef>
                <a:spcPts val="0"/>
              </a:spcBef>
            </a:pPr>
            <a:r>
              <a:rPr lang="en-US" sz="2800" dirty="0"/>
              <a:t>Improve knowledge of home modalities for in-center staff.</a:t>
            </a:r>
          </a:p>
          <a:p>
            <a:pPr lvl="1">
              <a:spcBef>
                <a:spcPts val="0"/>
              </a:spcBef>
              <a:spcAft>
                <a:spcPts val="600"/>
              </a:spcAft>
            </a:pPr>
            <a:r>
              <a:rPr lang="en-US" sz="2400" dirty="0"/>
              <a:t>To provide needed support to patients transitioning to home training.</a:t>
            </a:r>
          </a:p>
          <a:p>
            <a:pPr>
              <a:spcBef>
                <a:spcPts val="0"/>
              </a:spcBef>
              <a:spcAft>
                <a:spcPts val="600"/>
              </a:spcAft>
            </a:pPr>
            <a:r>
              <a:rPr lang="en-US" sz="2800" dirty="0"/>
              <a:t>Improve the tracking and transitioning of eligible patients training </a:t>
            </a:r>
            <a:r>
              <a:rPr lang="en-US" sz="2800" dirty="0">
                <a:solidFill>
                  <a:schemeClr val="tx1"/>
                </a:solidFill>
              </a:rPr>
              <a:t>on a home modality using </a:t>
            </a:r>
            <a:r>
              <a:rPr lang="en-US" sz="2800" dirty="0"/>
              <a:t>the</a:t>
            </a:r>
            <a:r>
              <a:rPr lang="en-US" sz="2400" dirty="0"/>
              <a:t> </a:t>
            </a:r>
            <a:r>
              <a:rPr lang="en-US" sz="2800" b="1" i="1" dirty="0"/>
              <a:t>7-Steps to Home Training </a:t>
            </a:r>
            <a:r>
              <a:rPr lang="en-US" sz="2800" dirty="0"/>
              <a:t>tracker.</a:t>
            </a:r>
          </a:p>
          <a:p>
            <a:endParaRPr lang="en-US" sz="2400" dirty="0"/>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7</a:t>
            </a:fld>
            <a:endParaRPr lang="en-US" dirty="0"/>
          </a:p>
        </p:txBody>
      </p:sp>
    </p:spTree>
    <p:extLst>
      <p:ext uri="{BB962C8B-B14F-4D97-AF65-F5344CB8AC3E}">
        <p14:creationId xmlns:p14="http://schemas.microsoft.com/office/powerpoint/2010/main" val="19576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Interventions </a:t>
            </a:r>
          </a:p>
        </p:txBody>
      </p:sp>
      <p:sp>
        <p:nvSpPr>
          <p:cNvPr id="3" name="Content Placeholder 2"/>
          <p:cNvSpPr>
            <a:spLocks noGrp="1"/>
          </p:cNvSpPr>
          <p:nvPr>
            <p:ph idx="1"/>
          </p:nvPr>
        </p:nvSpPr>
        <p:spPr>
          <a:xfrm>
            <a:off x="304800" y="1186701"/>
            <a:ext cx="8534400" cy="4906963"/>
          </a:xfrm>
        </p:spPr>
        <p:txBody>
          <a:bodyPr>
            <a:normAutofit fontScale="25000" lnSpcReduction="20000"/>
          </a:bodyPr>
          <a:lstStyle/>
          <a:p>
            <a:pPr>
              <a:lnSpc>
                <a:spcPct val="120000"/>
              </a:lnSpc>
              <a:spcBef>
                <a:spcPts val="0"/>
              </a:spcBef>
            </a:pPr>
            <a:r>
              <a:rPr lang="en-US" sz="10400" b="1" dirty="0"/>
              <a:t>Complete root cause analysis (RCA</a:t>
            </a:r>
            <a:r>
              <a:rPr lang="en-US" sz="10400" dirty="0"/>
              <a:t>)</a:t>
            </a:r>
          </a:p>
          <a:p>
            <a:pPr lvl="1">
              <a:lnSpc>
                <a:spcPct val="120000"/>
              </a:lnSpc>
              <a:spcBef>
                <a:spcPts val="0"/>
              </a:spcBef>
            </a:pPr>
            <a:r>
              <a:rPr lang="en-US" sz="8800" dirty="0"/>
              <a:t>Use the 5 Why’s.</a:t>
            </a:r>
          </a:p>
          <a:p>
            <a:pPr lvl="1">
              <a:lnSpc>
                <a:spcPct val="120000"/>
              </a:lnSpc>
              <a:spcBef>
                <a:spcPts val="0"/>
              </a:spcBef>
              <a:spcAft>
                <a:spcPts val="600"/>
              </a:spcAft>
            </a:pPr>
            <a:r>
              <a:rPr lang="en-US" sz="8800" dirty="0"/>
              <a:t>Activate the Plan-Do-Study-Act (PDSA) cycle. </a:t>
            </a:r>
          </a:p>
          <a:p>
            <a:pPr>
              <a:lnSpc>
                <a:spcPct val="120000"/>
              </a:lnSpc>
              <a:spcBef>
                <a:spcPts val="0"/>
              </a:spcBef>
            </a:pPr>
            <a:r>
              <a:rPr lang="en-US" sz="10400" b="1" dirty="0"/>
              <a:t>Identify barriers </a:t>
            </a:r>
            <a:r>
              <a:rPr lang="en-US" sz="10400" dirty="0"/>
              <a:t>in the 7-Step process to patients initiating home training</a:t>
            </a:r>
          </a:p>
          <a:p>
            <a:pPr lvl="1">
              <a:lnSpc>
                <a:spcPct val="120000"/>
              </a:lnSpc>
              <a:spcBef>
                <a:spcPts val="0"/>
              </a:spcBef>
              <a:spcAft>
                <a:spcPts val="600"/>
              </a:spcAft>
            </a:pPr>
            <a:r>
              <a:rPr lang="en-US" sz="8800" dirty="0"/>
              <a:t>Report </a:t>
            </a:r>
            <a:r>
              <a:rPr lang="en-US" sz="8800" dirty="0">
                <a:solidFill>
                  <a:schemeClr val="tx1"/>
                </a:solidFill>
              </a:rPr>
              <a:t>findings</a:t>
            </a:r>
            <a:r>
              <a:rPr lang="en-US" sz="8800" dirty="0"/>
              <a:t> in the Initial Assessment Survey Monkey link provided by the Network.</a:t>
            </a:r>
          </a:p>
          <a:p>
            <a:pPr>
              <a:lnSpc>
                <a:spcPct val="120000"/>
              </a:lnSpc>
              <a:spcBef>
                <a:spcPts val="0"/>
              </a:spcBef>
            </a:pPr>
            <a:r>
              <a:rPr lang="en-US" sz="10400" b="1" dirty="0"/>
              <a:t>Partner with home programs</a:t>
            </a:r>
          </a:p>
          <a:p>
            <a:pPr lvl="1">
              <a:lnSpc>
                <a:spcPct val="120000"/>
              </a:lnSpc>
              <a:spcBef>
                <a:spcPts val="0"/>
              </a:spcBef>
            </a:pPr>
            <a:r>
              <a:rPr lang="en-US" sz="8800" dirty="0"/>
              <a:t>Identify a lead home nurse and </a:t>
            </a:r>
            <a:r>
              <a:rPr lang="en-US" sz="8800" dirty="0">
                <a:solidFill>
                  <a:schemeClr val="tx1"/>
                </a:solidFill>
              </a:rPr>
              <a:t>experienced</a:t>
            </a:r>
            <a:r>
              <a:rPr lang="en-US" sz="8800" dirty="0">
                <a:solidFill>
                  <a:srgbClr val="FF0000"/>
                </a:solidFill>
              </a:rPr>
              <a:t> </a:t>
            </a:r>
            <a:r>
              <a:rPr lang="en-US" sz="8800" dirty="0"/>
              <a:t>home </a:t>
            </a:r>
            <a:r>
              <a:rPr lang="en-US" sz="8800" dirty="0">
                <a:solidFill>
                  <a:schemeClr val="tx1"/>
                </a:solidFill>
              </a:rPr>
              <a:t>dialysis</a:t>
            </a:r>
            <a:r>
              <a:rPr lang="en-US" sz="8800" dirty="0">
                <a:solidFill>
                  <a:srgbClr val="FF0000"/>
                </a:solidFill>
              </a:rPr>
              <a:t> </a:t>
            </a:r>
            <a:r>
              <a:rPr lang="en-US" sz="8800" dirty="0"/>
              <a:t>patients to collaborate for assistance with home </a:t>
            </a:r>
            <a:r>
              <a:rPr lang="en-US" sz="8800" dirty="0">
                <a:solidFill>
                  <a:schemeClr val="tx1"/>
                </a:solidFill>
              </a:rPr>
              <a:t>modality</a:t>
            </a:r>
            <a:r>
              <a:rPr lang="en-US" sz="8800" dirty="0"/>
              <a:t> education.</a:t>
            </a:r>
            <a:r>
              <a:rPr lang="en-US" sz="8000" dirty="0"/>
              <a:t>     </a:t>
            </a:r>
          </a:p>
          <a:p>
            <a:pPr marL="339725" indent="0">
              <a:lnSpc>
                <a:spcPct val="120000"/>
              </a:lnSpc>
              <a:spcBef>
                <a:spcPts val="0"/>
              </a:spcBef>
              <a:buNone/>
            </a:pPr>
            <a:r>
              <a:rPr lang="en-US" sz="9600" dirty="0"/>
              <a:t>         </a:t>
            </a:r>
          </a:p>
          <a:p>
            <a:pPr marL="0" indent="0">
              <a:lnSpc>
                <a:spcPct val="120000"/>
              </a:lnSpc>
              <a:spcBef>
                <a:spcPts val="0"/>
              </a:spcBef>
              <a:buNone/>
            </a:pPr>
            <a:endParaRPr lang="en-US" sz="5600" b="1" dirty="0"/>
          </a:p>
          <a:p>
            <a:pPr marL="0" indent="0">
              <a:buNone/>
            </a:pPr>
            <a:endParaRPr lang="en-US" sz="4800" b="1" dirty="0"/>
          </a:p>
          <a:p>
            <a:pPr marL="0" indent="0">
              <a:buNone/>
            </a:pPr>
            <a:endParaRPr lang="en-US" sz="5600" dirty="0"/>
          </a:p>
          <a:p>
            <a:endParaRPr lang="en-US" sz="4800" dirty="0"/>
          </a:p>
          <a:p>
            <a:endParaRPr lang="en-US" sz="4800" dirty="0"/>
          </a:p>
          <a:p>
            <a:pPr marL="0" indent="0">
              <a:buNone/>
            </a:pPr>
            <a:r>
              <a:rPr lang="en-US" sz="4800" dirty="0"/>
              <a:t>	</a:t>
            </a:r>
          </a:p>
        </p:txBody>
      </p:sp>
      <p:sp>
        <p:nvSpPr>
          <p:cNvPr id="5" name="Slide Number Placeholder 4">
            <a:extLst>
              <a:ext uri="{FF2B5EF4-FFF2-40B4-BE49-F238E27FC236}">
                <a16:creationId xmlns:a16="http://schemas.microsoft.com/office/drawing/2014/main" id="{85EF5B0B-85FA-48F9-93E4-845512744C03}"/>
              </a:ext>
            </a:extLst>
          </p:cNvPr>
          <p:cNvSpPr>
            <a:spLocks noGrp="1"/>
          </p:cNvSpPr>
          <p:nvPr>
            <p:ph type="sldNum" sz="quarter" idx="12"/>
          </p:nvPr>
        </p:nvSpPr>
        <p:spPr/>
        <p:txBody>
          <a:bodyPr/>
          <a:lstStyle/>
          <a:p>
            <a:fld id="{F1932CD8-2456-4537-B600-04522923C878}" type="slidenum">
              <a:rPr lang="en-US" smtClean="0"/>
              <a:pPr/>
              <a:t>8</a:t>
            </a:fld>
            <a:endParaRPr lang="en-US" dirty="0"/>
          </a:p>
        </p:txBody>
      </p:sp>
    </p:spTree>
    <p:extLst>
      <p:ext uri="{BB962C8B-B14F-4D97-AF65-F5344CB8AC3E}">
        <p14:creationId xmlns:p14="http://schemas.microsoft.com/office/powerpoint/2010/main" val="30074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Interventions (cont.) </a:t>
            </a:r>
          </a:p>
        </p:txBody>
      </p:sp>
      <p:sp>
        <p:nvSpPr>
          <p:cNvPr id="3" name="Content Placeholder 2"/>
          <p:cNvSpPr>
            <a:spLocks noGrp="1"/>
          </p:cNvSpPr>
          <p:nvPr>
            <p:ph idx="1"/>
          </p:nvPr>
        </p:nvSpPr>
        <p:spPr>
          <a:xfrm>
            <a:off x="304800" y="1186701"/>
            <a:ext cx="8534400" cy="3918699"/>
          </a:xfrm>
        </p:spPr>
        <p:txBody>
          <a:bodyPr>
            <a:normAutofit fontScale="25000" lnSpcReduction="20000"/>
          </a:bodyPr>
          <a:lstStyle/>
          <a:p>
            <a:pPr>
              <a:lnSpc>
                <a:spcPct val="120000"/>
              </a:lnSpc>
              <a:spcBef>
                <a:spcPts val="0"/>
              </a:spcBef>
            </a:pPr>
            <a:r>
              <a:rPr lang="en-US" sz="10400" b="1" dirty="0"/>
              <a:t>Educate staff</a:t>
            </a:r>
          </a:p>
          <a:p>
            <a:pPr lvl="1">
              <a:lnSpc>
                <a:spcPct val="120000"/>
              </a:lnSpc>
              <a:spcBef>
                <a:spcPts val="0"/>
              </a:spcBef>
              <a:spcAft>
                <a:spcPts val="600"/>
              </a:spcAft>
            </a:pPr>
            <a:r>
              <a:rPr lang="en-US" sz="8800" dirty="0"/>
              <a:t>Collaborate with lead home nurse to provide an in-service or “homeroom” education session.  </a:t>
            </a:r>
          </a:p>
          <a:p>
            <a:pPr>
              <a:lnSpc>
                <a:spcPct val="120000"/>
              </a:lnSpc>
              <a:spcBef>
                <a:spcPts val="0"/>
              </a:spcBef>
            </a:pPr>
            <a:r>
              <a:rPr lang="en-US" sz="10400" b="1" dirty="0"/>
              <a:t>Educate Patients</a:t>
            </a:r>
          </a:p>
          <a:p>
            <a:pPr lvl="1">
              <a:lnSpc>
                <a:spcPct val="120000"/>
              </a:lnSpc>
              <a:spcBef>
                <a:spcPts val="0"/>
              </a:spcBef>
            </a:pPr>
            <a:r>
              <a:rPr lang="en-US" sz="8800" dirty="0"/>
              <a:t>Provide education to eligible patients.</a:t>
            </a:r>
          </a:p>
          <a:p>
            <a:pPr lvl="1">
              <a:lnSpc>
                <a:spcPct val="120000"/>
              </a:lnSpc>
              <a:spcBef>
                <a:spcPts val="0"/>
              </a:spcBef>
              <a:spcAft>
                <a:spcPts val="600"/>
              </a:spcAft>
            </a:pPr>
            <a:r>
              <a:rPr lang="en-US" sz="8800" dirty="0"/>
              <a:t>Encourage a current home dialysis patient to act as mentor and support through the 7-Step process to home training.</a:t>
            </a:r>
          </a:p>
          <a:p>
            <a:pPr>
              <a:lnSpc>
                <a:spcPct val="120000"/>
              </a:lnSpc>
              <a:spcBef>
                <a:spcPts val="0"/>
              </a:spcBef>
            </a:pPr>
            <a:r>
              <a:rPr lang="en-US" sz="10400" b="1" dirty="0"/>
              <a:t>Build Relationships </a:t>
            </a:r>
          </a:p>
          <a:p>
            <a:pPr lvl="1">
              <a:lnSpc>
                <a:spcPct val="120000"/>
              </a:lnSpc>
              <a:spcBef>
                <a:spcPts val="0"/>
              </a:spcBef>
            </a:pPr>
            <a:r>
              <a:rPr lang="en-US" sz="8800" dirty="0"/>
              <a:t>Collaborate with Medical Director and nephrologists to identify local surgeons for timely patient appointments and follow up.</a:t>
            </a:r>
          </a:p>
          <a:p>
            <a:pPr marL="339725" indent="0">
              <a:lnSpc>
                <a:spcPct val="120000"/>
              </a:lnSpc>
              <a:spcBef>
                <a:spcPts val="0"/>
              </a:spcBef>
              <a:buNone/>
            </a:pPr>
            <a:r>
              <a:rPr lang="en-US" sz="8000" dirty="0"/>
              <a:t>         </a:t>
            </a:r>
          </a:p>
          <a:p>
            <a:pPr marL="0" indent="0">
              <a:lnSpc>
                <a:spcPct val="120000"/>
              </a:lnSpc>
              <a:spcBef>
                <a:spcPts val="0"/>
              </a:spcBef>
              <a:buNone/>
            </a:pPr>
            <a:endParaRPr lang="en-US" sz="5600" b="1" dirty="0"/>
          </a:p>
          <a:p>
            <a:pPr marL="0" indent="0">
              <a:buNone/>
            </a:pPr>
            <a:endParaRPr lang="en-US" sz="4800" b="1" dirty="0"/>
          </a:p>
          <a:p>
            <a:pPr marL="0" indent="0">
              <a:buNone/>
            </a:pPr>
            <a:endParaRPr lang="en-US" sz="5600" dirty="0"/>
          </a:p>
          <a:p>
            <a:endParaRPr lang="en-US" sz="4800" dirty="0"/>
          </a:p>
          <a:p>
            <a:endParaRPr lang="en-US" sz="4800" dirty="0"/>
          </a:p>
          <a:p>
            <a:pPr marL="0" indent="0">
              <a:buNone/>
            </a:pPr>
            <a:r>
              <a:rPr lang="en-US" sz="4800" dirty="0"/>
              <a:t>	</a:t>
            </a:r>
          </a:p>
        </p:txBody>
      </p:sp>
      <p:sp>
        <p:nvSpPr>
          <p:cNvPr id="5" name="Slide Number Placeholder 4">
            <a:extLst>
              <a:ext uri="{FF2B5EF4-FFF2-40B4-BE49-F238E27FC236}">
                <a16:creationId xmlns:a16="http://schemas.microsoft.com/office/drawing/2014/main" id="{5FCEA3B6-2779-49F6-BD67-0286D1AC697C}"/>
              </a:ext>
            </a:extLst>
          </p:cNvPr>
          <p:cNvSpPr>
            <a:spLocks noGrp="1"/>
          </p:cNvSpPr>
          <p:nvPr>
            <p:ph type="sldNum" sz="quarter" idx="12"/>
          </p:nvPr>
        </p:nvSpPr>
        <p:spPr/>
        <p:txBody>
          <a:bodyPr/>
          <a:lstStyle/>
          <a:p>
            <a:fld id="{F1932CD8-2456-4537-B600-04522923C878}" type="slidenum">
              <a:rPr lang="en-US" smtClean="0"/>
              <a:pPr/>
              <a:t>9</a:t>
            </a:fld>
            <a:endParaRPr lang="en-US" dirty="0"/>
          </a:p>
        </p:txBody>
      </p:sp>
    </p:spTree>
    <p:extLst>
      <p:ext uri="{BB962C8B-B14F-4D97-AF65-F5344CB8AC3E}">
        <p14:creationId xmlns:p14="http://schemas.microsoft.com/office/powerpoint/2010/main" val="661946238"/>
      </p:ext>
    </p:extLst>
  </p:cSld>
  <p:clrMapOvr>
    <a:masterClrMapping/>
  </p:clrMapOvr>
</p:sld>
</file>

<file path=ppt/theme/theme1.xml><?xml version="1.0" encoding="utf-8"?>
<a:theme xmlns:a="http://schemas.openxmlformats.org/drawingml/2006/main" name="HSAG_ESRD7_PowerPointTemplate">
  <a:themeElements>
    <a:clrScheme name="HSAG">
      <a:dk1>
        <a:sysClr val="windowText" lastClr="000000"/>
      </a:dk1>
      <a:lt1>
        <a:sysClr val="window" lastClr="FFFFFF"/>
      </a:lt1>
      <a:dk2>
        <a:srgbClr val="00549E"/>
      </a:dk2>
      <a:lt2>
        <a:srgbClr val="FFFFFF"/>
      </a:lt2>
      <a:accent1>
        <a:srgbClr val="61A2D8"/>
      </a:accent1>
      <a:accent2>
        <a:srgbClr val="F79548"/>
      </a:accent2>
      <a:accent3>
        <a:srgbClr val="50B848"/>
      </a:accent3>
      <a:accent4>
        <a:srgbClr val="C02640"/>
      </a:accent4>
      <a:accent5>
        <a:srgbClr val="3F3F3F"/>
      </a:accent5>
      <a:accent6>
        <a:srgbClr val="00549E"/>
      </a:accent6>
      <a:hlink>
        <a:srgbClr val="0000FF"/>
      </a:hlink>
      <a:folHlink>
        <a:srgbClr val="800080"/>
      </a:folHlink>
    </a:clrScheme>
    <a:fontScheme name="HSAG">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7" id="{A5F7A401-A775-4843-B7C2-A8178ECD869B}" vid="{4D9C76CC-5FD1-4A44-B0F9-75C185BA75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HSAG All" ma:contentTypeID="0x010100623C2548D5DE3444A71227BD332BC4C70900A6D7A54DEB9C9241859957C15A0AFF19" ma:contentTypeVersion="17" ma:contentTypeDescription="" ma:contentTypeScope="" ma:versionID="b3d60a970d6739af6e94d5c7f49c326e">
  <xsd:schema xmlns:xsd="http://www.w3.org/2001/XMLSchema" xmlns:xs="http://www.w3.org/2001/XMLSchema" xmlns:p="http://schemas.microsoft.com/office/2006/metadata/properties" xmlns:ns2="f4ccec35-2da7-481a-9b50-30ea2ee32da7" xmlns:ns3="eccfee05-da0d-405e-a4ab-05df90ef7350" xmlns:ns4="30ad8e74-5fbc-4d39-a176-fc0e1a93de4a" targetNamespace="http://schemas.microsoft.com/office/2006/metadata/properties" ma:root="true" ma:fieldsID="d5f90f04177130c1efec3e9aaa63eb92" ns2:_="" ns3:_="" ns4:_="">
    <xsd:import namespace="f4ccec35-2da7-481a-9b50-30ea2ee32da7"/>
    <xsd:import namespace="eccfee05-da0d-405e-a4ab-05df90ef7350"/>
    <xsd:import namespace="30ad8e74-5fbc-4d39-a176-fc0e1a93de4a"/>
    <xsd:element name="properties">
      <xsd:complexType>
        <xsd:sequence>
          <xsd:element name="documentManagement">
            <xsd:complexType>
              <xsd:all>
                <xsd:element ref="ns2:le12ff28e66f4947963fd10ad08cc43b" minOccurs="0"/>
                <xsd:element ref="ns2:TaxCatchAll" minOccurs="0"/>
                <xsd:element ref="ns2:ncd52a1cbd4a436cbfea80a34799b06d" minOccurs="0"/>
                <xsd:element ref="ns2:GroupBy" minOccurs="0"/>
                <xsd:element ref="ns2:TaxCatchAllLabel" minOccurs="0"/>
                <xsd:element ref="ns2:e1ef5edb3ba241d7a2e5028def9a9f9f" minOccurs="0"/>
                <xsd:element ref="ns2:b619958fd5924531830330595669c928" minOccurs="0"/>
                <xsd:element ref="ns3:SharedWithUsers"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ccec35-2da7-481a-9b50-30ea2ee32da7" elementFormDefault="qualified">
    <xsd:import namespace="http://schemas.microsoft.com/office/2006/documentManagement/types"/>
    <xsd:import namespace="http://schemas.microsoft.com/office/infopath/2007/PartnerControls"/>
    <xsd:element name="le12ff28e66f4947963fd10ad08cc43b" ma:index="5" nillable="true" ma:displayName="State/Location_0" ma:hidden="true" ma:internalName="le12ff28e66f4947963fd10ad08cc43b">
      <xsd:simpleType>
        <xsd:restriction base="dms:Note"/>
      </xsd:simpleType>
    </xsd:element>
    <xsd:element name="TaxCatchAll" ma:index="6" nillable="true" ma:displayName="Taxonomy Catch All Column" ma:description="" ma:hidden="true" ma:list="{4543a777-1e35-4860-be30-0b07c7feb00f}" ma:internalName="TaxCatchAll" ma:showField="CatchAllData" ma:web="f4ccec35-2da7-481a-9b50-30ea2ee32da7">
      <xsd:complexType>
        <xsd:complexContent>
          <xsd:extension base="dms:MultiChoiceLookup">
            <xsd:sequence>
              <xsd:element name="Value" type="dms:Lookup" maxOccurs="unbounded" minOccurs="0" nillable="true"/>
            </xsd:sequence>
          </xsd:extension>
        </xsd:complexContent>
      </xsd:complexType>
    </xsd:element>
    <xsd:element name="ncd52a1cbd4a436cbfea80a34799b06d" ma:index="8" nillable="true" ma:displayName="Year_0" ma:hidden="true" ma:internalName="ncd52a1cbd4a436cbfea80a34799b06d" ma:readOnly="false">
      <xsd:simpleType>
        <xsd:restriction base="dms:Note"/>
      </xsd:simpleType>
    </xsd:element>
    <xsd:element name="GroupBy" ma:index="9" nillable="true" ma:displayName="GroupBy" ma:hidden="true" ma:internalName="GroupBy" ma:readOnly="false">
      <xsd:simpleType>
        <xsd:restriction base="dms:Text">
          <xsd:maxLength value="255"/>
        </xsd:restriction>
      </xsd:simpleType>
    </xsd:element>
    <xsd:element name="TaxCatchAllLabel" ma:index="10" nillable="true" ma:displayName="Taxonomy Catch All Column1" ma:description="" ma:hidden="true" ma:list="{4543a777-1e35-4860-be30-0b07c7feb00f}" ma:internalName="TaxCatchAllLabel" ma:readOnly="true" ma:showField="CatchAllDataLabel" ma:web="f4ccec35-2da7-481a-9b50-30ea2ee32da7">
      <xsd:complexType>
        <xsd:complexContent>
          <xsd:extension base="dms:MultiChoiceLookup">
            <xsd:sequence>
              <xsd:element name="Value" type="dms:Lookup" maxOccurs="unbounded" minOccurs="0" nillable="true"/>
            </xsd:sequence>
          </xsd:extension>
        </xsd:complexContent>
      </xsd:complexType>
    </xsd:element>
    <xsd:element name="e1ef5edb3ba241d7a2e5028def9a9f9f" ma:index="11" nillable="true" ma:displayName="All Types_0" ma:hidden="true" ma:internalName="e1ef5edb3ba241d7a2e5028def9a9f9f">
      <xsd:simpleType>
        <xsd:restriction base="dms:Note"/>
      </xsd:simpleType>
    </xsd:element>
    <xsd:element name="b619958fd5924531830330595669c928" ma:index="13" nillable="true" ma:displayName="Document Status_0" ma:hidden="true" ma:internalName="b619958fd5924531830330595669c928">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cfee05-da0d-405e-a4ab-05df90ef7350" elementFormDefault="qualified">
    <xsd:import namespace="http://schemas.microsoft.com/office/2006/documentManagement/types"/>
    <xsd:import namespace="http://schemas.microsoft.com/office/infopath/2007/PartnerControls"/>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ad8e74-5fbc-4d39-a176-fc0e1a93de4a" elementFormDefault="qualified">
    <xsd:import namespace="http://schemas.microsoft.com/office/2006/documentManagement/types"/>
    <xsd:import namespace="http://schemas.microsoft.com/office/infopath/2007/PartnerControls"/>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4ccec35-2da7-481a-9b50-30ea2ee32da7"/>
    <ncd52a1cbd4a436cbfea80a34799b06d xmlns="f4ccec35-2da7-481a-9b50-30ea2ee32da7" xsi:nil="true"/>
    <GroupBy xmlns="f4ccec35-2da7-481a-9b50-30ea2ee32da7" xsi:nil="true"/>
    <le12ff28e66f4947963fd10ad08cc43b xmlns="f4ccec35-2da7-481a-9b50-30ea2ee32da7" xsi:nil="true"/>
    <b619958fd5924531830330595669c928 xmlns="f4ccec35-2da7-481a-9b50-30ea2ee32da7" xsi:nil="true"/>
    <e1ef5edb3ba241d7a2e5028def9a9f9f xmlns="f4ccec35-2da7-481a-9b50-30ea2ee32da7" xsi:nil="true"/>
  </documentManagement>
</p:properties>
</file>

<file path=customXml/itemProps1.xml><?xml version="1.0" encoding="utf-8"?>
<ds:datastoreItem xmlns:ds="http://schemas.openxmlformats.org/officeDocument/2006/customXml" ds:itemID="{7396D5F4-199A-4A3A-BD79-A703BA837839}">
  <ds:schemaRefs>
    <ds:schemaRef ds:uri="http://schemas.microsoft.com/sharepoint/v3/contenttype/forms"/>
  </ds:schemaRefs>
</ds:datastoreItem>
</file>

<file path=customXml/itemProps2.xml><?xml version="1.0" encoding="utf-8"?>
<ds:datastoreItem xmlns:ds="http://schemas.openxmlformats.org/officeDocument/2006/customXml" ds:itemID="{185DB30A-A95D-41EA-9C8F-3EE7260F90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ccec35-2da7-481a-9b50-30ea2ee32da7"/>
    <ds:schemaRef ds:uri="eccfee05-da0d-405e-a4ab-05df90ef7350"/>
    <ds:schemaRef ds:uri="30ad8e74-5fbc-4d39-a176-fc0e1a93de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E7CA32-36DE-4798-8A04-29CE304889E7}">
  <ds:schemaRefs>
    <ds:schemaRef ds:uri="http://purl.org/dc/elements/1.1/"/>
    <ds:schemaRef ds:uri="f4ccec35-2da7-481a-9b50-30ea2ee32da7"/>
    <ds:schemaRef ds:uri="http://purl.org/dc/dcmitype/"/>
    <ds:schemaRef ds:uri="eccfee05-da0d-405e-a4ab-05df90ef7350"/>
    <ds:schemaRef ds:uri="http://purl.org/dc/terms/"/>
    <ds:schemaRef ds:uri="http://schemas.microsoft.com/office/infopath/2007/PartnerControls"/>
    <ds:schemaRef ds:uri="30ad8e74-5fbc-4d39-a176-fc0e1a93de4a"/>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HSAG_ESRD7_PowerPointTemplate</Template>
  <TotalTime>1184</TotalTime>
  <Words>1232</Words>
  <Application>Microsoft Office PowerPoint</Application>
  <PresentationFormat>On-screen Show (4:3)</PresentationFormat>
  <Paragraphs>193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Tahoma</vt:lpstr>
      <vt:lpstr>Times New Roman</vt:lpstr>
      <vt:lpstr>Wingdings</vt:lpstr>
      <vt:lpstr>HSAG_ESRD7_PowerPointTemplate</vt:lpstr>
      <vt:lpstr>2018  Increase Rate of Patients Dialyzing at Home Using the 7-Step Process Quality Improvement Activity (QIA) </vt:lpstr>
      <vt:lpstr>Orientation Webinar Housekeeping</vt:lpstr>
      <vt:lpstr>Webinar Agenda</vt:lpstr>
      <vt:lpstr>QIA Introduction</vt:lpstr>
      <vt:lpstr>QIA Facility Inclusion Criteria  </vt:lpstr>
      <vt:lpstr>Network Criteria for Success </vt:lpstr>
      <vt:lpstr>QIA Goals </vt:lpstr>
      <vt:lpstr>Interventions </vt:lpstr>
      <vt:lpstr>Interventions (cont.) </vt:lpstr>
      <vt:lpstr>Interventions (cont.)</vt:lpstr>
      <vt:lpstr>PDSA Cycle</vt:lpstr>
      <vt:lpstr>QIA Planner (Timelines)</vt:lpstr>
      <vt:lpstr>Monthly Reporting via Survey Monkey </vt:lpstr>
      <vt:lpstr>7-Steps to Home Training</vt:lpstr>
      <vt:lpstr>7-Steps to Home Training (cont.)</vt:lpstr>
      <vt:lpstr>7-Steps to Home Tracker</vt:lpstr>
      <vt:lpstr>7-Step Questions on Survey Monkey </vt:lpstr>
      <vt:lpstr>Patient and Family Engagement at the Facility Level</vt:lpstr>
      <vt:lpstr>NCC Home Dialysis LAN</vt:lpstr>
      <vt:lpstr>Best Practices: Success and Sustainment</vt:lpstr>
      <vt:lpstr>QAPI</vt:lpstr>
      <vt:lpstr>Health Disparities</vt:lpstr>
      <vt:lpstr>Resources</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Increase Rate of Patients Dialyzing at Home Using the 7-Step Process Quality Improvement Activity (QIA)</dc:title>
  <dc:subject>2018 Increase Rate of Patients Dialyzing at Home Using the 7-Step Process Quality Improvement Activity (QIA)</dc:subject>
  <dc:creator>HSAG</dc:creator>
  <cp:keywords>increase, rate, patients, dialyzing, home using, 7-step, process, QIA</cp:keywords>
  <dc:description/>
  <cp:lastModifiedBy>Jenna J. Zubia</cp:lastModifiedBy>
  <cp:revision>92</cp:revision>
  <cp:lastPrinted>2018-01-26T13:36:51Z</cp:lastPrinted>
  <dcterms:created xsi:type="dcterms:W3CDTF">2018-01-22T13:45:49Z</dcterms:created>
  <dcterms:modified xsi:type="dcterms:W3CDTF">2018-01-30T18:37:38Z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0x010100623C2548D5DE3444A71227BD332BC4C70900A6D7A54DEB9C9241859957C15A0AFF19</vt:lpwstr>
  </property>
</Properties>
</file>